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2" r:id="rId2"/>
    <p:sldId id="283" r:id="rId3"/>
    <p:sldId id="292" r:id="rId4"/>
    <p:sldId id="294" r:id="rId5"/>
    <p:sldId id="293" r:id="rId6"/>
    <p:sldId id="295" r:id="rId7"/>
    <p:sldId id="258" r:id="rId8"/>
    <p:sldId id="296" r:id="rId9"/>
    <p:sldId id="265" r:id="rId10"/>
    <p:sldId id="275" r:id="rId11"/>
    <p:sldId id="287" r:id="rId12"/>
    <p:sldId id="288" r:id="rId13"/>
    <p:sldId id="289" r:id="rId14"/>
    <p:sldId id="290" r:id="rId15"/>
    <p:sldId id="291" r:id="rId16"/>
    <p:sldId id="260" r:id="rId17"/>
    <p:sldId id="278" r:id="rId18"/>
    <p:sldId id="279" r:id="rId19"/>
    <p:sldId id="268" r:id="rId20"/>
    <p:sldId id="280" r:id="rId21"/>
    <p:sldId id="270" r:id="rId22"/>
    <p:sldId id="267" r:id="rId23"/>
    <p:sldId id="297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58011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7D58-7EC6-4FCF-BDFF-8434E397442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C03E-1914-46EF-98B6-39E2CA6CE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Proximity Measures- non metric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91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4871-8702-4F5B-9D33-91A46982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Cosine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84409-DFC2-420C-813A-32F323F396A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dirty="0"/>
                  <a:t>Euclidean distance is similar to using a ruler to actually measure the distance. </a:t>
                </a:r>
              </a:p>
              <a:p>
                <a:r>
                  <a:rPr lang="en-IN" sz="3000" dirty="0"/>
                  <a:t>E.g. </a:t>
                </a:r>
              </a:p>
              <a:p>
                <a:pPr marL="0" indent="0">
                  <a:buNone/>
                </a:pPr>
                <a:r>
                  <a:rPr lang="en-IN" sz="3000" dirty="0"/>
                  <a:t>                 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=[1,2,3]</m:t>
                    </m:r>
                  </m:oMath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IN" sz="3000" dirty="0"/>
                  <a:t>    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=[4,−5,6]</m:t>
                    </m:r>
                  </m:oMath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IN" sz="3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dirty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IN" sz="3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1.4+2.−5+3.6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rad>
                        <m:sSup>
                          <m:sSup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77</m:t>
                            </m:r>
                          </m:e>
                        </m:rad>
                      </m:den>
                    </m:f>
                  </m:oMath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US" sz="3600" dirty="0"/>
                  <a:t>   d</a:t>
                </a:r>
                <a:r>
                  <a:rPr lang="el-GR" sz="3600" baseline="-25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θ</a:t>
                </a:r>
                <a:r>
                  <a:rPr lang="el-GR" sz="36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 </a:t>
                </a:r>
                <a:r>
                  <a:rPr lang="en-US" sz="36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IN" sz="3200" dirty="0">
                    <a:latin typeface="Calibri"/>
                    <a:cs typeface="Calibri"/>
                  </a:rPr>
                  <a:t>1-</a:t>
                </a:r>
                <a:r>
                  <a:rPr lang="en-IN" sz="3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77</m:t>
                            </m:r>
                          </m:e>
                        </m:rad>
                      </m:den>
                    </m:f>
                  </m:oMath>
                </a14:m>
                <a:endParaRPr lang="en-IN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84409-DFC2-420C-813A-32F323F39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41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73A0-6B2B-44E7-925F-00961F6B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BB24-6E8F-4886-87C8-AA9B00430F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cosine distance</a:t>
            </a:r>
          </a:p>
          <a:p>
            <a:r>
              <a:rPr lang="en-US" dirty="0"/>
              <a:t>Angle 0 degree (cosine distance =0)</a:t>
            </a:r>
          </a:p>
          <a:p>
            <a:pPr lvl="1"/>
            <a:r>
              <a:rPr lang="en-US" dirty="0"/>
              <a:t>for identical vectors</a:t>
            </a:r>
          </a:p>
          <a:p>
            <a:r>
              <a:rPr lang="en-US" dirty="0"/>
              <a:t>Angle 90 degrees (cosine distance=1)</a:t>
            </a:r>
          </a:p>
          <a:p>
            <a:pPr lvl="1"/>
            <a:r>
              <a:rPr lang="en-US" dirty="0"/>
              <a:t>for dissimilar vectors</a:t>
            </a:r>
          </a:p>
        </p:txBody>
      </p:sp>
    </p:spTree>
    <p:extLst>
      <p:ext uri="{BB962C8B-B14F-4D97-AF65-F5344CB8AC3E}">
        <p14:creationId xmlns:p14="http://schemas.microsoft.com/office/powerpoint/2010/main" val="139156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A638-1029-411C-8A10-7D721D2C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5063-040D-4C1A-B641-E6C4FBDD37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when </a:t>
            </a:r>
            <a:r>
              <a:rPr lang="en-US" dirty="0">
                <a:solidFill>
                  <a:srgbClr val="C00000"/>
                </a:solidFill>
              </a:rPr>
              <a:t>magnitude</a:t>
            </a:r>
            <a:r>
              <a:rPr lang="en-US" dirty="0"/>
              <a:t> of the vectors does not have much significance</a:t>
            </a:r>
          </a:p>
          <a:p>
            <a:r>
              <a:rPr lang="en-US" dirty="0"/>
              <a:t>Used wherever the </a:t>
            </a:r>
            <a:r>
              <a:rPr lang="en-US" dirty="0">
                <a:solidFill>
                  <a:srgbClr val="C00000"/>
                </a:solidFill>
              </a:rPr>
              <a:t>directions are so important </a:t>
            </a:r>
            <a:r>
              <a:rPr lang="en-US" dirty="0"/>
              <a:t>cosine distance is used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Image Matching</a:t>
            </a:r>
          </a:p>
          <a:p>
            <a:pPr lvl="1"/>
            <a:r>
              <a:rPr lang="en-US" dirty="0"/>
              <a:t>Document Matching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1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A483-453B-445E-9956-73351CB1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distance: Image Matching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147E-2032-486E-A093-4EBEBA9D44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F701C-9DDC-4006-A6BB-CAC521BA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6381"/>
            <a:ext cx="8531352" cy="52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3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9724-49EA-4E90-87D4-D906351C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distance: Document Matching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2CA4-DCCD-40B7-BB7B-348E828C3F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Document Matching</a:t>
            </a:r>
          </a:p>
          <a:p>
            <a:pPr lvl="1"/>
            <a:r>
              <a:rPr lang="en-US" dirty="0"/>
              <a:t>Two documents may be considered </a:t>
            </a:r>
            <a:r>
              <a:rPr lang="en-US" b="1" dirty="0">
                <a:solidFill>
                  <a:srgbClr val="FF0000"/>
                </a:solidFill>
              </a:rPr>
              <a:t>same</a:t>
            </a:r>
            <a:r>
              <a:rPr lang="en-US" dirty="0"/>
              <a:t> if they </a:t>
            </a:r>
            <a:r>
              <a:rPr lang="en-US" dirty="0">
                <a:solidFill>
                  <a:srgbClr val="C00000"/>
                </a:solidFill>
              </a:rPr>
              <a:t>have certain important words </a:t>
            </a:r>
            <a:r>
              <a:rPr lang="en-US" b="1" dirty="0">
                <a:solidFill>
                  <a:srgbClr val="FF0000"/>
                </a:solidFill>
              </a:rPr>
              <a:t>with same </a:t>
            </a:r>
            <a:r>
              <a:rPr lang="en-US" dirty="0">
                <a:solidFill>
                  <a:srgbClr val="C00000"/>
                </a:solidFill>
              </a:rPr>
              <a:t>frequency.</a:t>
            </a:r>
          </a:p>
          <a:p>
            <a:pPr lvl="1"/>
            <a:r>
              <a:rPr lang="en-US" dirty="0"/>
              <a:t>However, a document with, say, </a:t>
            </a:r>
            <a:r>
              <a:rPr lang="en-US" dirty="0">
                <a:solidFill>
                  <a:srgbClr val="C00000"/>
                </a:solidFill>
              </a:rPr>
              <a:t>twice</a:t>
            </a:r>
            <a:r>
              <a:rPr lang="en-US" dirty="0"/>
              <a:t> as many occurrences </a:t>
            </a:r>
            <a:r>
              <a:rPr lang="en-US" dirty="0">
                <a:solidFill>
                  <a:srgbClr val="C00000"/>
                </a:solidFill>
              </a:rPr>
              <a:t>of all words compared to another document </a:t>
            </a:r>
            <a:r>
              <a:rPr lang="en-US" dirty="0"/>
              <a:t>will be regarded </a:t>
            </a:r>
            <a:r>
              <a:rPr lang="en-US" b="1" dirty="0">
                <a:solidFill>
                  <a:srgbClr val="FF0000"/>
                </a:solidFill>
              </a:rPr>
              <a:t>as identical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5D8E7-86C4-4815-8833-3B150655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495800"/>
            <a:ext cx="6715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B164-9C2A-4005-940C-8BE2CD7C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three distances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A1E5F-5E97-4D9C-BE14-964DDBB6A9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3312" y="1885950"/>
            <a:ext cx="7172325" cy="4286250"/>
          </a:xfrm>
        </p:spPr>
      </p:pic>
    </p:spTree>
    <p:extLst>
      <p:ext uri="{BB962C8B-B14F-4D97-AF65-F5344CB8AC3E}">
        <p14:creationId xmlns:p14="http://schemas.microsoft.com/office/powerpoint/2010/main" val="24048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28D5-7B94-4529-8265-14265B27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distance: Document Matching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30AAA-92EF-46C9-A335-1330C6878B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/>
                  <a:t>Cosine similarity is a measure to find the similarity between two files/documents.</a:t>
                </a:r>
              </a:p>
              <a:p>
                <a:pPr algn="just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0, 3, 0, 0, 2, 0, 0, 2, 0, 5</m:t>
                        </m:r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=(1, 2, 0, 0, 1, 1, 0, 1, 0, 3) 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=0×1+3×2+…..+5×3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 =25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	||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||=</m:t>
                      </m:r>
                      <m:r>
                        <a:rPr lang="en-IN" i="1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/>
                        </a:rPr>
                        <m:t>√42=6.481</m:t>
                      </m:r>
                    </m:oMath>
                  </m:oMathPara>
                </a14:m>
                <a:endParaRPr lang="en-IN" dirty="0">
                  <a:latin typeface="Times New Roman"/>
                  <a:cs typeface="Times New Roman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	||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||=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/>
                        </a:rPr>
                        <m:t> √17=4.12</m:t>
                      </m:r>
                    </m:oMath>
                  </m:oMathPara>
                </a14:m>
                <a:endParaRPr lang="en-IN" dirty="0">
                  <a:latin typeface="Times New Roman"/>
                  <a:cs typeface="Times New Roman"/>
                </a:endParaRPr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30AAA-92EF-46C9-A335-1330C6878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06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89D8-06AA-4B1E-A371-9CCDA552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distance: Document Matching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6910A-0861-4BE2-B31B-771E68F122F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𝑓𝑖𝑙𝑒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𝑓𝑖𝑙𝑒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𝑓𝑖𝑙𝑒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𝑓𝑖𝑙𝑒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6.481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4.12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1−0.94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  		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0.06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6910A-0861-4BE2-B31B-771E68F12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7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0522-455F-46D6-9C20-D1B93536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it metric?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54D2DF-16D7-4093-8CEF-C64FC034881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3000" dirty="0">
                    <a:latin typeface="Calibri"/>
                    <a:cs typeface="Calibri"/>
                  </a:rPr>
                  <a:t> </a:t>
                </a:r>
                <a:r>
                  <a:rPr lang="en-IN" sz="3200" dirty="0">
                    <a:latin typeface="Calibri"/>
                    <a:cs typeface="Calibri"/>
                  </a:rPr>
                  <a:t>Angular Similarity</a:t>
                </a:r>
              </a:p>
              <a:p>
                <a:pPr marL="0" indent="0" algn="just">
                  <a:buNone/>
                </a:pPr>
                <a:r>
                  <a:rPr lang="en-IN" sz="3200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a:rPr lang="en-US" sz="3200" b="0" i="0" dirty="0" smtClean="0">
                            <a:latin typeface="Cambria Math" panose="02040503050406030204" pitchFamily="18" charset="0"/>
                            <a:cs typeface="Calibri"/>
                          </a:rPr>
                          <m:t>       </m:t>
                        </m:r>
                        <m:r>
                          <m:rPr>
                            <m:sty m:val="p"/>
                          </m:rPr>
                          <a:rPr lang="en-IN" sz="3200" dirty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  </m:t>
                    </m:r>
                  </m:oMath>
                </a14:m>
                <a:r>
                  <a:rPr lang="en-IN" sz="3200" dirty="0">
                    <a:latin typeface="Calibri"/>
                    <a:cs typeface="Calibri"/>
                  </a:rPr>
                  <a:t>=  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  <a:cs typeface="Calibri"/>
                      </a:rPr>
                      <m:t>)= </m:t>
                    </m:r>
                    <m:f>
                      <m:fPr>
                        <m:ctrlP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3200" i="1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  <m:t>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3200" i="1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IN" sz="3200" i="1" dirty="0">
                                <a:latin typeface="Cambria Math" panose="02040503050406030204" pitchFamily="18" charset="0"/>
                                <a:cs typeface="Calibri"/>
                              </a:rPr>
                              <m:t>𝐵</m:t>
                            </m:r>
                          </m:e>
                        </m:d>
                        <m:r>
                          <a:rPr lang="en-IN" sz="3200" i="1" dirty="0">
                            <a:latin typeface="Cambria Math" panose="02040503050406030204" pitchFamily="18" charset="0"/>
                            <a:cs typeface="Calibri"/>
                          </a:rPr>
                          <m:t>|</m:t>
                        </m:r>
                      </m:den>
                    </m:f>
                  </m:oMath>
                </a14:m>
                <a:endParaRPr lang="en-IN" sz="3200" dirty="0"/>
              </a:p>
              <a:p>
                <a:pPr marL="0" indent="0" algn="just">
                  <a:buNone/>
                </a:pPr>
                <a:r>
                  <a:rPr lang="en-IN" sz="3200" dirty="0"/>
                  <a:t>             </a:t>
                </a: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  <a:cs typeface="Calibri"/>
                      </a:rPr>
                      <m:t>𝐷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)=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r>
                      <a:rPr lang="en-IN" sz="3200" b="0" i="0" dirty="0" smtClean="0">
                        <a:latin typeface="Cambria Math" panose="02040503050406030204" pitchFamily="18" charset="0"/>
                        <a:cs typeface="Calibri"/>
                      </a:rPr>
                      <m:t>1−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en-IN" sz="3200" i="1" dirty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3200" dirty="0"/>
                  <a:t>This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/>
                  <a:t> does not satisfy the </a:t>
                </a:r>
                <a:r>
                  <a:rPr lang="en-IN" sz="3200" i="1" dirty="0"/>
                  <a:t>triangular inequality</a:t>
                </a:r>
                <a:r>
                  <a:rPr lang="en-IN" sz="3200" dirty="0"/>
                  <a:t>. So, </a:t>
                </a:r>
                <a:r>
                  <a:rPr lang="en-IN" sz="3200" dirty="0">
                    <a:solidFill>
                      <a:srgbClr val="C00000"/>
                    </a:solidFill>
                  </a:rPr>
                  <a:t>It is not a metric.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3200" dirty="0"/>
                  <a:t>However, it is symmetric, because</a:t>
                </a:r>
              </a:p>
              <a:p>
                <a:pPr marL="0" indent="0" algn="just">
                  <a:buNone/>
                </a:pPr>
                <a:r>
                  <a:rPr lang="en-IN" sz="3200" dirty="0"/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54D2DF-16D7-4093-8CEF-C64FC0348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8" t="-1764" r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93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Cosine Distance: Triangular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644375"/>
                <a:ext cx="8153400" cy="4495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/>
                  <a:t> are the three vectors in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space such that the angle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and that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, then :</a:t>
                </a: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 = 1−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= 1−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(30+30)</m:t>
                        </m:r>
                      </m:e>
                    </m:func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 --------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           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	                                           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644375"/>
                <a:ext cx="8153400" cy="4495800"/>
              </a:xfrm>
              <a:blipFill>
                <a:blip r:embed="rId2"/>
                <a:stretch>
                  <a:fillRect l="-374" t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914876" y="5416818"/>
            <a:ext cx="3665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402369" y="3276600"/>
            <a:ext cx="794" cy="2666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5430811" y="3886200"/>
            <a:ext cx="956415" cy="1523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02369" y="4038600"/>
            <a:ext cx="1760431" cy="1370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403163" y="4800600"/>
            <a:ext cx="1912037" cy="60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5499576" y="4952206"/>
            <a:ext cx="381000" cy="457200"/>
          </a:xfrm>
          <a:prstGeom prst="arc">
            <a:avLst>
              <a:gd name="adj1" fmla="val 16200000"/>
              <a:gd name="adj2" fmla="val 193507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5651976" y="5104606"/>
            <a:ext cx="381000" cy="457200"/>
          </a:xfrm>
          <a:prstGeom prst="arc">
            <a:avLst>
              <a:gd name="adj1" fmla="val 16200000"/>
              <a:gd name="adj2" fmla="val 193507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65152" y="4577040"/>
                <a:ext cx="786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52" y="4577040"/>
                <a:ext cx="7869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965719" y="4844293"/>
            <a:ext cx="78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358784" y="3886200"/>
            <a:ext cx="956416" cy="958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58784" y="3886200"/>
            <a:ext cx="804016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7162800" y="4038600"/>
            <a:ext cx="152400" cy="80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4B0B7-9FE3-417A-B510-6BFCC807D03B}"/>
                  </a:ext>
                </a:extLst>
              </p:cNvPr>
              <p:cNvSpPr txBox="1"/>
              <p:nvPr/>
            </p:nvSpPr>
            <p:spPr>
              <a:xfrm>
                <a:off x="5942523" y="35458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4B0B7-9FE3-417A-B510-6BFCC807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23" y="354582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ECE9320-0281-4CE4-9D15-50A42E205EF7}"/>
              </a:ext>
            </a:extLst>
          </p:cNvPr>
          <p:cNvSpPr txBox="1"/>
          <p:nvPr/>
        </p:nvSpPr>
        <p:spPr>
          <a:xfrm>
            <a:off x="6874727" y="3863627"/>
            <a:ext cx="105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FEF20A-2133-40C1-A616-CD820170C651}"/>
                  </a:ext>
                </a:extLst>
              </p:cNvPr>
              <p:cNvSpPr txBox="1"/>
              <p:nvPr/>
            </p:nvSpPr>
            <p:spPr>
              <a:xfrm>
                <a:off x="6868958" y="3795115"/>
                <a:ext cx="1057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FEF20A-2133-40C1-A616-CD82017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58" y="3795115"/>
                <a:ext cx="10573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27654-9E15-4002-8E74-5ED023DCAFB3}"/>
                  </a:ext>
                </a:extLst>
              </p:cNvPr>
              <p:cNvSpPr txBox="1"/>
              <p:nvPr/>
            </p:nvSpPr>
            <p:spPr>
              <a:xfrm>
                <a:off x="7087076" y="4622667"/>
                <a:ext cx="1057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27654-9E15-4002-8E74-5ED023DCA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076" y="4622667"/>
                <a:ext cx="10573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21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6AA8-2EE4-4600-A050-6A99B0B9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43E6-7C0F-4F6C-AB03-3D808DC4B1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</p:txBody>
      </p:sp>
    </p:spTree>
    <p:extLst>
      <p:ext uri="{BB962C8B-B14F-4D97-AF65-F5344CB8AC3E}">
        <p14:creationId xmlns:p14="http://schemas.microsoft.com/office/powerpoint/2010/main" val="91148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0724-72A6-4A8B-AC83-3402F261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Cosine Distance: Triangular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70904-A75A-40CE-B2AC-AF6B55B5DD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 = (1−</m:t>
                    </m:r>
                    <m:r>
                      <m:rPr>
                        <m:sty m:val="p"/>
                      </m:rPr>
                      <a:rPr lang="en-IN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30) + (1−</m:t>
                    </m:r>
                    <m:r>
                      <m:rPr>
                        <m:sty m:val="p"/>
                      </m:rPr>
                      <a:rPr lang="en-IN" i="1" dirty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30)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√3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√3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			    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√3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------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IN" sz="3200" dirty="0"/>
              </a:p>
              <a:p>
                <a:r>
                  <a:rPr lang="en-IN" sz="3200" dirty="0"/>
                  <a:t>From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3200" dirty="0"/>
                  <a:t> and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3200" dirty="0"/>
                  <a:t>; </a:t>
                </a:r>
              </a:p>
              <a:p>
                <a:pPr marL="0" indent="0">
                  <a:buNone/>
                </a:pPr>
                <a:r>
                  <a:rPr lang="en-IN" sz="32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2−√3</m:t>
                    </m:r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	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) ≰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70904-A75A-40CE-B2AC-AF6B55B5D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876800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8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Cosine Distance: Triangular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Hence, </a:t>
            </a:r>
            <a:r>
              <a:rPr lang="en-IN" u="sng" dirty="0"/>
              <a:t>cosine distance is not a metric</a:t>
            </a:r>
            <a:r>
              <a:rPr lang="en-IN" dirty="0"/>
              <a:t>, as it does not satisfy </a:t>
            </a:r>
            <a:r>
              <a:rPr lang="en-IN" u="sng" dirty="0"/>
              <a:t>triangular inequality.</a:t>
            </a:r>
          </a:p>
        </p:txBody>
      </p:sp>
    </p:spTree>
    <p:extLst>
      <p:ext uri="{BB962C8B-B14F-4D97-AF65-F5344CB8AC3E}">
        <p14:creationId xmlns:p14="http://schemas.microsoft.com/office/powerpoint/2010/main" val="4090723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it metric?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Calibri"/>
                    <a:cs typeface="Calibri"/>
                  </a:rPr>
                  <a:t>There is a way to convert into a metric.</a:t>
                </a:r>
              </a:p>
              <a:p>
                <a:r>
                  <a:rPr lang="en-IN" dirty="0">
                    <a:latin typeface="Calibri"/>
                    <a:cs typeface="Calibri"/>
                  </a:rPr>
                  <a:t>If the vectors are </a:t>
                </a:r>
                <a:r>
                  <a:rPr lang="en-IN" dirty="0">
                    <a:solidFill>
                      <a:srgbClr val="C00000"/>
                    </a:solidFill>
                    <a:latin typeface="Calibri"/>
                    <a:cs typeface="Calibri"/>
                  </a:rPr>
                  <a:t>always positive</a:t>
                </a:r>
                <a:r>
                  <a:rPr lang="en-IN" dirty="0">
                    <a:latin typeface="Calibri"/>
                    <a:cs typeface="Calibri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𝐴𝑛𝑔𝑢𝑙𝑎𝑟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𝑐𝑜𝑠𝑖𝑛𝑒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2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A2FB-D444-4623-84E9-1E7C0D87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990D-525B-4233-A589-B11E552270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Why it is non metric</a:t>
            </a:r>
          </a:p>
        </p:txBody>
      </p:sp>
    </p:spTree>
    <p:extLst>
      <p:ext uri="{BB962C8B-B14F-4D97-AF65-F5344CB8AC3E}">
        <p14:creationId xmlns:p14="http://schemas.microsoft.com/office/powerpoint/2010/main" val="332688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1981200"/>
            <a:ext cx="655320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E584-9D22-4B7E-B3FF-7471FFE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Non-metric Similarity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70FE-B0F1-4FFF-9B8F-BDE03CD886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3400" cy="4495800"/>
          </a:xfrm>
        </p:spPr>
        <p:txBody>
          <a:bodyPr>
            <a:noAutofit/>
          </a:bodyPr>
          <a:lstStyle/>
          <a:p>
            <a:pPr algn="just"/>
            <a:r>
              <a:rPr lang="en-IN" sz="3000" dirty="0"/>
              <a:t>Similarity functions which </a:t>
            </a:r>
            <a:r>
              <a:rPr lang="en-IN" sz="3000" dirty="0">
                <a:solidFill>
                  <a:srgbClr val="FF0000"/>
                </a:solidFill>
              </a:rPr>
              <a:t>do not obey</a:t>
            </a:r>
            <a:r>
              <a:rPr lang="en-IN" sz="3000" dirty="0"/>
              <a:t> either the properties such as positive reflexivity, symmetry or triangle inequality come under this category. </a:t>
            </a:r>
          </a:p>
          <a:p>
            <a:pPr algn="just"/>
            <a:r>
              <a:rPr lang="en-IN" sz="3000" dirty="0"/>
              <a:t>Usually these similarity functions are useful for comparing </a:t>
            </a:r>
            <a:r>
              <a:rPr lang="en-IN" sz="3000" dirty="0">
                <a:solidFill>
                  <a:srgbClr val="C00000"/>
                </a:solidFill>
              </a:rPr>
              <a:t>images or text documents</a:t>
            </a:r>
            <a:r>
              <a:rPr lang="en-IN" sz="3000" dirty="0"/>
              <a:t>. </a:t>
            </a:r>
          </a:p>
          <a:p>
            <a:pPr algn="just"/>
            <a:r>
              <a:rPr lang="en-IN" sz="3000" dirty="0"/>
              <a:t>They are robust to outliers or to extremely noisy data.</a:t>
            </a:r>
          </a:p>
          <a:p>
            <a:pPr algn="just"/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0943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Image 1 is 4 times of Image 2</a:t>
            </a:r>
          </a:p>
          <a:p>
            <a:r>
              <a:rPr lang="en-US" sz="2400" dirty="0"/>
              <a:t>Say there are 8 different gray levels in these images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=[a,    b,   c,   d,   e,   f,   g,  h]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=[4a, 4b, 4c, 4d, 4e, 4f, 4g, 4h]</a:t>
            </a:r>
          </a:p>
          <a:p>
            <a:r>
              <a:rPr lang="en-US" sz="2400" dirty="0"/>
              <a:t>Based on histograms comparison</a:t>
            </a:r>
          </a:p>
          <a:p>
            <a:pPr lvl="1"/>
            <a:r>
              <a:rPr lang="en-US" sz="2400" dirty="0"/>
              <a:t>Are these two images same?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0999"/>
            <a:ext cx="4267200" cy="261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6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Image 1 is 4 times of Image 2</a:t>
            </a:r>
          </a:p>
          <a:p>
            <a:r>
              <a:rPr lang="en-US" sz="2400" dirty="0"/>
              <a:t>Say there are 8 different gray values in these images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=[a,    b,   c,   d,   e,   f,   g,  h]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=[4a, 4b, 4c, 4d, 4e, 4f, 4g, 4h]</a:t>
            </a:r>
          </a:p>
          <a:p>
            <a:r>
              <a:rPr lang="en-US" sz="2400" dirty="0"/>
              <a:t>Based on histogram comparison</a:t>
            </a:r>
          </a:p>
          <a:p>
            <a:r>
              <a:rPr lang="en-US" sz="2400" dirty="0"/>
              <a:t>Are these two images similar?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0999"/>
            <a:ext cx="4267200" cy="261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enna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199"/>
            <a:ext cx="2157844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enna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0" y="4911436"/>
            <a:ext cx="11161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477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 (200x200)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601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 (50x50)</a:t>
            </a:r>
          </a:p>
        </p:txBody>
      </p:sp>
    </p:spTree>
    <p:extLst>
      <p:ext uri="{BB962C8B-B14F-4D97-AF65-F5344CB8AC3E}">
        <p14:creationId xmlns:p14="http://schemas.microsoft.com/office/powerpoint/2010/main" val="7201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Euclidean distance-No</a:t>
            </a:r>
          </a:p>
          <a:p>
            <a:r>
              <a:rPr lang="en-US" dirty="0">
                <a:solidFill>
                  <a:srgbClr val="FF0000"/>
                </a:solidFill>
              </a:rPr>
              <a:t>Use of Manhattan distance-No</a:t>
            </a:r>
          </a:p>
          <a:p>
            <a:r>
              <a:rPr lang="en-US" dirty="0">
                <a:solidFill>
                  <a:srgbClr val="00B050"/>
                </a:solidFill>
              </a:rPr>
              <a:t>Use of Cosine distance- Yes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0999"/>
            <a:ext cx="4267200" cy="261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enna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199"/>
            <a:ext cx="2157844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enna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0" y="4911436"/>
            <a:ext cx="11161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477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 (200x200)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601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 (50x50)</a:t>
            </a:r>
          </a:p>
        </p:txBody>
      </p:sp>
    </p:spTree>
    <p:extLst>
      <p:ext uri="{BB962C8B-B14F-4D97-AF65-F5344CB8AC3E}">
        <p14:creationId xmlns:p14="http://schemas.microsoft.com/office/powerpoint/2010/main" val="7273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FEE0-8E59-4EFB-9E70-1F94E635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Cosine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None/>
                </a:pPr>
                <a:r>
                  <a:rPr lang="en-US" sz="3000" dirty="0"/>
                  <a:t>                                                In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𝐿𝑝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𝑁𝑜𝑟𝑚</m:t>
                    </m:r>
                  </m:oMath>
                </a14:m>
                <a:endParaRPr lang="en-US" sz="3000" dirty="0"/>
              </a:p>
              <a:p>
                <a:pPr>
                  <a:buNone/>
                </a:pPr>
                <a:r>
                  <a:rPr lang="en-US" sz="3000" dirty="0"/>
                  <a:t>                                </a:t>
                </a:r>
              </a:p>
              <a:p>
                <a:pPr>
                  <a:buNone/>
                </a:pPr>
                <a:r>
                  <a:rPr lang="en-US" sz="3000" dirty="0"/>
                  <a:t>                                            </a:t>
                </a:r>
              </a:p>
              <a:p>
                <a:pPr>
                  <a:buNone/>
                </a:pPr>
                <a:r>
                  <a:rPr lang="en-US" sz="3000" dirty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None/>
                </a:pPr>
                <a:endParaRPr lang="en-US" sz="3000" dirty="0"/>
              </a:p>
              <a:p>
                <a:pPr>
                  <a:buNone/>
                </a:pPr>
                <a:r>
                  <a:rPr lang="en-US" sz="3000" dirty="0"/>
                  <a:t>                                                     </a:t>
                </a:r>
              </a:p>
              <a:p>
                <a:pPr>
                  <a:buNone/>
                </a:pPr>
                <a:endParaRPr lang="en-US" sz="3000" dirty="0"/>
              </a:p>
              <a:p>
                <a:pPr>
                  <a:buNone/>
                </a:pPr>
                <a:endParaRPr lang="en-US" sz="30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2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Cosine considers the angle between vectors (not taking magnitude into account).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d= Euclidean Distance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d</a:t>
                </a:r>
                <a:r>
                  <a:rPr lang="el-GR" sz="2200" b="0" i="0" baseline="-2500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θ</a:t>
                </a:r>
                <a:r>
                  <a:rPr lang="el-GR" sz="2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sz="2200" dirty="0"/>
                  <a:t>= 1- cos(</a:t>
                </a:r>
                <a:r>
                  <a:rPr lang="el-GR" sz="2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θ</a:t>
                </a:r>
                <a:r>
                  <a:rPr lang="en-US" sz="2200" dirty="0"/>
                  <a:t>), </a:t>
                </a:r>
                <a:r>
                  <a:rPr lang="el-GR" sz="2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sz="2200" dirty="0"/>
                  <a:t>cosine distance</a:t>
                </a:r>
              </a:p>
              <a:p>
                <a:pPr>
                  <a:buNone/>
                </a:pPr>
                <a:endParaRPr lang="en-US" sz="22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30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3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>
                <a:blip r:embed="rId2"/>
                <a:stretch>
                  <a:fillRect t="-2667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676400" y="4800600"/>
            <a:ext cx="434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648494" y="3695700"/>
            <a:ext cx="3275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1905000" y="3200400"/>
            <a:ext cx="1981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6000" y="2895600"/>
            <a:ext cx="27432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5200" y="2819400"/>
            <a:ext cx="1524000" cy="7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9809374">
                <a:off x="2476282" y="2286000"/>
                <a:ext cx="1723357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9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9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9374">
                <a:off x="2476282" y="2286000"/>
                <a:ext cx="1723357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14800" y="2362200"/>
                <a:ext cx="38100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362200"/>
                <a:ext cx="381000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2438400" y="4267200"/>
            <a:ext cx="381000" cy="45720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43200" y="3810000"/>
            <a:ext cx="914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900" dirty="0">
                <a:latin typeface="Times New Roman"/>
                <a:cs typeface="Times New Roman"/>
              </a:rPr>
              <a:t>Ѳ</a:t>
            </a:r>
            <a:endParaRPr lang="en-US" sz="2900" dirty="0"/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495800" y="1981200"/>
            <a:ext cx="9144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0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Cosine Distance: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Cosine of two non-zero vectors can be derived by using the </a:t>
                </a:r>
                <a:r>
                  <a:rPr lang="en-IN" u="sng" dirty="0"/>
                  <a:t>Euclidean dot product </a:t>
                </a:r>
                <a:r>
                  <a:rPr lang="en-IN" dirty="0"/>
                  <a:t>formula: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|"/>
                        <m:endChr m:val="|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  <a:cs typeface="Calibri"/>
                </a:endParaRPr>
              </a:p>
              <a:p>
                <a:r>
                  <a:rPr lang="en-IN" dirty="0"/>
                  <a:t>A=(a</a:t>
                </a:r>
                <a:r>
                  <a:rPr lang="en-IN" baseline="-25000" dirty="0"/>
                  <a:t>1</a:t>
                </a:r>
                <a:r>
                  <a:rPr lang="en-IN" dirty="0"/>
                  <a:t>,a</a:t>
                </a:r>
                <a:r>
                  <a:rPr lang="en-IN" baseline="-25000" dirty="0"/>
                  <a:t>2</a:t>
                </a:r>
                <a:r>
                  <a:rPr lang="en-IN" dirty="0"/>
                  <a:t>,…,a</a:t>
                </a:r>
                <a:r>
                  <a:rPr lang="en-IN" baseline="-25000" dirty="0"/>
                  <a:t>d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B=(b</a:t>
                </a:r>
                <a:r>
                  <a:rPr lang="en-IN" baseline="-25000" dirty="0"/>
                  <a:t>1</a:t>
                </a:r>
                <a:r>
                  <a:rPr lang="en-IN" dirty="0"/>
                  <a:t>,b</a:t>
                </a:r>
                <a:r>
                  <a:rPr lang="en-IN" baseline="-25000" dirty="0"/>
                  <a:t>2</a:t>
                </a:r>
                <a:r>
                  <a:rPr lang="en-IN" dirty="0"/>
                  <a:t>,…,b</a:t>
                </a:r>
                <a:r>
                  <a:rPr lang="en-IN" baseline="-25000" dirty="0"/>
                  <a:t>d</a:t>
                </a:r>
                <a:r>
                  <a:rPr lang="en-IN" dirty="0"/>
                  <a:t>)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  <a:blipFill>
                <a:blip r:embed="rId2"/>
                <a:stretch>
                  <a:fillRect l="-449" t="-1271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8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Cosine Distance: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||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||||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||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Cosine similarity is given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</m:oMath>
                </a14:m>
                <a:endParaRPr lang="en-IN" dirty="0"/>
              </a:p>
              <a:p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The dissimilarity between the two vectors ‘A’ and ‘B’ is given by</a:t>
                </a:r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US" sz="3200" dirty="0"/>
                  <a:t>     d</a:t>
                </a:r>
                <a:r>
                  <a:rPr lang="el-GR" sz="3200" baseline="-25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θ</a:t>
                </a:r>
                <a:r>
                  <a:rPr lang="el-GR" sz="3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 </a:t>
                </a:r>
                <a:r>
                  <a:rPr lang="en-US" sz="3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IN" dirty="0">
                    <a:latin typeface="Calibri"/>
                    <a:cs typeface="Calibri"/>
                  </a:rPr>
                  <a:t>1-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 smtClean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IN" i="1" dirty="0">
                        <a:latin typeface="Cambria Math" panose="02040503050406030204" pitchFamily="18" charset="0"/>
                        <a:cs typeface="Calibri"/>
                      </a:rPr>
                      <m:t>=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/>
                      </a:rPr>
                      <m:t>1−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"/>
                      </a:rPr>
                      <m:t>   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𝐵</m:t>
                            </m:r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|</m:t>
                        </m:r>
                      </m:den>
                    </m:f>
                  </m:oMath>
                </a14:m>
                <a:endParaRPr lang="en-IN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IN" dirty="0">
                    <a:cs typeface="Calibri"/>
                  </a:rPr>
                  <a:t>		      =       1-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IN" dirty="0">
                    <a:cs typeface="Calibri"/>
                  </a:rPr>
                  <a:t>		    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Only </a:t>
                </a:r>
                <a:r>
                  <a:rPr lang="en-IN" dirty="0">
                    <a:solidFill>
                      <a:srgbClr val="C00000"/>
                    </a:solidFill>
                  </a:rPr>
                  <a:t>angle </a:t>
                </a:r>
                <a:r>
                  <a:rPr lang="en-IN" dirty="0"/>
                  <a:t>relevant, </a:t>
                </a:r>
                <a:r>
                  <a:rPr lang="en-IN" dirty="0">
                    <a:solidFill>
                      <a:srgbClr val="C00000"/>
                    </a:solidFill>
                  </a:rPr>
                  <a:t>not vector lengths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  <a:blipFill>
                <a:blip r:embed="rId2"/>
                <a:stretch>
                  <a:fillRect l="-449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2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2662</TotalTime>
  <Words>943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Tw Cen MT</vt:lpstr>
      <vt:lpstr>urw-din</vt:lpstr>
      <vt:lpstr>Wingdings</vt:lpstr>
      <vt:lpstr>Wingdings 2</vt:lpstr>
      <vt:lpstr>Median</vt:lpstr>
      <vt:lpstr>Proximity Measures- non metric methods</vt:lpstr>
      <vt:lpstr>Topic</vt:lpstr>
      <vt:lpstr>Non-metric Similarity Function</vt:lpstr>
      <vt:lpstr>Motivation</vt:lpstr>
      <vt:lpstr>Motivation</vt:lpstr>
      <vt:lpstr>Motivation</vt:lpstr>
      <vt:lpstr>Cosine Distance</vt:lpstr>
      <vt:lpstr>Cosine Distance: Definition </vt:lpstr>
      <vt:lpstr>Cosine Distance: Definition </vt:lpstr>
      <vt:lpstr>Example: Cosine distance</vt:lpstr>
      <vt:lpstr>Cosine Distance</vt:lpstr>
      <vt:lpstr>Cosine distance: Applications</vt:lpstr>
      <vt:lpstr>Cosine distance: Image Matching </vt:lpstr>
      <vt:lpstr>Cosine distance: Document Matching </vt:lpstr>
      <vt:lpstr>Comparison of three distances</vt:lpstr>
      <vt:lpstr>Cosine distance: Document Matching </vt:lpstr>
      <vt:lpstr>Cosine distance: Document Matching </vt:lpstr>
      <vt:lpstr>Is it metric?</vt:lpstr>
      <vt:lpstr>Cosine Distance: Triangular Inequality</vt:lpstr>
      <vt:lpstr>Cosine Distance: Triangular Inequality</vt:lpstr>
      <vt:lpstr>Cosine Distance: Triangular Inequality</vt:lpstr>
      <vt:lpstr>Is it metric?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iiitdm 24</cp:lastModifiedBy>
  <cp:revision>430</cp:revision>
  <dcterms:created xsi:type="dcterms:W3CDTF">2014-03-05T03:13:52Z</dcterms:created>
  <dcterms:modified xsi:type="dcterms:W3CDTF">2023-01-30T03:41:10Z</dcterms:modified>
</cp:coreProperties>
</file>