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96" r:id="rId2"/>
    <p:sldId id="282" r:id="rId3"/>
    <p:sldId id="271" r:id="rId4"/>
    <p:sldId id="272" r:id="rId5"/>
    <p:sldId id="273" r:id="rId6"/>
    <p:sldId id="281" r:id="rId7"/>
    <p:sldId id="298" r:id="rId8"/>
    <p:sldId id="289" r:id="rId9"/>
    <p:sldId id="290" r:id="rId10"/>
    <p:sldId id="288" r:id="rId11"/>
    <p:sldId id="284" r:id="rId12"/>
    <p:sldId id="285" r:id="rId13"/>
    <p:sldId id="292" r:id="rId14"/>
    <p:sldId id="291" r:id="rId15"/>
    <p:sldId id="293" r:id="rId16"/>
    <p:sldId id="294" r:id="rId17"/>
    <p:sldId id="286" r:id="rId18"/>
    <p:sldId id="295" r:id="rId19"/>
    <p:sldId id="29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58011" autoAdjust="0"/>
  </p:normalViewPr>
  <p:slideViewPr>
    <p:cSldViewPr>
      <p:cViewPr varScale="1">
        <p:scale>
          <a:sx n="67" d="100"/>
          <a:sy n="67" d="100"/>
        </p:scale>
        <p:origin x="12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A7D58-7EC6-4FCF-BDFF-8434E3974420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BC03E-1914-46EF-98B6-39E2CA6CE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13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CD5522F-6E59-4C3A-B512-099CF3B09021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CD5522F-6E59-4C3A-B512-099CF3B09021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7467600" cy="236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Non metric similarity Measures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364468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Dr. </a:t>
            </a:r>
            <a:r>
              <a:rPr lang="en-US" sz="2400" dirty="0" err="1"/>
              <a:t>Umarani</a:t>
            </a:r>
            <a:r>
              <a:rPr lang="en-US" sz="2400" dirty="0"/>
              <a:t> </a:t>
            </a:r>
            <a:r>
              <a:rPr lang="en-US" sz="2400" dirty="0" err="1"/>
              <a:t>Jayaraman</a:t>
            </a:r>
            <a:r>
              <a:rPr lang="en-US" sz="2400" dirty="0"/>
              <a:t>  </a:t>
            </a:r>
          </a:p>
          <a:p>
            <a:pPr algn="ctr"/>
            <a:r>
              <a:rPr lang="en-US" sz="2400" dirty="0"/>
              <a:t>Assistant Professor</a:t>
            </a:r>
          </a:p>
        </p:txBody>
      </p:sp>
      <p:sp>
        <p:nvSpPr>
          <p:cNvPr id="6" name="AutoShape 5" descr="Brand Book of IIITDM Kancheepu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8028"/>
            <a:ext cx="49815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33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5E01-521A-4560-83B2-E241E7E1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Bhattacharya Distance</a:t>
            </a:r>
            <a:endParaRPr lang="en-IN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A845C6-CCDD-4E0A-82A5-BFB49D1574D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dirty="0"/>
                  <a:t>It measures the similarity between two probability distributions.</a:t>
                </a:r>
              </a:p>
              <a:p>
                <a:r>
                  <a:rPr lang="en-IN" dirty="0"/>
                  <a:t>It is used to </a:t>
                </a:r>
                <a:r>
                  <a:rPr lang="en-IN" dirty="0">
                    <a:solidFill>
                      <a:srgbClr val="C00000"/>
                    </a:solidFill>
                  </a:rPr>
                  <a:t>compare two normalized histograms</a:t>
                </a:r>
                <a:r>
                  <a:rPr lang="en-IN" dirty="0"/>
                  <a:t>.</a:t>
                </a:r>
              </a:p>
              <a:p>
                <a:r>
                  <a:rPr lang="en-IN" dirty="0"/>
                  <a:t>Let the two normalized histograms be:</a:t>
                </a:r>
              </a:p>
              <a:p>
                <a:pPr marL="0" indent="0">
                  <a:buNone/>
                </a:pPr>
                <a:r>
                  <a:rPr lang="en-IN" dirty="0"/>
                  <a:t>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……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……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Consider two vectors:</a:t>
                </a:r>
              </a:p>
              <a:p>
                <a:pPr marL="0" indent="0">
                  <a:buNone/>
                </a:pPr>
                <a:r>
                  <a:rPr lang="en-IN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√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√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……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……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0A845C6-CCDD-4E0A-82A5-BFB49D157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4"/>
                <a:stretch>
                  <a:fillRect l="-374" t="-2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B0B39205-41F7-4EAF-8728-04CB8968AD0B}"/>
              </a:ext>
            </a:extLst>
          </p:cNvPr>
          <p:cNvSpPr/>
          <p:nvPr/>
        </p:nvSpPr>
        <p:spPr>
          <a:xfrm>
            <a:off x="5562600" y="4419600"/>
            <a:ext cx="457200" cy="990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D84065-96D5-43C7-A338-CFDFF2D674C9}"/>
                  </a:ext>
                </a:extLst>
              </p:cNvPr>
              <p:cNvSpPr txBox="1"/>
              <p:nvPr/>
            </p:nvSpPr>
            <p:spPr>
              <a:xfrm>
                <a:off x="6251448" y="4637901"/>
                <a:ext cx="25146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3000" b="0" i="1" dirty="0" smtClean="0">
                          <a:latin typeface="Cambria Math" panose="02040503050406030204" pitchFamily="18" charset="0"/>
                        </a:rPr>
                        <m:t>−−−−</m:t>
                      </m:r>
                      <m:r>
                        <a:rPr lang="en-IN" sz="3000" i="1" dirty="0" smtClean="0">
                          <a:latin typeface="Cambria Math" panose="02040503050406030204" pitchFamily="18" charset="0"/>
                        </a:rPr>
                        <m:t>𝐸𝑞𝑛</m:t>
                      </m:r>
                      <m:r>
                        <a:rPr lang="en-IN" sz="3000" i="1" dirty="0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IN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D84065-96D5-43C7-A338-CFDFF2D6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448" y="4637901"/>
                <a:ext cx="251460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77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8286-5FF2-4471-A8B0-DEE2C803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Bhattacharya Distance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E2B0A-93D1-4E43-9402-EAF6CB249FA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378952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/>
                  <a:t>Now, find the dot product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IN" b="0" i="0" smtClean="0">
                        <a:latin typeface="Cambria Math" panose="02040503050406030204" pitchFamily="18" charset="0"/>
                      </a:rPr>
                      <m:t>−−−−−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endParaRPr lang="en-IN" b="0" dirty="0"/>
              </a:p>
              <a:p>
                <a:r>
                  <a:rPr lang="en-IN" dirty="0"/>
                  <a:t>Substituting the values from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IN" dirty="0"/>
                  <a:t> to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IN" dirty="0"/>
                  <a:t> +…….+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en-IN" dirty="0"/>
                  <a:t> =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−−−−−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endParaRPr lang="en-IN" dirty="0"/>
              </a:p>
              <a:p>
                <a:r>
                  <a:rPr lang="en-IN" dirty="0"/>
                  <a:t>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denotes probability distributions;</a:t>
                </a:r>
              </a:p>
              <a:p>
                <a:pPr marL="0" indent="0">
                  <a:buNone/>
                </a:pPr>
                <a:r>
                  <a:rPr lang="en-IN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CBE2B0A-93D1-4E43-9402-EAF6CB249F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378952" cy="5105400"/>
              </a:xfrm>
              <a:blipFill rotWithShape="1">
                <a:blip r:embed="rId3"/>
                <a:stretch>
                  <a:fillRect l="-437" t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670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5051-D968-43FD-9A98-953D9DFA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Bhattacharya Distance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A1B94-BE47-40B0-B3AC-A7161FB23E7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302752" cy="4495800"/>
              </a:xfrm>
            </p:spPr>
            <p:txBody>
              <a:bodyPr>
                <a:noAutofit/>
              </a:bodyPr>
              <a:lstStyle/>
              <a:p>
                <a:r>
                  <a:rPr lang="en-IN" sz="3000" dirty="0"/>
                  <a:t>From the above condition,</a:t>
                </a:r>
              </a:p>
              <a:p>
                <a:pPr marL="0" indent="0">
                  <a:buNone/>
                </a:pPr>
                <a:r>
                  <a:rPr lang="en-IN" sz="3000" dirty="0"/>
                  <a:t>   </a:t>
                </a:r>
                <a14:m>
                  <m:oMath xmlns:m="http://schemas.openxmlformats.org/officeDocument/2006/math">
                    <m:r>
                      <a:rPr lang="en-IN" sz="3000" i="1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sz="3000" i="1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r>
                  <a:rPr lang="en-IN" sz="3000" dirty="0"/>
                  <a:t> becomes,</a:t>
                </a:r>
              </a:p>
              <a:p>
                <a:pPr marL="0" indent="0">
                  <a:buNone/>
                </a:pPr>
                <a:r>
                  <a:rPr lang="en-IN" sz="3000" dirty="0"/>
                  <a:t>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3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  <m:r>
                      <a:rPr lang="en-IN" sz="3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sz="30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3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IN" sz="3000" dirty="0"/>
                  <a:t> +…….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3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3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IN" sz="3000" b="0" i="0" smtClean="0">
                        <a:latin typeface="Cambria Math" panose="02040503050406030204" pitchFamily="18" charset="0"/>
                      </a:rPr>
                      <m:t>=1</m:t>
                    </m:r>
                    <m:func>
                      <m:funcPr>
                        <m:ctrlPr>
                          <a:rPr lang="en-IN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IN" sz="3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IN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I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IN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ad>
                                <m:radPr>
                                  <m:degHide m:val="on"/>
                                  <m:ctrlPr>
                                    <a:rPr lang="en-IN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IN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rad>
                            </m:e>
                          </m:nary>
                        </m:e>
                      </m:func>
                    </m:oMath>
                  </m:oMathPara>
                </a14:m>
                <a:endParaRPr lang="en-IN" sz="3000" dirty="0"/>
              </a:p>
              <a:p>
                <a:r>
                  <a:rPr lang="en-IN" sz="3000" dirty="0">
                    <a:solidFill>
                      <a:srgbClr val="C00000"/>
                    </a:solidFill>
                  </a:rPr>
                  <a:t>Bhattacharya Coefficient measures</a:t>
                </a:r>
                <a:r>
                  <a:rPr lang="en-IN" sz="3000" dirty="0"/>
                  <a:t> cosine similarity</a:t>
                </a:r>
              </a:p>
              <a:p>
                <a:pPr marL="0" indent="0">
                  <a:buNone/>
                </a:pPr>
                <a:r>
                  <a:rPr lang="en-IN" sz="3000" dirty="0"/>
                  <a:t>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I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en-I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IN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ad>
                              <m:radPr>
                                <m:degHide m:val="on"/>
                                <m:ctrlPr>
                                  <a:rPr lang="en-IN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IN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rad>
                          </m:e>
                        </m:nary>
                      </m:e>
                    </m:func>
                  </m:oMath>
                </a14:m>
                <a:endParaRPr lang="en-IN" sz="3000" i="1" dirty="0"/>
              </a:p>
              <a:p>
                <a:r>
                  <a:rPr lang="en-IN" sz="3000" dirty="0"/>
                  <a:t>Bhattacharya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I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I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IN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3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IN" sz="3000" dirty="0"/>
              </a:p>
              <a:p>
                <a:pPr marL="0" indent="0">
                  <a:buNone/>
                </a:pPr>
                <a:r>
                  <a:rPr lang="en-IN" sz="3000" dirty="0"/>
                  <a:t>  </a:t>
                </a:r>
              </a:p>
              <a:p>
                <a:pPr marL="0" indent="0">
                  <a:buNone/>
                </a:pPr>
                <a:endParaRPr lang="en-IN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A1B94-BE47-40B0-B3AC-A7161FB23E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302752" cy="4495800"/>
              </a:xfrm>
              <a:blipFill>
                <a:blip r:embed="rId2"/>
                <a:stretch>
                  <a:fillRect l="-514" t="-1628" r="-1175" b="-10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81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Bhattacharya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Bhattacharyya coefficient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ad>
                              <m:radPr>
                                <m:degHide m:val="on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rad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0 </a:t>
                </a:r>
                <a:r>
                  <a:rPr lang="en-US" dirty="0">
                    <a:latin typeface="Calibri"/>
                    <a:cs typeface="Calibri"/>
                  </a:rPr>
                  <a:t>≤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/>
                    <a:cs typeface="Calibri"/>
                  </a:rPr>
                  <a:t> ≥ 1, because it measures the cosine angle between two vectors that lie in first quadrant</a:t>
                </a:r>
              </a:p>
              <a:p>
                <a:r>
                  <a:rPr lang="en-IN" sz="2800" dirty="0"/>
                  <a:t>Bhattacharya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func>
                            <m:func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4"/>
                <a:stretch>
                  <a:fillRect l="-449" t="-1493" r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ontent - The natural logarith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174303"/>
            <a:ext cx="4152651" cy="253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707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Bhattacharya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Hellinger Distance</a:t>
                </a:r>
              </a:p>
              <a:p>
                <a:pPr marL="0" indent="0">
                  <a:buNone/>
                </a:pPr>
                <a:r>
                  <a:rPr lang="en-IN" sz="2800" dirty="0"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1−</m:t>
                            </m:r>
                          </m:fName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Metric? No (cosine distance, 1-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IN" sz="2800" dirty="0"/>
                  <a:t> </a:t>
                </a:r>
                <a:r>
                  <a:rPr lang="en-US" dirty="0"/>
                  <a:t>)</a:t>
                </a:r>
              </a:p>
              <a:p>
                <a:r>
                  <a:rPr lang="en-IN" sz="2800" dirty="0">
                    <a:solidFill>
                      <a:srgbClr val="C00000"/>
                    </a:solidFill>
                  </a:rPr>
                  <a:t>Bhattacharya Distance</a:t>
                </a:r>
              </a:p>
              <a:p>
                <a:pPr marL="0" indent="0">
                  <a:buNone/>
                </a:pPr>
                <a:r>
                  <a:rPr lang="en-IN" sz="2800" dirty="0"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IN" sz="2500" dirty="0"/>
                  <a:t>Metric? No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223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>
                <a:solidFill>
                  <a:srgbClr val="C00000"/>
                </a:solidFill>
              </a:rPr>
            </a:br>
            <a:r>
              <a:rPr lang="en-US" dirty="0"/>
              <a:t>Bhattacharya Distance: It is Metric?</a:t>
            </a:r>
            <a:br>
              <a:rPr lang="en-IN" dirty="0">
                <a:solidFill>
                  <a:srgbClr val="C00000"/>
                </a:solidFill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Let X = (1,0), Y = (2,2) and Z = (2,1) are three vectors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𝑙𝑛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𝑙𝑛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000" b="0" i="1" smtClean="0">
                        <a:latin typeface="Cambria Math"/>
                        <a:ea typeface="Cambria Math" panose="02040503050406030204" pitchFamily="18" charset="0"/>
                      </a:rPr>
                      <m:t>=−0.3465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𝑙𝑛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𝑙𝑛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=−0.3465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𝑙𝑛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ad>
                      <m:radPr>
                        <m:degHide m:val="on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sz="2000" b="0" i="1" smtClean="0">
                        <a:latin typeface="Cambria Math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>
                            <a:latin typeface="Cambria Math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000" b="0" i="1" smtClean="0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US" sz="2000" b="0" i="1" smtClean="0">
                        <a:latin typeface="Cambria Math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000" b="0" i="1" smtClean="0">
                        <a:latin typeface="Cambria Math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  <a:ea typeface="Cambria Math" panose="02040503050406030204" pitchFamily="18" charset="0"/>
                      </a:rPr>
                      <m:t>1.2279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21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>
                <a:solidFill>
                  <a:srgbClr val="C00000"/>
                </a:solidFill>
              </a:rPr>
            </a:br>
            <a:r>
              <a:rPr lang="en-US" dirty="0"/>
              <a:t>Bhattacharya Distance: It is Metric? </a:t>
            </a:r>
            <a:br>
              <a:rPr lang="en-IN" dirty="0">
                <a:solidFill>
                  <a:srgbClr val="C00000"/>
                </a:solidFill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Let X = (1,0), Y = (2,2) and Z = (2,1) are three vectors</a:t>
                </a:r>
              </a:p>
              <a:p>
                <a:r>
                  <a:rPr lang="en-IN" sz="2800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 panose="02040503050406030204" pitchFamily="18" charset="0"/>
                      </a:rPr>
                      <m:t>−0.3465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2800" i="1">
                        <a:latin typeface="Cambria Math"/>
                        <a:ea typeface="Cambria Math" panose="02040503050406030204" pitchFamily="18" charset="0"/>
                      </a:rPr>
                      <m:t>−0.3465</m:t>
                    </m:r>
                    <m:r>
                      <a:rPr lang="en-US" sz="2800" b="0" i="0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+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  <a:ea typeface="Cambria Math" panose="02040503050406030204" pitchFamily="18" charset="0"/>
                      </a:rPr>
                      <m:t>(−</m:t>
                    </m:r>
                    <m:r>
                      <a:rPr lang="en-US" sz="2800" i="1">
                        <a:latin typeface="Cambria Math"/>
                        <a:ea typeface="Cambria Math" panose="02040503050406030204" pitchFamily="18" charset="0"/>
                      </a:rPr>
                      <m:t>1.2279</m:t>
                    </m:r>
                    <m:r>
                      <a:rPr lang="en-US" sz="2800" b="0" i="1" smtClean="0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sz="3200" i="1">
                        <a:latin typeface="Cambria Math"/>
                        <a:ea typeface="Cambria Math" panose="02040503050406030204" pitchFamily="18" charset="0"/>
                      </a:rPr>
                      <m:t>−0.3465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sz="3200" i="1">
                        <a:latin typeface="Cambria Math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3200" i="1">
                        <a:latin typeface="Cambria Math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200" b="0" i="0" smtClean="0">
                        <a:latin typeface="Cambria Math"/>
                        <a:ea typeface="Cambria Math" panose="02040503050406030204" pitchFamily="18" charset="0"/>
                      </a:rPr>
                      <m:t>5744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it is not satisfied triangular inequality, hence </a:t>
                </a:r>
                <a:r>
                  <a:rPr lang="en-US" dirty="0">
                    <a:solidFill>
                      <a:srgbClr val="C00000"/>
                    </a:solidFill>
                  </a:rPr>
                  <a:t>it is not a metric.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57" r="-1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57600"/>
            <a:ext cx="571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819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pic>
        <p:nvPicPr>
          <p:cNvPr id="1026" name="Picture 2" descr="Bhattacharyya distanc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6962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068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KL distance with example</a:t>
            </a:r>
          </a:p>
          <a:p>
            <a:r>
              <a:rPr lang="en-US" dirty="0"/>
              <a:t>Bhattacharya Distance</a:t>
            </a:r>
          </a:p>
        </p:txBody>
      </p:sp>
    </p:spTree>
    <p:extLst>
      <p:ext uri="{BB962C8B-B14F-4D97-AF65-F5344CB8AC3E}">
        <p14:creationId xmlns:p14="http://schemas.microsoft.com/office/powerpoint/2010/main" val="1231934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00400" y="1905000"/>
            <a:ext cx="6553200" cy="1828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1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BD52-5B9D-4641-81B0-4CF01D1E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Today’s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9624-D2CE-4CB2-B6D9-2F1CF3AA10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KL-distance</a:t>
            </a:r>
          </a:p>
          <a:p>
            <a:r>
              <a:rPr lang="en-IN" dirty="0"/>
              <a:t>Bhattacharya Distance</a:t>
            </a:r>
          </a:p>
        </p:txBody>
      </p:sp>
    </p:spTree>
    <p:extLst>
      <p:ext uri="{BB962C8B-B14F-4D97-AF65-F5344CB8AC3E}">
        <p14:creationId xmlns:p14="http://schemas.microsoft.com/office/powerpoint/2010/main" val="35885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 err="1"/>
              <a:t>Kullback</a:t>
            </a:r>
            <a:r>
              <a:rPr lang="en-IN" dirty="0"/>
              <a:t> </a:t>
            </a:r>
            <a:r>
              <a:rPr lang="en-IN" dirty="0" err="1"/>
              <a:t>Leibler</a:t>
            </a:r>
            <a:r>
              <a:rPr lang="en-IN" dirty="0"/>
              <a:t> Distance</a:t>
            </a:r>
            <a:endParaRPr lang="en-IN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IN" sz="2800" dirty="0" err="1"/>
                  <a:t>Kullback</a:t>
                </a:r>
                <a:r>
                  <a:rPr lang="en-IN" sz="2800" dirty="0"/>
                  <a:t> </a:t>
                </a:r>
                <a:r>
                  <a:rPr lang="en-IN" sz="2800" dirty="0" err="1"/>
                  <a:t>Leibler</a:t>
                </a:r>
                <a:r>
                  <a:rPr lang="en-IN" sz="2800" dirty="0"/>
                  <a:t> distance</a:t>
                </a:r>
                <a:r>
                  <a:rPr lang="en-IN" dirty="0"/>
                  <a:t> is a measure of how a probability distribution is different from reference probability distribution.</a:t>
                </a:r>
              </a:p>
              <a:p>
                <a:pPr algn="just"/>
                <a:r>
                  <a:rPr lang="en-IN" dirty="0"/>
                  <a:t>It is the natural distance function from a “true” probability distribution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/>
                  <a:t>, to a target probability distribution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.</a:t>
                </a:r>
              </a:p>
              <a:p>
                <a:pPr algn="just"/>
                <a:r>
                  <a:rPr lang="en-IN" sz="2800" dirty="0" err="1"/>
                  <a:t>Kullback</a:t>
                </a:r>
                <a:r>
                  <a:rPr lang="en-IN" sz="2800" dirty="0"/>
                  <a:t> </a:t>
                </a:r>
                <a:r>
                  <a:rPr lang="en-IN" sz="2800" dirty="0" err="1"/>
                  <a:t>Leibler</a:t>
                </a:r>
                <a:r>
                  <a:rPr lang="en-IN" sz="2800" dirty="0"/>
                  <a:t> distance is also called </a:t>
                </a:r>
                <a:r>
                  <a:rPr lang="en-IN" sz="2800" dirty="0">
                    <a:solidFill>
                      <a:srgbClr val="C00000"/>
                    </a:solidFill>
                  </a:rPr>
                  <a:t>relative entropy.</a:t>
                </a:r>
              </a:p>
              <a:p>
                <a:pPr algn="just"/>
                <a:endParaRPr lang="en-IN" dirty="0"/>
              </a:p>
              <a:p>
                <a:pPr algn="just"/>
                <a:endParaRPr lang="en-IN" dirty="0"/>
              </a:p>
              <a:p>
                <a:pPr marL="0" indent="0" algn="just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57" r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06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KL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IN" sz="3000" dirty="0"/>
                  <a:t>For a discrete probability distribution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3000" dirty="0"/>
                  <a:t>, </a:t>
                </a:r>
              </a:p>
              <a:p>
                <a:pPr marL="0" indent="0" algn="just">
                  <a:buNone/>
                </a:pPr>
                <a:r>
                  <a:rPr lang="en-IN" sz="3000" dirty="0"/>
                  <a:t>    if 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 ={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2,….,</m:t>
                    </m:r>
                    <m:r>
                      <a:rPr lang="en-IN" sz="3000" i="1" dirty="0" err="1">
                        <a:latin typeface="Cambria Math" panose="02040503050406030204" pitchFamily="18" charset="0"/>
                      </a:rPr>
                      <m:t>𝑝𝑛</m:t>
                    </m:r>
                    <m:r>
                      <a:rPr lang="en-IN" sz="3000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IN" sz="3000" dirty="0"/>
                  <a:t>and </a:t>
                </a:r>
              </a:p>
              <a:p>
                <a:pPr marL="0" indent="0" algn="just">
                  <a:buNone/>
                </a:pPr>
                <a:r>
                  <a:rPr lang="en-IN" sz="3000" dirty="0"/>
                  <a:t>       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2,….,</m:t>
                    </m:r>
                    <m:r>
                      <a:rPr lang="en-IN" sz="3000" i="1" dirty="0" err="1">
                        <a:latin typeface="Cambria Math" panose="02040503050406030204" pitchFamily="18" charset="0"/>
                      </a:rPr>
                      <m:t>𝑞𝑛</m:t>
                    </m:r>
                    <m:r>
                      <a:rPr lang="en-IN" sz="3000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IN" sz="3000" dirty="0"/>
                  <a:t>,     </a:t>
                </a:r>
              </a:p>
              <a:p>
                <a:pPr marL="0" indent="0" algn="just">
                  <a:buNone/>
                </a:pPr>
                <a:r>
                  <a:rPr lang="en-IN" sz="3000" dirty="0"/>
                  <a:t>   then the KL distance is defined as:</a:t>
                </a:r>
              </a:p>
              <a:p>
                <a:pPr marL="0" indent="0" algn="just">
                  <a:buNone/>
                </a:pPr>
                <a:r>
                  <a:rPr lang="en-IN" sz="30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IN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IN" sz="3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3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3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IN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IN" sz="3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0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IN" sz="3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IN" sz="3000" dirty="0"/>
              </a:p>
              <a:p>
                <a:pPr algn="just"/>
                <a:r>
                  <a:rPr lang="en-IN" sz="3000" dirty="0"/>
                  <a:t>For continuous 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3000" dirty="0"/>
                  <a:t>, the sum is replaced by an integral.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>
                <a:blip r:embed="rId2"/>
                <a:stretch>
                  <a:fillRect l="-524" t="-1392" r="-17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0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KL Distance: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CED6DFA-BEAD-47E1-80D2-DAA40F686AB7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554337550"/>
                  </p:ext>
                </p:extLst>
              </p:nvPr>
            </p:nvGraphicFramePr>
            <p:xfrm>
              <a:off x="612648" y="2133600"/>
              <a:ext cx="815340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8350">
                      <a:extLst>
                        <a:ext uri="{9D8B030D-6E8A-4147-A177-3AD203B41FA5}">
                          <a16:colId xmlns:a16="http://schemas.microsoft.com/office/drawing/2014/main" val="800903161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:a16="http://schemas.microsoft.com/office/drawing/2014/main" val="366251847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:a16="http://schemas.microsoft.com/office/drawing/2014/main" val="2162967176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:a16="http://schemas.microsoft.com/office/drawing/2014/main" val="25400533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522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𝐷𝑖𝑠𝑡𝑟𝑖𝑏𝑢𝑡𝑖𝑜𝑛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.36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0.48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endParaRPr lang="en-IN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919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𝐷𝑖𝑠𝑡𝑟𝑖𝑏𝑢𝑡𝑖𝑜𝑛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0.333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0.333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0.333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endParaRPr lang="en-IN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14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CED6DFA-BEAD-47E1-80D2-DAA40F686AB7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554337550"/>
                  </p:ext>
                </p:extLst>
              </p:nvPr>
            </p:nvGraphicFramePr>
            <p:xfrm>
              <a:off x="612648" y="2133600"/>
              <a:ext cx="815340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8350">
                      <a:extLst>
                        <a:ext uri="{9D8B030D-6E8A-4147-A177-3AD203B41FA5}">
                          <a16:colId xmlns:a16="http://schemas.microsoft.com/office/drawing/2014/main" val="800903161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:a16="http://schemas.microsoft.com/office/drawing/2014/main" val="366251847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:a16="http://schemas.microsoft.com/office/drawing/2014/main" val="2162967176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:a16="http://schemas.microsoft.com/office/drawing/2014/main" val="254005332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1905" r="-300896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1905" r="-201796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905" r="-101194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98" t="-1905" r="-1497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5226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101905" r="-300896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101905" r="-201796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1905" r="-101194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98" t="-101905" r="-1497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29199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201905" r="-300896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201905" r="-201796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1905" r="-101194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98" t="-201905" r="-1497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44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8A9913-5EB7-4519-A624-95EC41FCE1AF}"/>
                  </a:ext>
                </a:extLst>
              </p:cNvPr>
              <p:cNvSpPr txBox="1"/>
              <p:nvPr/>
            </p:nvSpPr>
            <p:spPr>
              <a:xfrm>
                <a:off x="612648" y="4511040"/>
                <a:ext cx="815340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000" dirty="0"/>
                  <a:t>The distribution </a:t>
                </a:r>
                <a14:m>
                  <m:oMath xmlns:m="http://schemas.openxmlformats.org/officeDocument/2006/math">
                    <m:r>
                      <a:rPr lang="en-IN" sz="3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3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3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3000" dirty="0"/>
                  <a:t> is a binomial distribution and</a:t>
                </a:r>
              </a:p>
              <a:p>
                <a:r>
                  <a:rPr lang="en-IN" sz="3000" dirty="0"/>
                  <a:t> </a:t>
                </a:r>
                <a14:m>
                  <m:oMath xmlns:m="http://schemas.openxmlformats.org/officeDocument/2006/math">
                    <m:r>
                      <a:rPr lang="en-IN" sz="3000" b="0" i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IN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3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3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3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3000" dirty="0"/>
                  <a:t> is a uniform distribution</a:t>
                </a:r>
              </a:p>
              <a:p>
                <a:r>
                  <a:rPr lang="en-IN" dirty="0"/>
                  <a:t>                     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8A9913-5EB7-4519-A624-95EC41FCE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4511040"/>
                <a:ext cx="8153400" cy="1292662"/>
              </a:xfrm>
              <a:prstGeom prst="rect">
                <a:avLst/>
              </a:prstGeom>
              <a:blipFill>
                <a:blip r:embed="rId3"/>
                <a:stretch>
                  <a:fillRect l="-1795" t="-5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61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F8D7-6BB6-4CDD-9B78-293323E5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KL Distance: Is it Metric?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0E9D9-AEE6-4427-9A73-E9F307CF01D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=0.36</m:t>
                    </m:r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0.36</m:t>
                                </m:r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0.333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+0.48</m:t>
                    </m:r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0.48</m:t>
                                </m:r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0.333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0.16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0.16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0.333</m:t>
                            </m:r>
                          </m:den>
                        </m:f>
                      </m:e>
                    </m:d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       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=0.0852</m:t>
                    </m:r>
                  </m:oMath>
                </a14:m>
                <a:endParaRPr lang="en-IN" sz="2400" b="0" dirty="0"/>
              </a:p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=0.3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33</m:t>
                    </m:r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num>
                              <m:den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IN" sz="2400" i="1">
                        <a:latin typeface="Cambria Math" panose="02040503050406030204" pitchFamily="18" charset="0"/>
                      </a:rPr>
                      <m:t>+0.48</m:t>
                    </m:r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333</m:t>
                                </m:r>
                              </m:num>
                              <m:den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48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0.16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333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48</m:t>
                            </m:r>
                          </m:den>
                        </m:f>
                      </m:e>
                    </m:d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              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974</m:t>
                    </m:r>
                  </m:oMath>
                </a14:m>
                <a:endParaRPr lang="en-IN" sz="2400" b="0" dirty="0"/>
              </a:p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IN" sz="2400" dirty="0"/>
                  <a:t> hence </a:t>
                </a:r>
                <a:r>
                  <a:rPr lang="en-IN" sz="2400" dirty="0">
                    <a:solidFill>
                      <a:srgbClr val="C00000"/>
                    </a:solidFill>
                  </a:rPr>
                  <a:t>KL distance is not a metric.</a:t>
                </a:r>
              </a:p>
              <a:p>
                <a:r>
                  <a:rPr lang="en-IN" sz="2800" dirty="0"/>
                  <a:t>It </a:t>
                </a:r>
                <a:r>
                  <a:rPr lang="en-IN" sz="2800"/>
                  <a:t>is not </a:t>
                </a:r>
                <a:r>
                  <a:rPr lang="en-IN" sz="2800">
                    <a:solidFill>
                      <a:srgbClr val="C00000"/>
                    </a:solidFill>
                  </a:rPr>
                  <a:t>symmetric </a:t>
                </a:r>
                <a:r>
                  <a:rPr lang="en-IN" sz="2800" dirty="0">
                    <a:solidFill>
                      <a:srgbClr val="C00000"/>
                    </a:solidFill>
                  </a:rPr>
                  <a:t>measure </a:t>
                </a:r>
                <a:r>
                  <a:rPr lang="en-IN" sz="2800"/>
                  <a:t>and </a:t>
                </a:r>
              </a:p>
              <a:p>
                <a:r>
                  <a:rPr lang="en-IN" sz="2800">
                    <a:solidFill>
                      <a:srgbClr val="C00000"/>
                    </a:solidFill>
                  </a:rPr>
                  <a:t>does </a:t>
                </a:r>
                <a:r>
                  <a:rPr lang="en-IN" sz="2800" dirty="0">
                    <a:solidFill>
                      <a:srgbClr val="C00000"/>
                    </a:solidFill>
                  </a:rPr>
                  <a:t>not qualify as a metric distance.</a:t>
                </a:r>
              </a:p>
              <a:p>
                <a:endParaRPr lang="en-IN" sz="24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IN" sz="2400" dirty="0"/>
                  <a:t>                 </a:t>
                </a:r>
              </a:p>
              <a:p>
                <a:endParaRPr lang="en-IN" sz="2400" dirty="0"/>
              </a:p>
              <a:p>
                <a:pPr marL="0" indent="0">
                  <a:buNone/>
                </a:pPr>
                <a:endParaRPr lang="en-IN" sz="2400" b="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0E9D9-AEE6-4427-9A73-E9F307CF0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64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Bhattacharya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Intuition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9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5E01-521A-4560-83B2-E241E7E1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Bhattacharya Distance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845C6-CCDD-4E0A-82A5-BFB49D1574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measures the similarity between two probability distributions.</a:t>
            </a:r>
          </a:p>
          <a:p>
            <a:r>
              <a:rPr lang="en-IN" dirty="0"/>
              <a:t>It is used to compare two normalized histograms.</a:t>
            </a:r>
          </a:p>
          <a:p>
            <a:r>
              <a:rPr lang="en-IN" dirty="0">
                <a:solidFill>
                  <a:srgbClr val="C00000"/>
                </a:solidFill>
              </a:rPr>
              <a:t>Bhattacharyya coefficient </a:t>
            </a:r>
            <a:r>
              <a:rPr lang="en-IN" dirty="0"/>
              <a:t>is an approximate measurement of two statistical distribution</a:t>
            </a:r>
          </a:p>
          <a:p>
            <a:r>
              <a:rPr lang="en-IN" dirty="0"/>
              <a:t>The coefficient can be used to determine the relative closeness of the two samples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586" y="4572000"/>
            <a:ext cx="2284014" cy="2226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36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Bhattacharya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Bhattacharyya Coefficient and Distance</a:t>
            </a:r>
          </a:p>
          <a:p>
            <a:pPr lvl="1"/>
            <a:r>
              <a:rPr lang="en-US" dirty="0"/>
              <a:t>Both measures are named after </a:t>
            </a:r>
            <a:r>
              <a:rPr lang="en-US" dirty="0">
                <a:solidFill>
                  <a:srgbClr val="C00000"/>
                </a:solidFill>
              </a:rPr>
              <a:t>Anil Kumar Bhattacharya</a:t>
            </a:r>
            <a:r>
              <a:rPr lang="en-US" dirty="0"/>
              <a:t> (professor in ISI Kolkata, 1930)</a:t>
            </a:r>
          </a:p>
          <a:p>
            <a:r>
              <a:rPr lang="en-US" dirty="0"/>
              <a:t>The </a:t>
            </a:r>
            <a:r>
              <a:rPr lang="en-US" b="1" dirty="0" err="1"/>
              <a:t>Mahalanobis</a:t>
            </a:r>
            <a:r>
              <a:rPr lang="en-US" b="1" dirty="0"/>
              <a:t> distance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It is a measure of the distance between a point P and a distribution D, introduced by PC </a:t>
            </a:r>
            <a:r>
              <a:rPr lang="en-US" dirty="0" err="1"/>
              <a:t>Mahalanobis</a:t>
            </a:r>
            <a:r>
              <a:rPr lang="en-US" dirty="0"/>
              <a:t> (Professor in ISI Kolkata, 1936)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648200"/>
            <a:ext cx="1176338" cy="177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6400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PC </a:t>
            </a:r>
            <a:r>
              <a:rPr lang="en-US" dirty="0" err="1">
                <a:solidFill>
                  <a:srgbClr val="C00000"/>
                </a:solidFill>
              </a:rPr>
              <a:t>Mahalanobis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52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2357</TotalTime>
  <Words>718</Words>
  <Application>Microsoft Office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Cambria Math</vt:lpstr>
      <vt:lpstr>Tw Cen MT</vt:lpstr>
      <vt:lpstr>Wingdings</vt:lpstr>
      <vt:lpstr>Wingdings 2</vt:lpstr>
      <vt:lpstr>Median</vt:lpstr>
      <vt:lpstr>Non metric similarity Measures</vt:lpstr>
      <vt:lpstr>Today’s Topic</vt:lpstr>
      <vt:lpstr>Kullback Leibler Distance</vt:lpstr>
      <vt:lpstr>KL Distance</vt:lpstr>
      <vt:lpstr>KL Distance: Example</vt:lpstr>
      <vt:lpstr>KL Distance: Is it Metric?</vt:lpstr>
      <vt:lpstr>Bhattacharya Distance</vt:lpstr>
      <vt:lpstr>Bhattacharya Distance</vt:lpstr>
      <vt:lpstr>Bhattacharya Distance</vt:lpstr>
      <vt:lpstr>Bhattacharya Distance</vt:lpstr>
      <vt:lpstr>Bhattacharya Distance</vt:lpstr>
      <vt:lpstr>Bhattacharya Distance</vt:lpstr>
      <vt:lpstr>Bhattacharya Distance</vt:lpstr>
      <vt:lpstr>Bhattacharya Distance</vt:lpstr>
      <vt:lpstr> Bhattacharya Distance: It is Metric? </vt:lpstr>
      <vt:lpstr> Bhattacharya Distance: It is Metric?  </vt:lpstr>
      <vt:lpstr>Intuition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CBIR using fusion of color, texture and shape features</dc:title>
  <dc:creator>Aneesh</dc:creator>
  <cp:lastModifiedBy>iiitdm 24</cp:lastModifiedBy>
  <cp:revision>435</cp:revision>
  <dcterms:created xsi:type="dcterms:W3CDTF">2014-03-05T03:13:52Z</dcterms:created>
  <dcterms:modified xsi:type="dcterms:W3CDTF">2023-01-30T03:49:17Z</dcterms:modified>
</cp:coreProperties>
</file>