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4" r:id="rId2"/>
    <p:sldId id="315" r:id="rId3"/>
    <p:sldId id="301" r:id="rId4"/>
    <p:sldId id="311" r:id="rId5"/>
    <p:sldId id="312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36" r:id="rId15"/>
    <p:sldId id="325" r:id="rId16"/>
    <p:sldId id="326" r:id="rId17"/>
    <p:sldId id="327" r:id="rId18"/>
    <p:sldId id="328" r:id="rId19"/>
    <p:sldId id="334" r:id="rId20"/>
    <p:sldId id="337" r:id="rId21"/>
    <p:sldId id="338" r:id="rId22"/>
    <p:sldId id="335" r:id="rId23"/>
    <p:sldId id="26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576" autoAdjust="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CD5522F-6E59-4C3A-B512-099CF3B09021}" type="datetimeFigureOut">
              <a:rPr lang="en-US" smtClean="0"/>
              <a:pPr/>
              <a:t>8/4/2023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522F-6E59-4C3A-B512-099CF3B09021}" type="datetimeFigureOut">
              <a:rPr lang="en-US" smtClean="0"/>
              <a:pPr/>
              <a:t>8/4/2023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CD5522F-6E59-4C3A-B512-099CF3B09021}" type="datetimeFigureOut">
              <a:rPr lang="en-US" smtClean="0"/>
              <a:pPr/>
              <a:t>8/4/2023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162800" y="64770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541010-3973-4D9D-BDB4-4901F48F9AD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5531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162800" y="64770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756888-061A-437F-BDDB-951342A8EE4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52115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522F-6E59-4C3A-B512-099CF3B09021}" type="datetimeFigureOut">
              <a:rPr lang="en-US" smtClean="0"/>
              <a:pPr/>
              <a:t>8/4/2023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522F-6E59-4C3A-B512-099CF3B09021}" type="datetimeFigureOut">
              <a:rPr lang="en-US" smtClean="0"/>
              <a:pPr/>
              <a:t>8/4/2023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CD5522F-6E59-4C3A-B512-099CF3B09021}" type="datetimeFigureOut">
              <a:rPr lang="en-US" smtClean="0"/>
              <a:pPr/>
              <a:t>8/4/2023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CD5522F-6E59-4C3A-B512-099CF3B09021}" type="datetimeFigureOut">
              <a:rPr lang="en-US" smtClean="0"/>
              <a:pPr/>
              <a:t>8/4/2023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522F-6E59-4C3A-B512-099CF3B09021}" type="datetimeFigureOut">
              <a:rPr lang="en-US" smtClean="0"/>
              <a:pPr/>
              <a:t>8/4/2023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522F-6E59-4C3A-B512-099CF3B09021}" type="datetimeFigureOut">
              <a:rPr lang="en-US" smtClean="0"/>
              <a:pPr/>
              <a:t>8/4/2023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522F-6E59-4C3A-B512-099CF3B09021}" type="datetimeFigureOut">
              <a:rPr lang="en-US" smtClean="0"/>
              <a:pPr/>
              <a:t>8/4/2023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CD5522F-6E59-4C3A-B512-099CF3B09021}" type="datetimeFigureOut">
              <a:rPr lang="en-US" smtClean="0"/>
              <a:pPr/>
              <a:t>8/4/2023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CD5522F-6E59-4C3A-B512-099CF3B09021}" type="datetimeFigureOut">
              <a:rPr lang="en-US" smtClean="0"/>
              <a:pPr/>
              <a:t>8/4/2023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762000"/>
            <a:ext cx="7467600" cy="2362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>Design of pattern recognition system 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981200" y="3364468"/>
            <a:ext cx="579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Dr. </a:t>
            </a:r>
            <a:r>
              <a:rPr lang="en-US" sz="2400" dirty="0" err="1"/>
              <a:t>Umarani</a:t>
            </a:r>
            <a:r>
              <a:rPr lang="en-US" sz="2400" dirty="0"/>
              <a:t> </a:t>
            </a:r>
            <a:r>
              <a:rPr lang="en-US" sz="2400" dirty="0" err="1"/>
              <a:t>Jayaraman</a:t>
            </a:r>
            <a:r>
              <a:rPr lang="en-US" sz="2400" dirty="0"/>
              <a:t>  </a:t>
            </a:r>
          </a:p>
          <a:p>
            <a:pPr algn="ctr"/>
            <a:r>
              <a:rPr lang="en-US" sz="2400" dirty="0"/>
              <a:t>Assistant Professor</a:t>
            </a:r>
          </a:p>
        </p:txBody>
      </p:sp>
      <p:sp>
        <p:nvSpPr>
          <p:cNvPr id="6" name="AutoShape 5" descr="Brand Book of IIITDM Kancheepu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98028"/>
            <a:ext cx="49815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992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ko-KR" sz="4000" b="1">
                <a:ea typeface="굴림" pitchFamily="34" charset="-127"/>
              </a:rPr>
              <a:t>“Average Lightness” Histograms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76400"/>
            <a:ext cx="7696200" cy="5029200"/>
          </a:xfrm>
        </p:spPr>
        <p:txBody>
          <a:bodyPr>
            <a:normAutofit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en-US" sz="2800" dirty="0"/>
              <a:t>Consider a different feature such as </a:t>
            </a:r>
            <a:r>
              <a:rPr lang="en-US" altLang="en-US" sz="2800" dirty="0">
                <a:solidFill>
                  <a:srgbClr val="FF0000"/>
                </a:solidFill>
              </a:rPr>
              <a:t>“average lightness”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en-US" altLang="en-US" sz="2800" dirty="0"/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en-US" altLang="en-US" sz="2800" dirty="0"/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en-US" altLang="en-US" sz="2800" dirty="0"/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en-US" altLang="en-US" sz="2800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2800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2800" dirty="0"/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en-US" sz="2800" dirty="0"/>
              <a:t>It seems easier to choose the threshold </a:t>
            </a:r>
            <a:r>
              <a:rPr lang="en-US" altLang="en-US" sz="2800" i="1" dirty="0">
                <a:latin typeface="Albertus Extra Bold" pitchFamily="18" charset="0"/>
              </a:rPr>
              <a:t>x</a:t>
            </a:r>
            <a:r>
              <a:rPr lang="en-US" altLang="en-US" sz="2800" i="1" baseline="30000" dirty="0"/>
              <a:t>*</a:t>
            </a:r>
            <a:r>
              <a:rPr lang="en-US" altLang="en-US" sz="2800" dirty="0"/>
              <a:t> but we still cannot make a perfect decision.</a:t>
            </a:r>
          </a:p>
        </p:txBody>
      </p:sp>
      <p:pic>
        <p:nvPicPr>
          <p:cNvPr id="15364" name="Picture 4" descr="dudafigs01_Page_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99" t="33723" r="21671" b="43723"/>
          <a:stretch>
            <a:fillRect/>
          </a:stretch>
        </p:blipFill>
        <p:spPr>
          <a:xfrm>
            <a:off x="2444750" y="2795588"/>
            <a:ext cx="4718050" cy="2462212"/>
          </a:xfrm>
          <a:noFill/>
        </p:spPr>
      </p:pic>
      <p:sp>
        <p:nvSpPr>
          <p:cNvPr id="15365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55E2A7C-20E4-4154-81B1-EC9E9AC84686}" type="slidenum">
              <a:rPr lang="ko-KR" altLang="en-US" sz="1200" smtClean="0">
                <a:solidFill>
                  <a:srgbClr val="898989"/>
                </a:solidFill>
                <a:cs typeface="HY얕은샘물M"/>
              </a:rPr>
              <a:pPr/>
              <a:t>10</a:t>
            </a:fld>
            <a:endParaRPr lang="en-US" altLang="ko-KR" sz="1200">
              <a:solidFill>
                <a:srgbClr val="898989"/>
              </a:solidFill>
              <a:cs typeface="HY얕은샘물M"/>
            </a:endParaRPr>
          </a:p>
        </p:txBody>
      </p:sp>
      <p:sp>
        <p:nvSpPr>
          <p:cNvPr id="15366" name="Rectangle 3"/>
          <p:cNvSpPr>
            <a:spLocks noChangeArrowheads="1"/>
          </p:cNvSpPr>
          <p:nvPr/>
        </p:nvSpPr>
        <p:spPr bwMode="auto">
          <a:xfrm>
            <a:off x="4343400" y="5257800"/>
            <a:ext cx="13255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itchFamily="34" charset="0"/>
                <a:cs typeface="Arial" pitchFamily="34" charset="0"/>
              </a:rPr>
              <a:t>threshold </a:t>
            </a:r>
            <a:r>
              <a:rPr lang="en-US" altLang="en-US" i="1">
                <a:latin typeface="Arial" pitchFamily="34" charset="0"/>
                <a:cs typeface="Arial" pitchFamily="34" charset="0"/>
              </a:rPr>
              <a:t>x</a:t>
            </a:r>
            <a:r>
              <a:rPr lang="en-US" altLang="en-US">
                <a:latin typeface="Arial" pitchFamily="34" charset="0"/>
                <a:cs typeface="Arial" pitchFamily="34" charset="0"/>
              </a:rPr>
              <a:t>* </a:t>
            </a:r>
          </a:p>
        </p:txBody>
      </p:sp>
    </p:spTree>
    <p:extLst>
      <p:ext uri="{BB962C8B-B14F-4D97-AF65-F5344CB8AC3E}">
        <p14:creationId xmlns:p14="http://schemas.microsoft.com/office/powerpoint/2010/main" val="320422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ko-KR" sz="4000" b="1">
                <a:ea typeface="굴림" pitchFamily="34" charset="-127"/>
              </a:rPr>
              <a:t>Multiple Features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757363"/>
            <a:ext cx="7848600" cy="4114800"/>
          </a:xfrm>
        </p:spPr>
        <p:txBody>
          <a:bodyPr>
            <a:normAutofit lnSpcReduction="10000"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ko-KR" sz="2800" dirty="0">
                <a:ea typeface="굴림" pitchFamily="34" charset="-127"/>
                <a:sym typeface="Symbol" pitchFamily="18" charset="2"/>
              </a:rPr>
              <a:t>To improve recognition accuracy, we might have to use more than one features at a time.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altLang="ko-KR" sz="2400" dirty="0">
                <a:ea typeface="굴림" pitchFamily="34" charset="-127"/>
                <a:sym typeface="Symbol" pitchFamily="18" charset="2"/>
              </a:rPr>
              <a:t>Single features might not yield the best performance.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altLang="ko-KR" sz="2400" dirty="0">
                <a:ea typeface="굴림" pitchFamily="34" charset="-127"/>
                <a:sym typeface="Symbol" pitchFamily="18" charset="2"/>
              </a:rPr>
              <a:t>Using combinations of features might yield better performance.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endParaRPr lang="en-US" altLang="ko-KR" sz="2400" dirty="0">
              <a:ea typeface="굴림" pitchFamily="34" charset="-127"/>
              <a:sym typeface="Symbol" pitchFamily="18" charset="2"/>
            </a:endParaRP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endParaRPr lang="en-US" altLang="ko-KR" sz="2400" dirty="0">
              <a:ea typeface="굴림" pitchFamily="34" charset="-127"/>
              <a:sym typeface="Symbol" pitchFamily="18" charset="2"/>
            </a:endParaRP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endParaRPr lang="en-US" altLang="ko-KR" sz="2400" dirty="0">
              <a:ea typeface="굴림" pitchFamily="34" charset="-127"/>
              <a:sym typeface="Symbol" pitchFamily="18" charset="2"/>
            </a:endParaRP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endParaRPr lang="en-US" altLang="ko-KR" sz="2400" dirty="0">
              <a:ea typeface="굴림" pitchFamily="34" charset="-127"/>
              <a:sym typeface="Symbol" pitchFamily="18" charset="2"/>
            </a:endParaRP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ko-KR" sz="2800" dirty="0">
                <a:solidFill>
                  <a:srgbClr val="FF0000"/>
                </a:solidFill>
                <a:ea typeface="굴림" pitchFamily="34" charset="-127"/>
                <a:sym typeface="Symbol" pitchFamily="18" charset="2"/>
              </a:rPr>
              <a:t>How</a:t>
            </a:r>
            <a:r>
              <a:rPr lang="en-US" altLang="ko-KR" sz="2800" dirty="0">
                <a:ea typeface="굴림" pitchFamily="34" charset="-127"/>
                <a:sym typeface="Symbol" pitchFamily="18" charset="2"/>
              </a:rPr>
              <a:t> many features should we choose?</a:t>
            </a:r>
          </a:p>
        </p:txBody>
      </p:sp>
      <p:graphicFrame>
        <p:nvGraphicFramePr>
          <p:cNvPr id="1638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581400" y="4038600"/>
          <a:ext cx="76835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5" name="Equation" r:id="rId3" imgW="317225" imgH="482181" progId="Equation.DSMT4">
                  <p:embed/>
                </p:oleObj>
              </mc:Choice>
              <mc:Fallback>
                <p:oleObj name="Equation" r:id="rId3" imgW="317225" imgH="482181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038600"/>
                        <a:ext cx="76835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Content Placeholder 1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124200" cy="1143000"/>
          </a:xfrm>
        </p:spPr>
        <p:txBody>
          <a:bodyPr/>
          <a:lstStyle/>
          <a:p>
            <a:pPr eaLnBrk="1" hangingPunct="1"/>
            <a:r>
              <a:rPr lang="en-US" sz="2400"/>
              <a:t>x</a:t>
            </a:r>
            <a:r>
              <a:rPr lang="en-US" sz="2400" baseline="-25000"/>
              <a:t>1</a:t>
            </a:r>
            <a:r>
              <a:rPr lang="en-US" sz="2400"/>
              <a:t>: length</a:t>
            </a:r>
          </a:p>
          <a:p>
            <a:pPr eaLnBrk="1" hangingPunct="1"/>
            <a:r>
              <a:rPr lang="en-US" sz="2400"/>
              <a:t>x</a:t>
            </a:r>
            <a:r>
              <a:rPr lang="en-US" sz="2400" baseline="-25000"/>
              <a:t>2</a:t>
            </a:r>
            <a:r>
              <a:rPr lang="en-US" sz="2400"/>
              <a:t>: lightness</a:t>
            </a:r>
          </a:p>
        </p:txBody>
      </p:sp>
      <p:sp>
        <p:nvSpPr>
          <p:cNvPr id="16390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70F126A-72C1-40DE-AE4D-6A34C3AA4C23}" type="slidenum">
              <a:rPr lang="ko-KR" altLang="en-US" sz="1200" smtClean="0">
                <a:solidFill>
                  <a:srgbClr val="898989"/>
                </a:solidFill>
                <a:cs typeface="HY얕은샘물M"/>
              </a:rPr>
              <a:pPr/>
              <a:t>11</a:t>
            </a:fld>
            <a:endParaRPr lang="en-US" altLang="ko-KR" sz="1200">
              <a:solidFill>
                <a:srgbClr val="898989"/>
              </a:solidFill>
              <a:cs typeface="HY얕은샘물M"/>
            </a:endParaRPr>
          </a:p>
        </p:txBody>
      </p:sp>
    </p:spTree>
    <p:extLst>
      <p:ext uri="{BB962C8B-B14F-4D97-AF65-F5344CB8AC3E}">
        <p14:creationId xmlns:p14="http://schemas.microsoft.com/office/powerpoint/2010/main" val="40350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ko-KR" sz="4000" b="1">
                <a:ea typeface="굴림" pitchFamily="34" charset="-127"/>
              </a:rPr>
              <a:t>How Many Features?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281AC1C4-5C2C-488C-9AAF-2CD810CDD690}" type="slidenum">
              <a:rPr lang="ko-KR" altLang="en-US" sz="1200" smtClean="0">
                <a:solidFill>
                  <a:srgbClr val="898989"/>
                </a:solidFill>
              </a:rPr>
              <a:pPr>
                <a:defRPr/>
              </a:pPr>
              <a:t>12</a:t>
            </a:fld>
            <a:endParaRPr lang="en-US" altLang="ko-KR" sz="1200">
              <a:solidFill>
                <a:srgbClr val="898989"/>
              </a:solidFill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905000"/>
            <a:ext cx="7772400" cy="4343400"/>
          </a:xfrm>
        </p:spPr>
        <p:txBody>
          <a:bodyPr/>
          <a:lstStyle/>
          <a:p>
            <a:pPr eaLnBrk="1" hangingPunct="1"/>
            <a:r>
              <a:rPr lang="en-US" altLang="en-US"/>
              <a:t>Does adding more features always improve performance?</a:t>
            </a:r>
          </a:p>
          <a:p>
            <a:pPr lvl="1" eaLnBrk="1" hangingPunct="1"/>
            <a:r>
              <a:rPr lang="en-US" altLang="ko-KR">
                <a:ea typeface="굴림" pitchFamily="34" charset="-127"/>
                <a:sym typeface="Symbol" pitchFamily="18" charset="2"/>
              </a:rPr>
              <a:t>It might be </a:t>
            </a:r>
            <a:r>
              <a:rPr lang="en-US" altLang="ko-KR">
                <a:solidFill>
                  <a:srgbClr val="FF0000"/>
                </a:solidFill>
                <a:ea typeface="굴림" pitchFamily="34" charset="-127"/>
                <a:sym typeface="Symbol" pitchFamily="18" charset="2"/>
              </a:rPr>
              <a:t>difficult</a:t>
            </a:r>
            <a:r>
              <a:rPr lang="en-US" altLang="ko-KR">
                <a:ea typeface="굴림" pitchFamily="34" charset="-127"/>
                <a:sym typeface="Symbol" pitchFamily="18" charset="2"/>
              </a:rPr>
              <a:t> and </a:t>
            </a:r>
            <a:r>
              <a:rPr lang="en-US" altLang="ko-KR">
                <a:solidFill>
                  <a:srgbClr val="FF0000"/>
                </a:solidFill>
                <a:ea typeface="굴림" pitchFamily="34" charset="-127"/>
                <a:sym typeface="Symbol" pitchFamily="18" charset="2"/>
              </a:rPr>
              <a:t>computationally expensive </a:t>
            </a:r>
            <a:r>
              <a:rPr lang="en-US" altLang="ko-KR">
                <a:ea typeface="굴림" pitchFamily="34" charset="-127"/>
                <a:sym typeface="Symbol" pitchFamily="18" charset="2"/>
              </a:rPr>
              <a:t>to extract certain features.</a:t>
            </a:r>
          </a:p>
          <a:p>
            <a:pPr lvl="1" eaLnBrk="1" hangingPunct="1"/>
            <a:r>
              <a:rPr lang="en-US" altLang="ko-KR">
                <a:solidFill>
                  <a:srgbClr val="FF0000"/>
                </a:solidFill>
                <a:ea typeface="굴림" pitchFamily="34" charset="-127"/>
                <a:sym typeface="Symbol" pitchFamily="18" charset="2"/>
              </a:rPr>
              <a:t>Correlated</a:t>
            </a:r>
            <a:r>
              <a:rPr lang="en-US" altLang="ko-KR">
                <a:ea typeface="굴림" pitchFamily="34" charset="-127"/>
                <a:sym typeface="Symbol" pitchFamily="18" charset="2"/>
              </a:rPr>
              <a:t> features might not improve performance.</a:t>
            </a:r>
          </a:p>
          <a:p>
            <a:pPr lvl="1" eaLnBrk="1" hangingPunct="1"/>
            <a:r>
              <a:rPr lang="en-US" altLang="ko-KR">
                <a:solidFill>
                  <a:srgbClr val="FF0000"/>
                </a:solidFill>
                <a:ea typeface="굴림" pitchFamily="34" charset="-127"/>
                <a:sym typeface="Symbol" pitchFamily="18" charset="2"/>
              </a:rPr>
              <a:t>“Curse” </a:t>
            </a:r>
            <a:r>
              <a:rPr lang="en-US" altLang="ko-KR">
                <a:ea typeface="굴림" pitchFamily="34" charset="-127"/>
                <a:sym typeface="Symbol" pitchFamily="18" charset="2"/>
              </a:rPr>
              <a:t>of dimensionality.</a:t>
            </a:r>
          </a:p>
        </p:txBody>
      </p:sp>
    </p:spTree>
    <p:extLst>
      <p:ext uri="{BB962C8B-B14F-4D97-AF65-F5344CB8AC3E}">
        <p14:creationId xmlns:p14="http://schemas.microsoft.com/office/powerpoint/2010/main" val="24927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sz="4000" b="1"/>
              <a:t>Feature Extraction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C44C4BF3-F10A-46B8-8229-D0F577F017C8}" type="slidenum">
              <a:rPr lang="ko-KR" altLang="en-US" sz="1200" smtClean="0">
                <a:solidFill>
                  <a:srgbClr val="898989"/>
                </a:solidFill>
              </a:rPr>
              <a:pPr>
                <a:defRPr/>
              </a:pPr>
              <a:t>13</a:t>
            </a:fld>
            <a:endParaRPr lang="en-US" altLang="ko-KR" sz="1200">
              <a:solidFill>
                <a:srgbClr val="898989"/>
              </a:solidFill>
            </a:endParaRPr>
          </a:p>
        </p:txBody>
      </p:sp>
      <p:sp>
        <p:nvSpPr>
          <p:cNvPr id="3993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How to choose a good set of features?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en-US" dirty="0"/>
              <a:t>Discriminative features 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en-US" altLang="en-US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dirty="0"/>
          </a:p>
          <a:p>
            <a:pPr marL="640080" lvl="1" indent="-274320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en-US" altLang="en-US" dirty="0"/>
          </a:p>
          <a:p>
            <a:pPr marL="640080" lvl="1" indent="-274320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en-US" dirty="0"/>
              <a:t>Invariant features (e.g., translation, rotation and scale)</a:t>
            </a:r>
          </a:p>
          <a:p>
            <a:pPr marL="320040" indent="-32004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Are there ways to automatically learn which features are best ?</a:t>
            </a:r>
          </a:p>
          <a:p>
            <a:pPr marL="320040" indent="-32004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320040" indent="-32004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819400"/>
            <a:ext cx="56769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651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D3E466-BFDD-4025-B068-B56428FA3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b="1" dirty="0">
                <a:ea typeface="굴림" pitchFamily="34" charset="-127"/>
              </a:rPr>
              <a:t>Curse of Dimensionality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107B428-11E2-4DFB-B45B-F06BC1FC92B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b="0" i="0" dirty="0">
                <a:solidFill>
                  <a:srgbClr val="0C0C0C"/>
                </a:solidFill>
                <a:effectLst/>
                <a:latin typeface="Tinos"/>
              </a:rPr>
              <a:t>The </a:t>
            </a:r>
            <a:r>
              <a:rPr lang="en-US" b="0" i="1" dirty="0">
                <a:solidFill>
                  <a:srgbClr val="C00000"/>
                </a:solidFill>
                <a:effectLst/>
                <a:latin typeface="Tinos"/>
              </a:rPr>
              <a:t>Curse of Dimensionality</a:t>
            </a:r>
            <a:r>
              <a:rPr lang="en-US" b="0" i="0" dirty="0">
                <a:solidFill>
                  <a:srgbClr val="0C0C0C"/>
                </a:solidFill>
                <a:effectLst/>
                <a:latin typeface="Tinos"/>
              </a:rPr>
              <a:t> is termed by mathematician R. Bellman in his book “Dynamic Programming” in 1957. </a:t>
            </a:r>
          </a:p>
          <a:p>
            <a:pPr algn="l"/>
            <a:r>
              <a:rPr lang="en-US" b="0" i="0" dirty="0">
                <a:solidFill>
                  <a:srgbClr val="0C0C0C"/>
                </a:solidFill>
                <a:effectLst/>
                <a:latin typeface="Tinos"/>
              </a:rPr>
              <a:t>According to him, the </a:t>
            </a:r>
            <a:r>
              <a:rPr lang="en-US" b="0" i="1" dirty="0">
                <a:solidFill>
                  <a:srgbClr val="C00000"/>
                </a:solidFill>
                <a:effectLst/>
                <a:latin typeface="Tinos"/>
              </a:rPr>
              <a:t>curse of dimensionality </a:t>
            </a:r>
            <a:r>
              <a:rPr lang="en-US" b="0" i="0" dirty="0">
                <a:solidFill>
                  <a:srgbClr val="0C0C0C"/>
                </a:solidFill>
                <a:effectLst/>
                <a:latin typeface="Tinos"/>
              </a:rPr>
              <a:t>is the problem caused by the </a:t>
            </a:r>
            <a:r>
              <a:rPr lang="en-US" b="0" i="0" dirty="0">
                <a:solidFill>
                  <a:srgbClr val="C00000"/>
                </a:solidFill>
                <a:effectLst/>
                <a:latin typeface="Tinos"/>
              </a:rPr>
              <a:t>exponential increase in volume</a:t>
            </a:r>
            <a:r>
              <a:rPr lang="en-US" b="0" i="0" dirty="0">
                <a:solidFill>
                  <a:srgbClr val="0C0C0C"/>
                </a:solidFill>
                <a:effectLst/>
                <a:latin typeface="Tinos"/>
              </a:rPr>
              <a:t> associated with adding extra dimensions to Euclidean space.  </a:t>
            </a:r>
          </a:p>
          <a:p>
            <a:pPr algn="l"/>
            <a:r>
              <a:rPr lang="en-US" b="0" i="0" dirty="0">
                <a:solidFill>
                  <a:srgbClr val="0C0C0C"/>
                </a:solidFill>
                <a:effectLst/>
                <a:latin typeface="Tinos"/>
              </a:rPr>
              <a:t>The </a:t>
            </a:r>
            <a:r>
              <a:rPr lang="en-US" b="0" i="1" dirty="0">
                <a:solidFill>
                  <a:srgbClr val="C00000"/>
                </a:solidFill>
                <a:effectLst/>
                <a:latin typeface="Tinos"/>
              </a:rPr>
              <a:t>curse of dimensionality</a:t>
            </a:r>
            <a:r>
              <a:rPr lang="en-US" b="0" i="0" dirty="0">
                <a:solidFill>
                  <a:srgbClr val="0C0C0C"/>
                </a:solidFill>
                <a:effectLst/>
                <a:latin typeface="Tinos"/>
              </a:rPr>
              <a:t> basically means that the </a:t>
            </a:r>
            <a:r>
              <a:rPr lang="en-US" b="0" i="0" dirty="0">
                <a:solidFill>
                  <a:srgbClr val="C00000"/>
                </a:solidFill>
                <a:effectLst/>
                <a:latin typeface="Tinos"/>
              </a:rPr>
              <a:t>error increases</a:t>
            </a:r>
            <a:r>
              <a:rPr lang="en-US" b="0" i="0" dirty="0">
                <a:solidFill>
                  <a:srgbClr val="0C0C0C"/>
                </a:solidFill>
                <a:effectLst/>
                <a:latin typeface="Tinos"/>
              </a:rPr>
              <a:t> with the increase in the number of features. </a:t>
            </a:r>
          </a:p>
          <a:p>
            <a:pPr algn="l"/>
            <a:r>
              <a:rPr lang="en-US" b="0" i="0" dirty="0">
                <a:solidFill>
                  <a:srgbClr val="0C0C0C"/>
                </a:solidFill>
                <a:effectLst/>
                <a:latin typeface="Tinos"/>
              </a:rPr>
              <a:t>A higher number of dimensions theoretically allow more information to be stored, </a:t>
            </a:r>
          </a:p>
          <a:p>
            <a:pPr algn="l"/>
            <a:r>
              <a:rPr lang="en-US" dirty="0">
                <a:solidFill>
                  <a:srgbClr val="0C0C0C"/>
                </a:solidFill>
                <a:latin typeface="Tinos"/>
              </a:rPr>
              <a:t>B</a:t>
            </a:r>
            <a:r>
              <a:rPr lang="en-US" b="0" i="0" dirty="0">
                <a:solidFill>
                  <a:srgbClr val="0C0C0C"/>
                </a:solidFill>
                <a:effectLst/>
                <a:latin typeface="Tinos"/>
              </a:rPr>
              <a:t>ut practically it </a:t>
            </a:r>
            <a:r>
              <a:rPr lang="en-US" b="0" i="0" dirty="0">
                <a:solidFill>
                  <a:srgbClr val="C00000"/>
                </a:solidFill>
                <a:effectLst/>
                <a:latin typeface="Tinos"/>
              </a:rPr>
              <a:t>rarely helps</a:t>
            </a:r>
            <a:r>
              <a:rPr lang="en-US" b="0" i="0" dirty="0">
                <a:solidFill>
                  <a:srgbClr val="0C0C0C"/>
                </a:solidFill>
                <a:effectLst/>
                <a:latin typeface="Tinos"/>
              </a:rPr>
              <a:t> due to the higher possibility of </a:t>
            </a:r>
            <a:r>
              <a:rPr lang="en-US" b="0" i="0" dirty="0">
                <a:solidFill>
                  <a:srgbClr val="C00000"/>
                </a:solidFill>
                <a:effectLst/>
                <a:latin typeface="Tinos"/>
              </a:rPr>
              <a:t>noise and redundancy</a:t>
            </a:r>
            <a:r>
              <a:rPr lang="en-US" b="0" i="0" dirty="0">
                <a:solidFill>
                  <a:srgbClr val="0C0C0C"/>
                </a:solidFill>
                <a:effectLst/>
                <a:latin typeface="Tinos"/>
              </a:rPr>
              <a:t> in the real-world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18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2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b="1">
                <a:ea typeface="굴림" pitchFamily="34" charset="-127"/>
              </a:rPr>
              <a:t>Curse of Dimensionality- definition</a:t>
            </a:r>
            <a:endParaRPr lang="en-US"/>
          </a:p>
        </p:txBody>
      </p:sp>
      <p:sp>
        <p:nvSpPr>
          <p:cNvPr id="13316" name="Slide Number Placeholder 1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85E8355A-AAAE-4234-8AE8-5759EC702C80}" type="slidenum">
              <a:rPr lang="ko-KR" altLang="en-US" sz="1200" smtClean="0">
                <a:solidFill>
                  <a:srgbClr val="898989"/>
                </a:solidFill>
              </a:rPr>
              <a:pPr>
                <a:defRPr/>
              </a:pPr>
              <a:t>15</a:t>
            </a:fld>
            <a:endParaRPr lang="en-US" altLang="ko-KR" sz="1200">
              <a:solidFill>
                <a:srgbClr val="898989"/>
              </a:solidFill>
            </a:endParaRPr>
          </a:p>
        </p:txBody>
      </p:sp>
      <p:sp>
        <p:nvSpPr>
          <p:cNvPr id="20484" name="Content Placeholder 3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z="2400" dirty="0"/>
              <a:t>As the number of features or dimensions grows, </a:t>
            </a:r>
            <a:r>
              <a:rPr lang="en-US" sz="2400" b="1" dirty="0">
                <a:solidFill>
                  <a:srgbClr val="C00000"/>
                </a:solidFill>
              </a:rPr>
              <a:t>the amount of time/data we need to generalize accurately grows exponentially.“</a:t>
            </a:r>
          </a:p>
          <a:p>
            <a:pPr eaLnBrk="1" hangingPunct="1"/>
            <a:r>
              <a:rPr lang="en-US" sz="2400" dirty="0"/>
              <a:t>In applied </a:t>
            </a:r>
            <a:r>
              <a:rPr lang="en-US" sz="2400" dirty="0" err="1"/>
              <a:t>maths</a:t>
            </a:r>
            <a:r>
              <a:rPr lang="en-US" sz="2400" dirty="0"/>
              <a:t>, COD refers to the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problem caused by the exponential increase in volume associated with adding extra dimensions to a mathematical space.</a:t>
            </a:r>
          </a:p>
        </p:txBody>
      </p:sp>
      <p:pic>
        <p:nvPicPr>
          <p:cNvPr id="20485" name="Picture 2" descr="http://www.visiondummy.com/wp-content/uploads/2014/04/dimensionality_vs_performan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962400"/>
            <a:ext cx="4267200" cy="272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480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5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ko-KR" b="1">
                <a:ea typeface="굴림" pitchFamily="34" charset="-127"/>
              </a:rPr>
              <a:t>Curse of Dimensionality-(contd)</a:t>
            </a:r>
            <a:endParaRPr lang="en-US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72652C81-38FE-4312-A98A-D78BBE14CBD7}" type="slidenum">
              <a:rPr lang="ko-KR" altLang="en-US" sz="1200" smtClean="0">
                <a:solidFill>
                  <a:srgbClr val="898989"/>
                </a:solidFill>
              </a:rPr>
              <a:pPr>
                <a:defRPr/>
              </a:pPr>
              <a:t>16</a:t>
            </a:fld>
            <a:endParaRPr lang="en-US" altLang="ko-KR" sz="1200">
              <a:solidFill>
                <a:srgbClr val="898989"/>
              </a:solidFill>
            </a:endParaRPr>
          </a:p>
        </p:txBody>
      </p:sp>
      <p:sp>
        <p:nvSpPr>
          <p:cNvPr id="21508" name="Content Placeholder 6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dirty="0"/>
              <a:t>Fig. 1 (a) shows </a:t>
            </a:r>
            <a:r>
              <a:rPr lang="en-US" dirty="0" smtClean="0"/>
              <a:t>20 </a:t>
            </a:r>
            <a:r>
              <a:rPr lang="en-US" dirty="0"/>
              <a:t>data points in one dimension i.e. there is only one feature in the data set. It can be easily represented on a line </a:t>
            </a:r>
            <a:r>
              <a:rPr lang="en-US" dirty="0" smtClean="0"/>
              <a:t>whose </a:t>
            </a:r>
            <a:r>
              <a:rPr lang="en-US" b="1" dirty="0" smtClean="0"/>
              <a:t>range is 20</a:t>
            </a:r>
            <a:r>
              <a:rPr lang="en-US" dirty="0" smtClean="0"/>
              <a:t> and </a:t>
            </a:r>
            <a:r>
              <a:rPr lang="en-US" dirty="0"/>
              <a:t>divided into 4 </a:t>
            </a:r>
            <a:r>
              <a:rPr lang="en-US" dirty="0" smtClean="0"/>
              <a:t>regions.</a:t>
            </a:r>
            <a:endParaRPr lang="en-US" dirty="0"/>
          </a:p>
          <a:p>
            <a:pPr eaLnBrk="1" hangingPunct="1"/>
            <a:endParaRPr lang="en-US" dirty="0"/>
          </a:p>
        </p:txBody>
      </p:sp>
      <p:pic>
        <p:nvPicPr>
          <p:cNvPr id="21509" name="Picture 2" descr="Curse of dimensional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3886200"/>
            <a:ext cx="7000875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735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2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ko-KR" b="1">
                <a:ea typeface="굴림" pitchFamily="34" charset="-127"/>
              </a:rPr>
              <a:t>Curse of Dimensionality-(contd)</a:t>
            </a:r>
            <a:endParaRPr lang="en-US"/>
          </a:p>
        </p:txBody>
      </p:sp>
      <p:sp>
        <p:nvSpPr>
          <p:cNvPr id="15364" name="Slide Number Placeholder 1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46940514-28DB-4028-9339-7EE3511F3FE0}" type="slidenum">
              <a:rPr lang="ko-KR" altLang="en-US" sz="1200" smtClean="0">
                <a:solidFill>
                  <a:srgbClr val="898989"/>
                </a:solidFill>
              </a:rPr>
              <a:pPr>
                <a:defRPr/>
              </a:pPr>
              <a:t>17</a:t>
            </a:fld>
            <a:endParaRPr lang="en-US" altLang="ko-KR" sz="1200">
              <a:solidFill>
                <a:srgbClr val="898989"/>
              </a:solidFill>
            </a:endParaRPr>
          </a:p>
        </p:txBody>
      </p:sp>
      <p:sp>
        <p:nvSpPr>
          <p:cNvPr id="22532" name="Content Placeholder 3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z="2800" dirty="0"/>
              <a:t>But if we add one more feature, same data will be represented in 2 dimensions (Fig.1 (b)) causing increase in dimension space to </a:t>
            </a:r>
            <a:r>
              <a:rPr lang="en-US" sz="2800" dirty="0" smtClean="0"/>
              <a:t>4*4 =16. </a:t>
            </a:r>
            <a:endParaRPr lang="en-US" sz="2800" dirty="0"/>
          </a:p>
          <a:p>
            <a:pPr eaLnBrk="1" hangingPunct="1"/>
            <a:r>
              <a:rPr lang="en-US" sz="2800" dirty="0"/>
              <a:t>And again if we add 3rd feature, dimension space will increase to </a:t>
            </a:r>
            <a:r>
              <a:rPr lang="en-US" sz="2800" dirty="0" smtClean="0"/>
              <a:t>4*4*4 </a:t>
            </a:r>
            <a:r>
              <a:rPr lang="en-US" sz="2800" dirty="0"/>
              <a:t>= </a:t>
            </a:r>
            <a:r>
              <a:rPr lang="en-US" sz="2800" dirty="0" smtClean="0"/>
              <a:t>64. </a:t>
            </a:r>
            <a:r>
              <a:rPr lang="en-US" sz="2800" dirty="0"/>
              <a:t>As dimensions grows, dimensions space increases exponentially.</a:t>
            </a:r>
          </a:p>
          <a:p>
            <a:pPr eaLnBrk="1" hangingPunct="1"/>
            <a:r>
              <a:rPr lang="en-US" sz="2800" dirty="0"/>
              <a:t>4</a:t>
            </a:r>
            <a:r>
              <a:rPr lang="en-US" sz="2800" dirty="0" smtClean="0"/>
              <a:t>^1 </a:t>
            </a:r>
            <a:r>
              <a:rPr lang="en-US" sz="2800" dirty="0"/>
              <a:t>= </a:t>
            </a:r>
            <a:r>
              <a:rPr lang="en-US" sz="2800" dirty="0" smtClean="0"/>
              <a:t>4</a:t>
            </a:r>
            <a:endParaRPr lang="en-US" sz="2800" dirty="0"/>
          </a:p>
          <a:p>
            <a:pPr eaLnBrk="1" hangingPunct="1"/>
            <a:r>
              <a:rPr lang="en-US" sz="2800" dirty="0" smtClean="0"/>
              <a:t>4^2 </a:t>
            </a:r>
            <a:r>
              <a:rPr lang="en-US" sz="2800" dirty="0"/>
              <a:t>= </a:t>
            </a:r>
            <a:r>
              <a:rPr lang="en-US" sz="2800" dirty="0" smtClean="0"/>
              <a:t>16 </a:t>
            </a:r>
            <a:endParaRPr lang="en-US" sz="2800" dirty="0"/>
          </a:p>
          <a:p>
            <a:pPr eaLnBrk="1" hangingPunct="1"/>
            <a:r>
              <a:rPr lang="en-US" sz="2800" dirty="0"/>
              <a:t>4</a:t>
            </a:r>
            <a:r>
              <a:rPr lang="en-US" sz="2800" dirty="0" smtClean="0"/>
              <a:t>^3 </a:t>
            </a:r>
            <a:r>
              <a:rPr lang="en-US" sz="2800" dirty="0"/>
              <a:t>= </a:t>
            </a:r>
            <a:r>
              <a:rPr lang="en-US" sz="2800" dirty="0" smtClean="0"/>
              <a:t>64 </a:t>
            </a:r>
            <a:r>
              <a:rPr lang="en-US" sz="2800" dirty="0"/>
              <a:t>and so on... 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49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sz="4000" b="1" dirty="0"/>
              <a:t>Handling Missing Features</a:t>
            </a:r>
            <a:endParaRPr lang="en-US" altLang="ko-KR" sz="4000" b="1" dirty="0">
              <a:ea typeface="굴림" pitchFamily="34" charset="-127"/>
            </a:endParaRP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4CF26C14-2C9B-4065-8FF7-AAFBA2AE6392}" type="slidenum">
              <a:rPr lang="ko-KR" altLang="en-US" sz="1200" smtClean="0">
                <a:solidFill>
                  <a:srgbClr val="898989"/>
                </a:solidFill>
              </a:rPr>
              <a:pPr>
                <a:defRPr/>
              </a:pPr>
              <a:t>18</a:t>
            </a:fld>
            <a:endParaRPr lang="en-US" altLang="ko-KR" sz="1200">
              <a:solidFill>
                <a:srgbClr val="898989"/>
              </a:solidFill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828800"/>
            <a:ext cx="7772400" cy="4343400"/>
          </a:xfrm>
        </p:spPr>
        <p:txBody>
          <a:bodyPr/>
          <a:lstStyle/>
          <a:p>
            <a:pPr eaLnBrk="1" hangingPunct="1"/>
            <a:r>
              <a:rPr lang="en-US" altLang="ko-KR" dirty="0">
                <a:ea typeface="굴림" pitchFamily="34" charset="-127"/>
                <a:sym typeface="Symbol" pitchFamily="18" charset="2"/>
              </a:rPr>
              <a:t>Certain features might be missing (e.g., due to occlusion).</a:t>
            </a:r>
          </a:p>
          <a:p>
            <a:pPr eaLnBrk="1" hangingPunct="1"/>
            <a:r>
              <a:rPr lang="en-US" altLang="ko-KR" dirty="0">
                <a:ea typeface="굴림" pitchFamily="34" charset="-127"/>
                <a:sym typeface="Symbol" pitchFamily="18" charset="2"/>
              </a:rPr>
              <a:t>How should we train the classifier with missing features ?</a:t>
            </a:r>
          </a:p>
          <a:p>
            <a:pPr eaLnBrk="1" hangingPunct="1"/>
            <a:r>
              <a:rPr lang="en-US" altLang="ko-KR" dirty="0">
                <a:ea typeface="굴림" pitchFamily="34" charset="-127"/>
                <a:sym typeface="Symbol" pitchFamily="18" charset="2"/>
              </a:rPr>
              <a:t>How should the classifier make the best decision with missing features ?</a:t>
            </a:r>
          </a:p>
          <a:p>
            <a:pPr eaLnBrk="1" hangingPunct="1"/>
            <a:endParaRPr lang="en-US" altLang="ko-KR" sz="2800" dirty="0">
              <a:ea typeface="굴림" pitchFamily="34" charset="-127"/>
              <a:sym typeface="Symbol" pitchFamily="18" charset="2"/>
            </a:endParaRPr>
          </a:p>
          <a:p>
            <a:pPr eaLnBrk="1" hangingPunct="1">
              <a:buFontTx/>
              <a:buNone/>
            </a:pPr>
            <a:endParaRPr lang="en-US" altLang="ko-KR" sz="2800" dirty="0">
              <a:ea typeface="굴림" pitchFamily="34" charset="-127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1285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dirty="0"/>
              <a:t>The </a:t>
            </a:r>
            <a:r>
              <a:rPr lang="en-US" dirty="0" smtClean="0"/>
              <a:t>challenges </a:t>
            </a:r>
            <a:r>
              <a:rPr lang="en-US" dirty="0"/>
              <a:t>of features are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0BEB37C8-0536-4466-8E88-1C96BF4E00B7}" type="slidenum">
              <a:rPr lang="ko-KR" altLang="en-US"/>
              <a:pPr>
                <a:defRPr/>
              </a:pPr>
              <a:t>19</a:t>
            </a:fld>
            <a:endParaRPr lang="en-US" altLang="ko-KR"/>
          </a:p>
        </p:txBody>
      </p:sp>
      <p:sp>
        <p:nvSpPr>
          <p:cNvPr id="29700" name="Content Placeholder 3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Large variation within class: lot of variability in patterns (feature vector) of a single class, </a:t>
            </a:r>
            <a:r>
              <a:rPr lang="en-US" dirty="0">
                <a:solidFill>
                  <a:srgbClr val="C00000"/>
                </a:solidFill>
              </a:rPr>
              <a:t>intra class similarity is low</a:t>
            </a:r>
          </a:p>
          <a:p>
            <a:pPr eaLnBrk="1" hangingPunct="1"/>
            <a:r>
              <a:rPr lang="en-US" dirty="0"/>
              <a:t>Feature vectors of patterns from different classes can be arbitrarily close, </a:t>
            </a:r>
            <a:r>
              <a:rPr lang="en-US" dirty="0">
                <a:solidFill>
                  <a:srgbClr val="C00000"/>
                </a:solidFill>
              </a:rPr>
              <a:t>inter class similarity is high</a:t>
            </a:r>
          </a:p>
          <a:p>
            <a:pPr eaLnBrk="1" hangingPunct="1"/>
            <a:r>
              <a:rPr lang="en-US" dirty="0"/>
              <a:t>Noise in measurements</a:t>
            </a:r>
          </a:p>
          <a:p>
            <a:pPr eaLnBrk="1" hangingPunct="1"/>
            <a:r>
              <a:rPr lang="en-US" dirty="0"/>
              <a:t>Given this much variability, it is not so easy to design the classifier</a:t>
            </a:r>
          </a:p>
          <a:p>
            <a:pPr eaLnBrk="1" hangingPunct="1"/>
            <a:r>
              <a:rPr lang="en-US" dirty="0"/>
              <a:t>Then how to design a good classifier?</a:t>
            </a:r>
          </a:p>
        </p:txBody>
      </p:sp>
    </p:spTree>
    <p:extLst>
      <p:ext uri="{BB962C8B-B14F-4D97-AF65-F5344CB8AC3E}">
        <p14:creationId xmlns:p14="http://schemas.microsoft.com/office/powerpoint/2010/main" val="254153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 of pattern recognition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Pattern is represented with set of values known as </a:t>
            </a:r>
            <a:r>
              <a:rPr lang="en-US" dirty="0">
                <a:solidFill>
                  <a:srgbClr val="C00000"/>
                </a:solidFill>
              </a:rPr>
              <a:t>features</a:t>
            </a:r>
          </a:p>
          <a:p>
            <a:r>
              <a:rPr lang="en-US" dirty="0"/>
              <a:t>Features depend on the problem. Measure ‘relevant’ quantities.</a:t>
            </a:r>
          </a:p>
          <a:p>
            <a:r>
              <a:rPr lang="en-US" dirty="0"/>
              <a:t>After feature extraction, each pattern is a vector</a:t>
            </a:r>
          </a:p>
          <a:p>
            <a:r>
              <a:rPr lang="en-US" dirty="0"/>
              <a:t>Classifier is a function to map such vector into </a:t>
            </a:r>
            <a:r>
              <a:rPr lang="en-US" dirty="0" smtClean="0"/>
              <a:t>one of its class </a:t>
            </a:r>
            <a:r>
              <a:rPr lang="en-US" dirty="0"/>
              <a:t>labels</a:t>
            </a:r>
          </a:p>
          <a:p>
            <a:r>
              <a:rPr lang="en-US" dirty="0"/>
              <a:t>Many general techniques are available to design a classifier</a:t>
            </a:r>
          </a:p>
          <a:p>
            <a:r>
              <a:rPr lang="en-US" dirty="0"/>
              <a:t>Need to test and validate the final system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50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for </a:t>
            </a:r>
            <a:r>
              <a:rPr lang="en-US" dirty="0" smtClean="0">
                <a:solidFill>
                  <a:srgbClr val="C00000"/>
                </a:solidFill>
              </a:rPr>
              <a:t>Intra </a:t>
            </a:r>
            <a:r>
              <a:rPr lang="en-US" dirty="0">
                <a:solidFill>
                  <a:srgbClr val="C00000"/>
                </a:solidFill>
              </a:rPr>
              <a:t>class similarity is low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Inter </a:t>
            </a:r>
            <a:r>
              <a:rPr lang="en-US" dirty="0">
                <a:solidFill>
                  <a:srgbClr val="C00000"/>
                </a:solidFill>
              </a:rPr>
              <a:t>class similarity is high</a:t>
            </a:r>
            <a:endParaRPr lang="en-US" dirty="0"/>
          </a:p>
        </p:txBody>
      </p:sp>
      <p:sp>
        <p:nvSpPr>
          <p:cNvPr id="4" name="AutoShape 2" descr="Example of melanoma and non-melanoma skin cancer from PH2 database and... |  Download Scientific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057400"/>
            <a:ext cx="8096250" cy="3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5175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Ideally we need this</a:t>
            </a:r>
            <a:br>
              <a:rPr lang="en-US" sz="2400" dirty="0" smtClean="0"/>
            </a:br>
            <a:r>
              <a:rPr lang="en-US" sz="2400" dirty="0" smtClean="0"/>
              <a:t>Example </a:t>
            </a:r>
            <a:r>
              <a:rPr lang="en-US" sz="2400" dirty="0"/>
              <a:t>for </a:t>
            </a:r>
            <a:r>
              <a:rPr lang="en-US" sz="2400" dirty="0">
                <a:solidFill>
                  <a:srgbClr val="C00000"/>
                </a:solidFill>
              </a:rPr>
              <a:t>Intra class similarity is </a:t>
            </a:r>
            <a:r>
              <a:rPr lang="en-US" sz="2400" dirty="0" smtClean="0">
                <a:solidFill>
                  <a:srgbClr val="C00000"/>
                </a:solidFill>
              </a:rPr>
              <a:t>high</a:t>
            </a:r>
            <a:r>
              <a:rPr lang="en-US" sz="2400" dirty="0">
                <a:solidFill>
                  <a:srgbClr val="C00000"/>
                </a:solidFill>
              </a:rPr>
              <a:t/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Inter class similarity is </a:t>
            </a:r>
            <a:r>
              <a:rPr lang="en-US" sz="2400" dirty="0" smtClean="0">
                <a:solidFill>
                  <a:srgbClr val="C00000"/>
                </a:solidFill>
              </a:rPr>
              <a:t>low</a:t>
            </a:r>
            <a:endParaRPr lang="en-US" sz="2400" dirty="0"/>
          </a:p>
        </p:txBody>
      </p:sp>
      <p:sp>
        <p:nvSpPr>
          <p:cNvPr id="4" name="AutoShape 4" descr="https://www.researchgate.net/profile/David-Hjelmstad/publication/258811697/figure/fig2/AS:297511181930527@1447943601522/On-left-the-patients-left-eye-has-no-cataract-and-all-structures-are-visible-On-right_W64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88" y="4114800"/>
            <a:ext cx="4986867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883002"/>
            <a:ext cx="2130425" cy="213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321" y="1905000"/>
            <a:ext cx="228389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086600" y="2286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86600" y="47244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Cataract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16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Example PR problem</a:t>
            </a:r>
          </a:p>
          <a:p>
            <a:r>
              <a:rPr lang="en-US" dirty="0"/>
              <a:t>Feature Vectors</a:t>
            </a:r>
          </a:p>
          <a:p>
            <a:r>
              <a:rPr lang="en-US" dirty="0"/>
              <a:t>Handling Features</a:t>
            </a:r>
          </a:p>
          <a:p>
            <a:r>
              <a:rPr lang="en-US" dirty="0"/>
              <a:t>Curse of Dimensionality</a:t>
            </a:r>
          </a:p>
          <a:p>
            <a:r>
              <a:rPr lang="en-US" dirty="0"/>
              <a:t>Feature Vector and Its Challenges</a:t>
            </a:r>
          </a:p>
        </p:txBody>
      </p:sp>
    </p:spTree>
    <p:extLst>
      <p:ext uri="{BB962C8B-B14F-4D97-AF65-F5344CB8AC3E}">
        <p14:creationId xmlns:p14="http://schemas.microsoft.com/office/powerpoint/2010/main" val="181939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895600" y="2590800"/>
            <a:ext cx="3733800" cy="10668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77800"/>
            <a:ext cx="8185912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Machine recognition of patterns (recap)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549400"/>
            <a:ext cx="8185912" cy="44958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Feature extractor </a:t>
            </a:r>
            <a:r>
              <a:rPr lang="en-US" dirty="0"/>
              <a:t>makes some measurements on the input pattern</a:t>
            </a:r>
          </a:p>
          <a:p>
            <a:r>
              <a:rPr lang="en-US" dirty="0">
                <a:solidFill>
                  <a:srgbClr val="C00000"/>
                </a:solidFill>
              </a:rPr>
              <a:t>X</a:t>
            </a:r>
            <a:r>
              <a:rPr lang="en-US" dirty="0"/>
              <a:t> is called feature vector, often X </a:t>
            </a:r>
            <a:r>
              <a:rPr lang="el-GR" dirty="0">
                <a:latin typeface="Calibri"/>
                <a:cs typeface="Calibri"/>
              </a:rPr>
              <a:t>ϵ</a:t>
            </a:r>
            <a:r>
              <a:rPr lang="en-US" dirty="0">
                <a:latin typeface="Calibri"/>
                <a:cs typeface="Calibri"/>
              </a:rPr>
              <a:t> R</a:t>
            </a:r>
            <a:r>
              <a:rPr lang="en-US" baseline="30000" dirty="0">
                <a:latin typeface="Calibri"/>
                <a:cs typeface="Calibri"/>
              </a:rPr>
              <a:t>d</a:t>
            </a:r>
          </a:p>
          <a:p>
            <a:r>
              <a:rPr lang="en-US" dirty="0">
                <a:solidFill>
                  <a:srgbClr val="C00000"/>
                </a:solidFill>
                <a:latin typeface="Calibri"/>
                <a:cs typeface="Calibri"/>
              </a:rPr>
              <a:t>Classifier</a:t>
            </a:r>
            <a:r>
              <a:rPr lang="en-US" dirty="0">
                <a:latin typeface="Calibri"/>
                <a:cs typeface="Calibri"/>
              </a:rPr>
              <a:t> maps each feature vector to a class label</a:t>
            </a:r>
          </a:p>
          <a:p>
            <a:r>
              <a:rPr lang="en-US" dirty="0">
                <a:latin typeface="Calibri"/>
                <a:cs typeface="Calibri"/>
              </a:rPr>
              <a:t>Features to be used are problem specific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90799" y="5283200"/>
            <a:ext cx="1683085" cy="6858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Extractor</a:t>
            </a:r>
          </a:p>
        </p:txBody>
      </p:sp>
      <p:sp>
        <p:nvSpPr>
          <p:cNvPr id="5" name="Rectangle 4"/>
          <p:cNvSpPr/>
          <p:nvPr/>
        </p:nvSpPr>
        <p:spPr>
          <a:xfrm>
            <a:off x="5181599" y="5272314"/>
            <a:ext cx="1683085" cy="6858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Classifier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>
            <a:off x="6858000" y="5615214"/>
            <a:ext cx="68853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</p:cNvCxnSpPr>
          <p:nvPr/>
        </p:nvCxnSpPr>
        <p:spPr>
          <a:xfrm>
            <a:off x="1828800" y="5615214"/>
            <a:ext cx="68853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14400" y="5436382"/>
            <a:ext cx="122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Pattern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96200" y="5424714"/>
            <a:ext cx="122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Label</a:t>
            </a:r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>
          <a:xfrm>
            <a:off x="4343400" y="5620658"/>
            <a:ext cx="68853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19599" y="5196114"/>
            <a:ext cx="459023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11955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Feature space, X- set of all possible feature vector</a:t>
            </a:r>
          </a:p>
          <a:p>
            <a:r>
              <a:rPr lang="en-US" dirty="0"/>
              <a:t>It is represented as X={x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,..,x</a:t>
            </a:r>
            <a:r>
              <a:rPr lang="en-US" baseline="-25000" dirty="0"/>
              <a:t>d</a:t>
            </a:r>
            <a:r>
              <a:rPr lang="en-US" dirty="0"/>
              <a:t>}- d-</a:t>
            </a:r>
            <a:r>
              <a:rPr lang="en-US" dirty="0" err="1"/>
              <a:t>dimentional</a:t>
            </a:r>
            <a:r>
              <a:rPr lang="en-US" dirty="0"/>
              <a:t> feature vector</a:t>
            </a:r>
          </a:p>
          <a:p>
            <a:r>
              <a:rPr lang="en-US" dirty="0"/>
              <a:t>Classifier: a decision rule or a function h: X   {1,2,…C}, C </a:t>
            </a:r>
            <a:r>
              <a:rPr lang="en-US" dirty="0" smtClean="0"/>
              <a:t>total number </a:t>
            </a:r>
            <a:r>
              <a:rPr lang="en-US" dirty="0"/>
              <a:t>of classes</a:t>
            </a:r>
          </a:p>
          <a:p>
            <a:r>
              <a:rPr lang="en-US" dirty="0"/>
              <a:t>Often X= R</a:t>
            </a:r>
            <a:r>
              <a:rPr lang="en-US" baseline="30000" dirty="0"/>
              <a:t>d</a:t>
            </a:r>
            <a:r>
              <a:rPr lang="en-US" dirty="0"/>
              <a:t>, convenient to take C=2, then we take the labels as {0,1} or {-1,1}</a:t>
            </a:r>
          </a:p>
          <a:p>
            <a:r>
              <a:rPr lang="en-US" dirty="0"/>
              <a:t>Then, any binary valued function </a:t>
            </a:r>
            <a:r>
              <a:rPr lang="en-US" dirty="0" smtClean="0"/>
              <a:t>{0,1} on </a:t>
            </a:r>
            <a:r>
              <a:rPr lang="en-US" dirty="0"/>
              <a:t>X is a classifier</a:t>
            </a:r>
          </a:p>
          <a:p>
            <a:pPr lvl="1"/>
            <a:r>
              <a:rPr lang="en-US" dirty="0"/>
              <a:t>What h to choose? We want correct or optimal classifier</a:t>
            </a:r>
          </a:p>
          <a:p>
            <a:pPr lvl="1"/>
            <a:r>
              <a:rPr lang="en-US" dirty="0"/>
              <a:t>How to design classifier?</a:t>
            </a:r>
          </a:p>
          <a:p>
            <a:pPr lvl="1"/>
            <a:r>
              <a:rPr lang="en-US" dirty="0"/>
              <a:t>How to judge performance?</a:t>
            </a:r>
          </a:p>
          <a:p>
            <a:pPr lvl="1"/>
            <a:r>
              <a:rPr lang="en-US" dirty="0"/>
              <a:t>How to provide performance guarantees?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863080" y="2956560"/>
            <a:ext cx="2286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29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Notation-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first consider two-class problem</a:t>
            </a:r>
          </a:p>
          <a:p>
            <a:r>
              <a:rPr lang="en-US" dirty="0"/>
              <a:t>Can handle the C &gt; 2, if we know how to handle two-class problem</a:t>
            </a:r>
          </a:p>
          <a:p>
            <a:r>
              <a:rPr lang="en-US" dirty="0"/>
              <a:t>Simple alternative: design C-2 class classifiers ‘One </a:t>
            </a:r>
            <a:r>
              <a:rPr lang="en-US" dirty="0" err="1"/>
              <a:t>vs</a:t>
            </a:r>
            <a:r>
              <a:rPr lang="en-US" dirty="0"/>
              <a:t> Rest’</a:t>
            </a:r>
          </a:p>
          <a:p>
            <a:r>
              <a:rPr lang="en-US" dirty="0"/>
              <a:t>There are other possibilities such as tree structured classifiers (</a:t>
            </a:r>
            <a:r>
              <a:rPr lang="en-US" dirty="0" err="1"/>
              <a:t>eg</a:t>
            </a:r>
            <a:r>
              <a:rPr lang="en-US" dirty="0"/>
              <a:t>: decision tree)</a:t>
            </a:r>
          </a:p>
          <a:p>
            <a:r>
              <a:rPr lang="en-US" dirty="0"/>
              <a:t>The two-class problem is the basic problem</a:t>
            </a:r>
          </a:p>
          <a:p>
            <a:r>
              <a:rPr lang="en-US" dirty="0"/>
              <a:t>We will also look at C-class classifiers</a:t>
            </a:r>
          </a:p>
        </p:txBody>
      </p:sp>
    </p:spTree>
    <p:extLst>
      <p:ext uri="{BB962C8B-B14F-4D97-AF65-F5344CB8AC3E}">
        <p14:creationId xmlns:p14="http://schemas.microsoft.com/office/powerpoint/2010/main" val="3025420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ko-KR" sz="4000" b="1">
                <a:ea typeface="굴림" pitchFamily="34" charset="-127"/>
              </a:rPr>
              <a:t>A simple PR problem</a:t>
            </a:r>
          </a:p>
        </p:txBody>
      </p:sp>
      <p:sp>
        <p:nvSpPr>
          <p:cNvPr id="4099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6A1DE770-3055-45FB-94DC-2F216386080E}" type="slidenum">
              <a:rPr lang="ko-KR" altLang="en-US" sz="1200" smtClean="0">
                <a:solidFill>
                  <a:srgbClr val="898989"/>
                </a:solidFill>
              </a:rPr>
              <a:pPr>
                <a:defRPr/>
              </a:pPr>
              <a:t>6</a:t>
            </a:fld>
            <a:endParaRPr lang="en-US" altLang="ko-KR" sz="1200">
              <a:solidFill>
                <a:srgbClr val="898989"/>
              </a:solidFill>
            </a:endParaRPr>
          </a:p>
        </p:txBody>
      </p:sp>
      <p:sp>
        <p:nvSpPr>
          <p:cNvPr id="11268" name="Text Box 7"/>
          <p:cNvSpPr txBox="1">
            <a:spLocks noChangeArrowheads="1"/>
          </p:cNvSpPr>
          <p:nvPr/>
        </p:nvSpPr>
        <p:spPr bwMode="auto">
          <a:xfrm>
            <a:off x="990600" y="1905000"/>
            <a:ext cx="3124200" cy="30464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400" b="1" dirty="0">
                <a:latin typeface="Arial" pitchFamily="34" charset="0"/>
                <a:cs typeface="Arial" pitchFamily="34" charset="0"/>
              </a:rPr>
              <a:t>Problem:</a:t>
            </a:r>
            <a:r>
              <a:rPr lang="en-US" altLang="en-US" sz="2400" dirty="0">
                <a:latin typeface="Arial" pitchFamily="34" charset="0"/>
                <a:cs typeface="Arial" pitchFamily="34" charset="0"/>
              </a:rPr>
              <a:t> Sorting incoming fish on a conveyor belt.</a:t>
            </a:r>
          </a:p>
          <a:p>
            <a:endParaRPr lang="en-US" alt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altLang="en-US" sz="2400" b="1" dirty="0">
                <a:latin typeface="Arial" pitchFamily="34" charset="0"/>
                <a:cs typeface="Arial" pitchFamily="34" charset="0"/>
              </a:rPr>
              <a:t>Assumption: </a:t>
            </a:r>
            <a:r>
              <a:rPr lang="en-US" altLang="en-US" sz="2400" dirty="0">
                <a:latin typeface="Arial" pitchFamily="34" charset="0"/>
                <a:cs typeface="Arial" pitchFamily="34" charset="0"/>
              </a:rPr>
              <a:t>Two kind of fish:</a:t>
            </a:r>
          </a:p>
          <a:p>
            <a:r>
              <a:rPr lang="en-US" altLang="en-US" sz="2400" dirty="0">
                <a:latin typeface="Arial" pitchFamily="34" charset="0"/>
                <a:cs typeface="Arial" pitchFamily="34" charset="0"/>
              </a:rPr>
              <a:t>   (1) </a:t>
            </a:r>
            <a:r>
              <a:rPr lang="en-US" altLang="en-US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sea bass</a:t>
            </a:r>
          </a:p>
          <a:p>
            <a:r>
              <a:rPr lang="en-US" altLang="en-US" sz="2400" dirty="0">
                <a:latin typeface="Arial" pitchFamily="34" charset="0"/>
                <a:cs typeface="Arial" pitchFamily="34" charset="0"/>
              </a:rPr>
              <a:t>   (2) </a:t>
            </a:r>
            <a:r>
              <a:rPr lang="en-US" altLang="en-US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salmon</a:t>
            </a:r>
          </a:p>
        </p:txBody>
      </p:sp>
      <p:pic>
        <p:nvPicPr>
          <p:cNvPr id="1126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5334000"/>
            <a:ext cx="89154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4" descr="dudafigs01_Page_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8" t="20624" r="18578" b="35378"/>
          <a:stretch>
            <a:fillRect/>
          </a:stretch>
        </p:blipFill>
        <p:spPr bwMode="auto">
          <a:xfrm>
            <a:off x="4603750" y="1658938"/>
            <a:ext cx="3598863" cy="359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873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ko-KR" sz="4000" b="1">
                <a:ea typeface="굴림" pitchFamily="34" charset="-127"/>
              </a:rPr>
              <a:t>Pre-processing Step</a:t>
            </a:r>
          </a:p>
        </p:txBody>
      </p:sp>
      <p:sp>
        <p:nvSpPr>
          <p:cNvPr id="5123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DFFA8240-8170-4628-A3DD-58752B4D8A94}" type="slidenum">
              <a:rPr lang="ko-KR" altLang="en-US" sz="1200" smtClean="0">
                <a:solidFill>
                  <a:srgbClr val="898989"/>
                </a:solidFill>
              </a:rPr>
              <a:pPr>
                <a:defRPr/>
              </a:pPr>
              <a:t>7</a:t>
            </a:fld>
            <a:endParaRPr lang="en-US" altLang="ko-KR" sz="1200">
              <a:solidFill>
                <a:srgbClr val="898989"/>
              </a:solidFill>
            </a:endParaRPr>
          </a:p>
        </p:txBody>
      </p:sp>
      <p:pic>
        <p:nvPicPr>
          <p:cNvPr id="12292" name="Picture 4" descr="dudafigs01_Page_1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8" t="20624" r="18578" b="35378"/>
          <a:stretch>
            <a:fillRect/>
          </a:stretch>
        </p:blipFill>
        <p:spPr>
          <a:xfrm>
            <a:off x="1066800" y="1752600"/>
            <a:ext cx="4267200" cy="4267200"/>
          </a:xfrm>
          <a:noFill/>
        </p:spPr>
      </p:pic>
      <p:sp>
        <p:nvSpPr>
          <p:cNvPr id="30724" name="Text Box 7"/>
          <p:cNvSpPr txBox="1">
            <a:spLocks noChangeArrowheads="1"/>
          </p:cNvSpPr>
          <p:nvPr/>
        </p:nvSpPr>
        <p:spPr bwMode="auto">
          <a:xfrm>
            <a:off x="5638800" y="2057400"/>
            <a:ext cx="3124200" cy="3292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Times New Roman" panose="02020603050405020304" pitchFamily="18" charset="0"/>
              </a:rPr>
              <a:t>          </a:t>
            </a:r>
            <a:r>
              <a:rPr lang="en-US" altLang="en-US" sz="2400" b="1" dirty="0">
                <a:latin typeface="+mn-lt"/>
              </a:rPr>
              <a:t>Example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(1) Image enhancement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(2) Separate touching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or occluding fish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(3) Find the  boundary of each fish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en-US" altLang="en-US" sz="2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86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ko-KR" sz="4000" b="1">
                <a:ea typeface="굴림" pitchFamily="34" charset="-127"/>
              </a:rPr>
              <a:t>Feature Extraction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E531187F-296B-4F03-9413-B1600687AC4E}" type="slidenum">
              <a:rPr lang="ko-KR" altLang="en-US" sz="1200" smtClean="0">
                <a:solidFill>
                  <a:srgbClr val="898989"/>
                </a:solidFill>
              </a:rPr>
              <a:pPr>
                <a:defRPr/>
              </a:pPr>
              <a:t>8</a:t>
            </a:fld>
            <a:endParaRPr lang="en-US" altLang="ko-KR" sz="1200">
              <a:solidFill>
                <a:srgbClr val="898989"/>
              </a:solidFill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pPr eaLnBrk="1" hangingPunct="1"/>
            <a:r>
              <a:rPr lang="en-US" altLang="en-US" sz="2800"/>
              <a:t>Assume a fisherman told us that a sea bass is generally </a:t>
            </a:r>
            <a:r>
              <a:rPr lang="en-US" altLang="en-US" sz="2800">
                <a:solidFill>
                  <a:srgbClr val="FF0000"/>
                </a:solidFill>
              </a:rPr>
              <a:t>longer</a:t>
            </a:r>
            <a:r>
              <a:rPr lang="en-US" altLang="en-US" sz="2800"/>
              <a:t> than a salmon.</a:t>
            </a:r>
          </a:p>
          <a:p>
            <a:pPr eaLnBrk="1" hangingPunct="1"/>
            <a:r>
              <a:rPr lang="en-US" altLang="en-US" sz="2800"/>
              <a:t>We can use </a:t>
            </a:r>
            <a:r>
              <a:rPr lang="en-US" altLang="en-US" sz="2800">
                <a:solidFill>
                  <a:srgbClr val="FF0000"/>
                </a:solidFill>
              </a:rPr>
              <a:t>length</a:t>
            </a:r>
            <a:r>
              <a:rPr lang="en-US" altLang="en-US" sz="2800"/>
              <a:t> as a feature and decide between sea bass and salmon according to a </a:t>
            </a:r>
            <a:r>
              <a:rPr lang="en-US" altLang="en-US" sz="2800">
                <a:solidFill>
                  <a:srgbClr val="FF0000"/>
                </a:solidFill>
              </a:rPr>
              <a:t>threshold</a:t>
            </a:r>
            <a:r>
              <a:rPr lang="en-US" altLang="en-US" sz="2800"/>
              <a:t> on length.</a:t>
            </a:r>
          </a:p>
          <a:p>
            <a:pPr eaLnBrk="1" hangingPunct="1"/>
            <a:r>
              <a:rPr lang="en-US" altLang="en-US" sz="2800">
                <a:solidFill>
                  <a:srgbClr val="FF0000"/>
                </a:solidFill>
              </a:rPr>
              <a:t>How</a:t>
            </a:r>
            <a:r>
              <a:rPr lang="en-US" altLang="en-US" sz="2800"/>
              <a:t> should we choose the threshold?</a:t>
            </a:r>
          </a:p>
        </p:txBody>
      </p:sp>
    </p:spTree>
    <p:extLst>
      <p:ext uri="{BB962C8B-B14F-4D97-AF65-F5344CB8AC3E}">
        <p14:creationId xmlns:p14="http://schemas.microsoft.com/office/powerpoint/2010/main" val="20703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ko-KR" sz="4000" b="1">
                <a:ea typeface="굴림" pitchFamily="34" charset="-127"/>
              </a:rPr>
              <a:t>“Length” Histograms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76400"/>
            <a:ext cx="7391400" cy="4953000"/>
          </a:xfrm>
        </p:spPr>
        <p:txBody>
          <a:bodyPr>
            <a:normAutofit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en-US" altLang="en-US" sz="2800" dirty="0"/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en-US" altLang="en-US" sz="2800" dirty="0"/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en-US" altLang="en-US" sz="2800" dirty="0"/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en-US" altLang="en-US" sz="2800" dirty="0"/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altLang="en-US" sz="2800" dirty="0"/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en-US" altLang="en-US" sz="2800" dirty="0"/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en-US" sz="2800" dirty="0"/>
              <a:t>Even though sea bass is longer than salmon on the average, there are many examples of fish where this observation does not </a:t>
            </a:r>
            <a:r>
              <a:rPr lang="en-US" altLang="en-US" sz="2800" dirty="0" smtClean="0"/>
              <a:t>hold/failed.</a:t>
            </a:r>
            <a:endParaRPr lang="en-US" altLang="en-US" sz="2800" dirty="0"/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en-US" altLang="en-US" sz="2800" dirty="0"/>
          </a:p>
        </p:txBody>
      </p:sp>
      <p:pic>
        <p:nvPicPr>
          <p:cNvPr id="14340" name="Picture 4" descr="dudafigs01_Page_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43" t="31482" r="23109" b="41237"/>
          <a:stretch>
            <a:fillRect/>
          </a:stretch>
        </p:blipFill>
        <p:spPr>
          <a:xfrm>
            <a:off x="2555875" y="1558925"/>
            <a:ext cx="4694238" cy="2649538"/>
          </a:xfrm>
          <a:noFill/>
        </p:spPr>
      </p:pic>
      <p:sp>
        <p:nvSpPr>
          <p:cNvPr id="14341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D9C792F-02B6-4F2E-A598-9CC218E4C6D1}" type="slidenum">
              <a:rPr lang="ko-KR" altLang="en-US" sz="1200" smtClean="0">
                <a:solidFill>
                  <a:srgbClr val="898989"/>
                </a:solidFill>
                <a:cs typeface="HY얕은샘물M"/>
              </a:rPr>
              <a:pPr/>
              <a:t>9</a:t>
            </a:fld>
            <a:endParaRPr lang="en-US" altLang="ko-KR" sz="1200">
              <a:solidFill>
                <a:srgbClr val="898989"/>
              </a:solidFill>
              <a:cs typeface="HY얕은샘물M"/>
            </a:endParaRPr>
          </a:p>
        </p:txBody>
      </p:sp>
      <p:sp>
        <p:nvSpPr>
          <p:cNvPr id="14342" name="Rectangle 3"/>
          <p:cNvSpPr>
            <a:spLocks noChangeArrowheads="1"/>
          </p:cNvSpPr>
          <p:nvPr/>
        </p:nvSpPr>
        <p:spPr bwMode="auto">
          <a:xfrm>
            <a:off x="3959225" y="4114800"/>
            <a:ext cx="12684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itchFamily="34" charset="0"/>
                <a:cs typeface="Arial" pitchFamily="34" charset="0"/>
              </a:rPr>
              <a:t>threshold </a:t>
            </a:r>
            <a:r>
              <a:rPr lang="en-US" altLang="en-US" i="1">
                <a:latin typeface="Arial" pitchFamily="34" charset="0"/>
                <a:cs typeface="Arial" pitchFamily="34" charset="0"/>
              </a:rPr>
              <a:t>l</a:t>
            </a:r>
            <a:r>
              <a:rPr lang="en-US" altLang="en-US">
                <a:latin typeface="Arial" pitchFamily="34" charset="0"/>
                <a:cs typeface="Arial" pitchFamily="34" charset="0"/>
              </a:rPr>
              <a:t>* </a:t>
            </a:r>
          </a:p>
        </p:txBody>
      </p:sp>
    </p:spTree>
    <p:extLst>
      <p:ext uri="{BB962C8B-B14F-4D97-AF65-F5344CB8AC3E}">
        <p14:creationId xmlns:p14="http://schemas.microsoft.com/office/powerpoint/2010/main" val="352286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6826</TotalTime>
  <Words>971</Words>
  <Application>Microsoft Office PowerPoint</Application>
  <PresentationFormat>On-screen Show (4:3)</PresentationFormat>
  <Paragraphs>151</Paragraphs>
  <Slides>23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Median</vt:lpstr>
      <vt:lpstr>Equation</vt:lpstr>
      <vt:lpstr> Design of pattern recognition system  </vt:lpstr>
      <vt:lpstr>Design of pattern recognition system</vt:lpstr>
      <vt:lpstr>Machine recognition of patterns (recap)</vt:lpstr>
      <vt:lpstr>Some Notation</vt:lpstr>
      <vt:lpstr>Some Notation- contd.</vt:lpstr>
      <vt:lpstr>A simple PR problem</vt:lpstr>
      <vt:lpstr>Pre-processing Step</vt:lpstr>
      <vt:lpstr>Feature Extraction</vt:lpstr>
      <vt:lpstr>“Length” Histograms</vt:lpstr>
      <vt:lpstr>“Average Lightness” Histograms</vt:lpstr>
      <vt:lpstr>Multiple Features</vt:lpstr>
      <vt:lpstr>How Many Features?</vt:lpstr>
      <vt:lpstr>Feature Extraction</vt:lpstr>
      <vt:lpstr>Curse of Dimensionality</vt:lpstr>
      <vt:lpstr>Curse of Dimensionality- definition</vt:lpstr>
      <vt:lpstr>Curse of Dimensionality-(contd)</vt:lpstr>
      <vt:lpstr>Curse of Dimensionality-(contd)</vt:lpstr>
      <vt:lpstr>Handling Missing Features</vt:lpstr>
      <vt:lpstr>The challenges of features are</vt:lpstr>
      <vt:lpstr>Example for Intra class similarity is low  Inter class similarity is high</vt:lpstr>
      <vt:lpstr>Ideally we need this Example for Intra class similarity is high  Inter class similarity is low</vt:lpstr>
      <vt:lpstr>Summary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CBIR using fusion of color, texture and shape features</dc:title>
  <dc:creator>Aneesh</dc:creator>
  <cp:lastModifiedBy>HP</cp:lastModifiedBy>
  <cp:revision>335</cp:revision>
  <dcterms:created xsi:type="dcterms:W3CDTF">2014-03-05T03:13:52Z</dcterms:created>
  <dcterms:modified xsi:type="dcterms:W3CDTF">2023-08-04T07:51:06Z</dcterms:modified>
</cp:coreProperties>
</file>