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316" r:id="rId3"/>
    <p:sldId id="338" r:id="rId4"/>
    <p:sldId id="339" r:id="rId5"/>
    <p:sldId id="262" r:id="rId6"/>
    <p:sldId id="263" r:id="rId7"/>
    <p:sldId id="271" r:id="rId8"/>
    <p:sldId id="264" r:id="rId9"/>
    <p:sldId id="265" r:id="rId10"/>
    <p:sldId id="272" r:id="rId11"/>
    <p:sldId id="266" r:id="rId12"/>
    <p:sldId id="267" r:id="rId13"/>
    <p:sldId id="273" r:id="rId14"/>
    <p:sldId id="268" r:id="rId15"/>
    <p:sldId id="329" r:id="rId16"/>
    <p:sldId id="331" r:id="rId17"/>
    <p:sldId id="337" r:id="rId18"/>
    <p:sldId id="332" r:id="rId19"/>
    <p:sldId id="340" r:id="rId20"/>
    <p:sldId id="341" r:id="rId21"/>
    <p:sldId id="334" r:id="rId22"/>
    <p:sldId id="333" r:id="rId23"/>
    <p:sldId id="275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62800" y="64770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41010-3973-4D9D-BDB4-4901F48F9A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298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Design of classifiers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36446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Dr. </a:t>
            </a:r>
            <a:r>
              <a:rPr lang="en-US" sz="2400" dirty="0" err="1"/>
              <a:t>Umarani</a:t>
            </a:r>
            <a:r>
              <a:rPr lang="en-US" sz="2400" dirty="0"/>
              <a:t> </a:t>
            </a:r>
            <a:r>
              <a:rPr lang="en-US" sz="2400" dirty="0" err="1"/>
              <a:t>Jayaraman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/>
              <a:t>Assistant Professor</a:t>
            </a:r>
          </a:p>
        </p:txBody>
      </p:sp>
      <p:sp>
        <p:nvSpPr>
          <p:cNvPr id="6" name="AutoShape 5" descr="Brand Book of IIITDM Kanchee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8028"/>
            <a:ext cx="4981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91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XOR 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classifier is </a:t>
            </a:r>
            <a:r>
              <a:rPr lang="en-US" dirty="0">
                <a:solidFill>
                  <a:srgbClr val="C00000"/>
                </a:solidFill>
              </a:rPr>
              <a:t>non-linear</a:t>
            </a:r>
            <a:r>
              <a:rPr lang="en-US" dirty="0"/>
              <a:t> here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XOR Logic Gate - Neural Networks | Simon 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90799"/>
            <a:ext cx="35623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98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samples/examples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Designing a classifier is a typical problem of </a:t>
            </a:r>
            <a:r>
              <a:rPr lang="en-US" dirty="0">
                <a:solidFill>
                  <a:srgbClr val="C00000"/>
                </a:solidFill>
              </a:rPr>
              <a:t>learning from samples/ examples </a:t>
            </a:r>
          </a:p>
          <a:p>
            <a:r>
              <a:rPr lang="en-US" dirty="0"/>
              <a:t>Also called learning with a teacher</a:t>
            </a:r>
          </a:p>
          <a:p>
            <a:r>
              <a:rPr lang="en-US" dirty="0"/>
              <a:t>Nature of feedback from a teacher can be different in the context of PR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209800" y="4343400"/>
            <a:ext cx="5029200" cy="2209800"/>
            <a:chOff x="2209800" y="4343400"/>
            <a:chExt cx="4267200" cy="1905000"/>
          </a:xfrm>
        </p:grpSpPr>
        <p:sp>
          <p:nvSpPr>
            <p:cNvPr id="4" name="Rectangle 3"/>
            <p:cNvSpPr/>
            <p:nvPr/>
          </p:nvSpPr>
          <p:spPr>
            <a:xfrm>
              <a:off x="3810000" y="44958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00" y="5715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Teacher</a:t>
              </a:r>
            </a:p>
          </p:txBody>
        </p:sp>
        <p:cxnSp>
          <p:nvCxnSpPr>
            <p:cNvPr id="7" name="Straight Arrow Connector 6"/>
            <p:cNvCxnSpPr>
              <a:stCxn id="5" idx="0"/>
              <a:endCxn id="4" idx="2"/>
            </p:cNvCxnSpPr>
            <p:nvPr/>
          </p:nvCxnSpPr>
          <p:spPr>
            <a:xfrm flipV="1">
              <a:off x="4419600" y="50292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5" idx="1"/>
            </p:cNvCxnSpPr>
            <p:nvPr/>
          </p:nvCxnSpPr>
          <p:spPr>
            <a:xfrm rot="10800000">
              <a:off x="3048000" y="4762500"/>
              <a:ext cx="762001" cy="12192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4" idx="1"/>
            </p:cNvCxnSpPr>
            <p:nvPr/>
          </p:nvCxnSpPr>
          <p:spPr>
            <a:xfrm>
              <a:off x="3047999" y="4762500"/>
              <a:ext cx="7620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4" idx="3"/>
            </p:cNvCxnSpPr>
            <p:nvPr/>
          </p:nvCxnSpPr>
          <p:spPr>
            <a:xfrm>
              <a:off x="5029200" y="4762500"/>
              <a:ext cx="762000" cy="12192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5" idx="3"/>
            </p:cNvCxnSpPr>
            <p:nvPr/>
          </p:nvCxnSpPr>
          <p:spPr>
            <a:xfrm flipH="1">
              <a:off x="5029200" y="59817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209800" y="43434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Problem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7800" y="43434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Answer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5800" y="51932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Feedback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48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232648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context of PR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Supervised Learning</a:t>
            </a:r>
            <a:r>
              <a:rPr lang="en-US" dirty="0"/>
              <a:t>: The teacher gives the </a:t>
            </a:r>
            <a:r>
              <a:rPr lang="en-US" dirty="0">
                <a:solidFill>
                  <a:srgbClr val="C00000"/>
                </a:solidFill>
              </a:rPr>
              <a:t>true class label</a:t>
            </a:r>
            <a:r>
              <a:rPr lang="en-US" dirty="0"/>
              <a:t> for each feature vector</a:t>
            </a:r>
          </a:p>
          <a:p>
            <a:r>
              <a:rPr lang="en-US" dirty="0">
                <a:solidFill>
                  <a:srgbClr val="C00000"/>
                </a:solidFill>
              </a:rPr>
              <a:t>Unsupervised Learning</a:t>
            </a:r>
            <a:r>
              <a:rPr lang="en-US" dirty="0"/>
              <a:t>: No teacher input (clustering problem)</a:t>
            </a:r>
          </a:p>
          <a:p>
            <a:r>
              <a:rPr lang="en-US" dirty="0">
                <a:solidFill>
                  <a:srgbClr val="C00000"/>
                </a:solidFill>
              </a:rPr>
              <a:t>Reinforcement Learning:</a:t>
            </a:r>
            <a:r>
              <a:rPr lang="en-US" dirty="0"/>
              <a:t> Noisy assessment of performance (</a:t>
            </a:r>
            <a:r>
              <a:rPr lang="en-US" dirty="0" err="1"/>
              <a:t>eg</a:t>
            </a:r>
            <a:r>
              <a:rPr lang="en-US" dirty="0"/>
              <a:t>: correct/incorrect)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95400" y="2362200"/>
            <a:ext cx="7162800" cy="990600"/>
            <a:chOff x="1295400" y="5029200"/>
            <a:chExt cx="7162800" cy="990600"/>
          </a:xfrm>
        </p:grpSpPr>
        <p:sp>
          <p:nvSpPr>
            <p:cNvPr id="4" name="Rectangle 3"/>
            <p:cNvSpPr/>
            <p:nvPr/>
          </p:nvSpPr>
          <p:spPr>
            <a:xfrm>
              <a:off x="2590800" y="5334000"/>
              <a:ext cx="1676400" cy="685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Classifier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781800" y="5323114"/>
              <a:ext cx="1676400" cy="685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Teacher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828800" y="5666014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95400" y="50292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Vector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38800" y="52578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Feedback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267200" y="5671458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19600" y="524691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6172200" y="57150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272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Unsupervised Learning: No teacher input (clustering problem)</a:t>
            </a: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IN" dirty="0"/>
              <a:t>Clustering (</a:t>
            </a:r>
            <a:r>
              <a:rPr lang="en-IN" dirty="0">
                <a:solidFill>
                  <a:srgbClr val="C00000"/>
                </a:solidFill>
              </a:rPr>
              <a:t>learning categories</a:t>
            </a:r>
            <a:r>
              <a:rPr lang="en-IN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5C06A8-B709-42FD-8600-22EEDBD80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3238500"/>
            <a:ext cx="41814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8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class labels of training patterns as given by teacher are noisy, we consider it as supervised learning with noise or </a:t>
            </a:r>
            <a:r>
              <a:rPr lang="en-US" dirty="0">
                <a:solidFill>
                  <a:srgbClr val="C00000"/>
                </a:solidFill>
              </a:rPr>
              <a:t>classification noise</a:t>
            </a:r>
          </a:p>
          <a:p>
            <a:r>
              <a:rPr lang="en-US" dirty="0">
                <a:solidFill>
                  <a:srgbClr val="C00000"/>
                </a:solidFill>
              </a:rPr>
              <a:t>We design a classifier with training samples (learning from examples)</a:t>
            </a:r>
          </a:p>
          <a:p>
            <a:r>
              <a:rPr lang="en-US" dirty="0"/>
              <a:t>Many classifier algorithms do </a:t>
            </a:r>
            <a:r>
              <a:rPr lang="en-US" dirty="0">
                <a:solidFill>
                  <a:srgbClr val="C00000"/>
                </a:solidFill>
              </a:rPr>
              <a:t>supervised learning </a:t>
            </a:r>
          </a:p>
        </p:txBody>
      </p:sp>
    </p:spTree>
    <p:extLst>
      <p:ext uri="{BB962C8B-B14F-4D97-AF65-F5344CB8AC3E}">
        <p14:creationId xmlns:p14="http://schemas.microsoft.com/office/powerpoint/2010/main" val="24554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b="1" dirty="0">
                <a:ea typeface="굴림" pitchFamily="34" charset="-127"/>
              </a:rPr>
              <a:t>Design of classifier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7696200" cy="44958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2800" dirty="0">
                <a:ea typeface="굴림" pitchFamily="34" charset="-127"/>
                <a:sym typeface="Symbol" pitchFamily="18" charset="2"/>
              </a:rPr>
              <a:t>If the classes are linearly not separable then partition the </a:t>
            </a:r>
            <a:r>
              <a:rPr lang="en-US" altLang="ko-KR" sz="2800" i="1" dirty="0">
                <a:ea typeface="굴림" pitchFamily="34" charset="-127"/>
                <a:sym typeface="Symbol" pitchFamily="18" charset="2"/>
              </a:rPr>
              <a:t>feature space</a:t>
            </a:r>
            <a:r>
              <a:rPr lang="en-US" altLang="ko-KR" sz="2800" dirty="0">
                <a:ea typeface="굴림" pitchFamily="34" charset="-127"/>
                <a:sym typeface="Symbol" pitchFamily="18" charset="2"/>
              </a:rPr>
              <a:t> into two regions by finding the </a:t>
            </a:r>
            <a:r>
              <a:rPr lang="en-US" altLang="ko-KR" sz="2800" dirty="0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decision boundary </a:t>
            </a:r>
            <a:r>
              <a:rPr lang="en-US" altLang="ko-KR" sz="2800" dirty="0">
                <a:ea typeface="굴림" pitchFamily="34" charset="-127"/>
                <a:sym typeface="Symbol" pitchFamily="18" charset="2"/>
              </a:rPr>
              <a:t>that minimizes the error.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ko-KR" sz="2800" dirty="0">
              <a:ea typeface="굴림" pitchFamily="34" charset="-127"/>
              <a:sym typeface="Symbol" pitchFamily="18" charset="2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ko-KR" sz="2800" dirty="0">
              <a:ea typeface="굴림" pitchFamily="34" charset="-127"/>
              <a:sym typeface="Symbol" pitchFamily="18" charset="2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ko-KR" sz="2800" dirty="0">
              <a:ea typeface="굴림" pitchFamily="34" charset="-127"/>
              <a:sym typeface="Symbol" pitchFamily="18" charset="2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ko-KR" sz="2800" dirty="0">
              <a:ea typeface="굴림" pitchFamily="34" charset="-127"/>
              <a:sym typeface="Symbol" pitchFamily="18" charset="2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ko-KR" sz="2800" dirty="0">
              <a:ea typeface="굴림" pitchFamily="34" charset="-127"/>
              <a:sym typeface="Symbol" pitchFamily="18" charset="2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ko-KR" sz="2800" dirty="0">
              <a:solidFill>
                <a:srgbClr val="FF0000"/>
              </a:solidFill>
              <a:ea typeface="굴림" pitchFamily="34" charset="-127"/>
              <a:sym typeface="Symbol" pitchFamily="18" charset="2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ko-KR" sz="2800" dirty="0">
              <a:solidFill>
                <a:srgbClr val="FF0000"/>
              </a:solidFill>
              <a:ea typeface="굴림" pitchFamily="34" charset="-127"/>
              <a:sym typeface="Symbol" pitchFamily="18" charset="2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2800" dirty="0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How </a:t>
            </a:r>
            <a:r>
              <a:rPr lang="en-US" altLang="ko-KR" sz="2800" dirty="0">
                <a:ea typeface="굴림" pitchFamily="34" charset="-127"/>
                <a:sym typeface="Symbol" pitchFamily="18" charset="2"/>
              </a:rPr>
              <a:t>should we find the optimal decision boundary?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ko-KR" sz="2400" dirty="0">
              <a:ea typeface="굴림" pitchFamily="34" charset="-127"/>
              <a:sym typeface="Symbol" pitchFamily="18" charset="2"/>
            </a:endParaRP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ko-KR" sz="2400" dirty="0">
              <a:ea typeface="굴림" pitchFamily="34" charset="-127"/>
              <a:sym typeface="Symbol" pitchFamily="18" charset="2"/>
            </a:endParaRPr>
          </a:p>
        </p:txBody>
      </p:sp>
      <p:pic>
        <p:nvPicPr>
          <p:cNvPr id="24580" name="Picture 4" descr="dudafigs01_Page_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7" t="34406" r="24898" b="42851"/>
          <a:stretch>
            <a:fillRect/>
          </a:stretch>
        </p:blipFill>
        <p:spPr>
          <a:xfrm>
            <a:off x="2286000" y="2913063"/>
            <a:ext cx="4716463" cy="2649537"/>
          </a:xfrm>
          <a:noFill/>
        </p:spPr>
      </p:pic>
      <p:sp>
        <p:nvSpPr>
          <p:cNvPr id="2458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44DDF9-735F-43D8-8F25-CCF338E798A3}" type="slidenum">
              <a:rPr lang="ko-KR" altLang="en-US" sz="1200" smtClean="0">
                <a:solidFill>
                  <a:srgbClr val="898989"/>
                </a:solidFill>
                <a:cs typeface="HY얕은샘물M"/>
              </a:rPr>
              <a:pPr/>
              <a:t>15</a:t>
            </a:fld>
            <a:endParaRPr lang="en-US" altLang="ko-KR" sz="1200">
              <a:solidFill>
                <a:srgbClr val="898989"/>
              </a:solidFill>
              <a:cs typeface="HY얕은샘물M"/>
            </a:endParaRPr>
          </a:p>
        </p:txBody>
      </p:sp>
    </p:spTree>
    <p:extLst>
      <p:ext uri="{BB962C8B-B14F-4D97-AF65-F5344CB8AC3E}">
        <p14:creationId xmlns:p14="http://schemas.microsoft.com/office/powerpoint/2010/main" val="326883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4000" b="1" dirty="0">
                <a:ea typeface="굴림" pitchFamily="34" charset="-127"/>
              </a:rPr>
              <a:t>Design of classifier- complex model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620000" cy="47244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itchFamily="34" charset="-127"/>
                <a:sym typeface="Symbol" pitchFamily="18" charset="2"/>
              </a:rPr>
              <a:t>We can get perfect classification performance on the training data by choosing </a:t>
            </a:r>
            <a:r>
              <a:rPr lang="en-US" altLang="ko-KR" sz="2400" dirty="0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complex models</a:t>
            </a:r>
            <a:r>
              <a:rPr lang="en-US" altLang="ko-KR" sz="2400" dirty="0">
                <a:ea typeface="굴림" pitchFamily="34" charset="-127"/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ko-KR" sz="2400" dirty="0">
                <a:ea typeface="굴림" pitchFamily="34" charset="-127"/>
                <a:sym typeface="Symbol" pitchFamily="18" charset="2"/>
              </a:rPr>
              <a:t>Complex models are </a:t>
            </a:r>
            <a:r>
              <a:rPr lang="en-US" altLang="ko-KR" sz="2400" dirty="0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tuned</a:t>
            </a:r>
            <a:r>
              <a:rPr lang="en-US" altLang="ko-KR" sz="2400" dirty="0">
                <a:ea typeface="굴림" pitchFamily="34" charset="-127"/>
                <a:sym typeface="Symbol" pitchFamily="18" charset="2"/>
              </a:rPr>
              <a:t> to the particular training samples, rather than on the characteristics of the true model.</a:t>
            </a:r>
          </a:p>
          <a:p>
            <a:pPr eaLnBrk="1" hangingPunct="1">
              <a:buFontTx/>
              <a:buNone/>
            </a:pPr>
            <a:endParaRPr lang="en-US" altLang="ko-KR" sz="2400" dirty="0">
              <a:ea typeface="굴림" pitchFamily="34" charset="-127"/>
              <a:sym typeface="Symbol" pitchFamily="18" charset="2"/>
            </a:endParaRPr>
          </a:p>
        </p:txBody>
      </p:sp>
      <p:pic>
        <p:nvPicPr>
          <p:cNvPr id="26628" name="Picture 4" descr="dudafigs01_Page_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2" t="35309" r="26353" b="44939"/>
          <a:stretch>
            <a:fillRect/>
          </a:stretch>
        </p:blipFill>
        <p:spPr>
          <a:xfrm>
            <a:off x="4152900" y="3492500"/>
            <a:ext cx="4552950" cy="2378075"/>
          </a:xfrm>
          <a:noFill/>
        </p:spPr>
      </p:pic>
      <p:sp>
        <p:nvSpPr>
          <p:cNvPr id="2662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362A23-9A97-4120-8C2C-24830E521CBA}" type="slidenum">
              <a:rPr lang="ko-KR" altLang="en-US" sz="1200" smtClean="0">
                <a:solidFill>
                  <a:srgbClr val="898989"/>
                </a:solidFill>
                <a:cs typeface="HY얕은샘물M"/>
              </a:rPr>
              <a:pPr/>
              <a:t>16</a:t>
            </a:fld>
            <a:endParaRPr lang="en-US" altLang="ko-KR" sz="1200">
              <a:solidFill>
                <a:srgbClr val="898989"/>
              </a:solidFill>
              <a:cs typeface="HY얕은샘물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6019800"/>
            <a:ext cx="76962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How well can the model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generalize</a:t>
            </a:r>
            <a:r>
              <a:rPr lang="en-US" sz="2400" dirty="0">
                <a:latin typeface="+mn-lt"/>
              </a:rPr>
              <a:t> to unknown samples?</a:t>
            </a:r>
          </a:p>
          <a:p>
            <a:pPr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37895" name="TextBox 1"/>
          <p:cNvSpPr txBox="1">
            <a:spLocks noChangeArrowheads="1"/>
          </p:cNvSpPr>
          <p:nvPr/>
        </p:nvSpPr>
        <p:spPr bwMode="auto">
          <a:xfrm>
            <a:off x="7810500" y="4271963"/>
            <a:ext cx="14097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overfitting</a:t>
            </a:r>
          </a:p>
        </p:txBody>
      </p:sp>
      <p:pic>
        <p:nvPicPr>
          <p:cNvPr id="26632" name="Picture 4" descr="dudafigs01_Pag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8" t="34406" r="26123" b="42851"/>
          <a:stretch>
            <a:fillRect/>
          </a:stretch>
        </p:blipFill>
        <p:spPr bwMode="auto">
          <a:xfrm>
            <a:off x="571500" y="3657600"/>
            <a:ext cx="37385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732213" y="4271963"/>
            <a:ext cx="612775" cy="52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0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134ADE3-EC8C-4C55-BB9C-DA135644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b="1" dirty="0">
                <a:ea typeface="굴림" pitchFamily="34" charset="-127"/>
              </a:rPr>
              <a:t>Design of classifier- complex model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ECA2A44-14EF-44D2-A4A4-D78DBC1369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an algorithm works well on the training set but fails to generalize on test data (unseen data), it is called the </a:t>
            </a:r>
            <a:r>
              <a:rPr lang="en-US" b="1" dirty="0">
                <a:solidFill>
                  <a:srgbClr val="C00000"/>
                </a:solidFill>
              </a:rPr>
              <a:t>problem of generalization or overfitting. </a:t>
            </a:r>
          </a:p>
        </p:txBody>
      </p:sp>
    </p:spTree>
    <p:extLst>
      <p:ext uri="{BB962C8B-B14F-4D97-AF65-F5344CB8AC3E}">
        <p14:creationId xmlns:p14="http://schemas.microsoft.com/office/powerpoint/2010/main" val="326292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b="1" dirty="0">
                <a:ea typeface="굴림" pitchFamily="34" charset="-127"/>
              </a:rPr>
              <a:t>Generalization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620000" cy="4800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itchFamily="34" charset="-127"/>
                <a:sym typeface="Symbol" pitchFamily="18" charset="2"/>
              </a:rPr>
              <a:t>Generalization is defined as the ability of a classifier to produce correct results on unseen (</a:t>
            </a:r>
            <a:r>
              <a:rPr lang="en-US" altLang="ko-KR" sz="2400" dirty="0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novel) </a:t>
            </a:r>
            <a:r>
              <a:rPr lang="en-US" altLang="ko-KR" sz="2400" dirty="0">
                <a:ea typeface="굴림" pitchFamily="34" charset="-127"/>
                <a:sym typeface="Symbol" pitchFamily="18" charset="2"/>
              </a:rPr>
              <a:t>patterns.</a:t>
            </a:r>
          </a:p>
          <a:p>
            <a:pPr eaLnBrk="1" hangingPunct="1"/>
            <a:r>
              <a:rPr lang="en-US" altLang="ko-KR" sz="2400" dirty="0">
                <a:ea typeface="굴림" pitchFamily="34" charset="-127"/>
                <a:sym typeface="Symbol" pitchFamily="18" charset="2"/>
              </a:rPr>
              <a:t>How can we improve generalization performance ?</a:t>
            </a:r>
          </a:p>
          <a:p>
            <a:pPr lvl="1" eaLnBrk="1" hangingPunct="1"/>
            <a:r>
              <a:rPr lang="en-US" altLang="ko-KR" sz="2000" dirty="0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More</a:t>
            </a:r>
            <a:r>
              <a:rPr lang="en-US" altLang="ko-KR" sz="2000" dirty="0">
                <a:ea typeface="굴림" pitchFamily="34" charset="-127"/>
                <a:sym typeface="Symbol" pitchFamily="18" charset="2"/>
              </a:rPr>
              <a:t> training examples (i.e., better model estimates).</a:t>
            </a:r>
          </a:p>
          <a:p>
            <a:pPr lvl="1" eaLnBrk="1" hangingPunct="1"/>
            <a:r>
              <a:rPr lang="en-US" altLang="ko-KR" sz="2000" dirty="0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Simpler</a:t>
            </a:r>
            <a:r>
              <a:rPr lang="en-US" altLang="ko-KR" sz="2000" dirty="0">
                <a:ea typeface="굴림" pitchFamily="34" charset="-127"/>
                <a:sym typeface="Symbol" pitchFamily="18" charset="2"/>
              </a:rPr>
              <a:t> models usually yield better performance.</a:t>
            </a:r>
          </a:p>
          <a:p>
            <a:pPr eaLnBrk="1" hangingPunct="1">
              <a:buFontTx/>
              <a:buNone/>
            </a:pPr>
            <a:endParaRPr lang="en-US" altLang="ko-KR" sz="2400" dirty="0">
              <a:ea typeface="굴림" pitchFamily="34" charset="-127"/>
              <a:sym typeface="Symbol" pitchFamily="18" charset="2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AC6288-ACE2-466B-802D-3F7049E13A47}" type="slidenum">
              <a:rPr lang="ko-KR" altLang="en-US" sz="1200" smtClean="0">
                <a:solidFill>
                  <a:srgbClr val="898989"/>
                </a:solidFill>
                <a:cs typeface="HY얕은샘물M"/>
              </a:rPr>
              <a:pPr/>
              <a:t>18</a:t>
            </a:fld>
            <a:endParaRPr lang="en-US" altLang="ko-KR" sz="1200">
              <a:solidFill>
                <a:srgbClr val="898989"/>
              </a:solidFill>
              <a:cs typeface="HY얕은샘물M"/>
            </a:endParaRPr>
          </a:p>
        </p:txBody>
      </p:sp>
      <p:pic>
        <p:nvPicPr>
          <p:cNvPr id="27653" name="Picture 4" descr="dudafigs01_Page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2" t="35309" r="26353" b="44939"/>
          <a:stretch>
            <a:fillRect/>
          </a:stretch>
        </p:blipFill>
        <p:spPr bwMode="auto">
          <a:xfrm>
            <a:off x="174625" y="4114800"/>
            <a:ext cx="4397375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114800" y="4572000"/>
            <a:ext cx="612775" cy="528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5" name="TextBox 1"/>
          <p:cNvSpPr txBox="1">
            <a:spLocks noChangeArrowheads="1"/>
          </p:cNvSpPr>
          <p:nvPr/>
        </p:nvSpPr>
        <p:spPr bwMode="auto">
          <a:xfrm>
            <a:off x="1828800" y="3829050"/>
            <a:ext cx="163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latin typeface="Arial" pitchFamily="34" charset="0"/>
                <a:cs typeface="Arial" pitchFamily="34" charset="0"/>
              </a:rPr>
              <a:t>complex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 model</a:t>
            </a:r>
          </a:p>
        </p:txBody>
      </p:sp>
      <p:sp>
        <p:nvSpPr>
          <p:cNvPr id="27656" name="TextBox 8"/>
          <p:cNvSpPr txBox="1">
            <a:spLocks noChangeArrowheads="1"/>
          </p:cNvSpPr>
          <p:nvPr/>
        </p:nvSpPr>
        <p:spPr bwMode="auto">
          <a:xfrm>
            <a:off x="5943600" y="3800475"/>
            <a:ext cx="1531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latin typeface="Arial" pitchFamily="34" charset="0"/>
                <a:cs typeface="Arial" pitchFamily="34" charset="0"/>
              </a:rPr>
              <a:t>simpler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 model</a:t>
            </a:r>
          </a:p>
        </p:txBody>
      </p:sp>
      <p:pic>
        <p:nvPicPr>
          <p:cNvPr id="27657" name="Picture 4" descr="dudafigs01_Page_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8" t="37038" r="28694" b="43086"/>
          <a:stretch>
            <a:fillRect/>
          </a:stretch>
        </p:blipFill>
        <p:spPr>
          <a:xfrm>
            <a:off x="4741863" y="4114800"/>
            <a:ext cx="4325937" cy="2343150"/>
          </a:xfrm>
          <a:noFill/>
        </p:spPr>
      </p:pic>
    </p:spTree>
    <p:extLst>
      <p:ext uri="{BB962C8B-B14F-4D97-AF65-F5344CB8AC3E}">
        <p14:creationId xmlns:p14="http://schemas.microsoft.com/office/powerpoint/2010/main" val="258156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BBA3365-4CFE-4225-B9F5-175C4DAC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ea typeface="굴림" pitchFamily="34" charset="-127"/>
              </a:rPr>
              <a:t>Generalization - example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3572AB8-DE82-4607-94B3-C87A981526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12 total breeds of dogs within those pictures</a:t>
            </a:r>
          </a:p>
          <a:p>
            <a:r>
              <a:rPr lang="en-US" dirty="0">
                <a:solidFill>
                  <a:srgbClr val="111111"/>
                </a:solidFill>
                <a:latin typeface="open sans" panose="020B0604020202020204" pitchFamily="34" charset="0"/>
              </a:rPr>
              <a:t>Out of 10 are in training and 2 for testing</a:t>
            </a:r>
          </a:p>
          <a:p>
            <a:endParaRPr lang="en-US" dirty="0">
              <a:solidFill>
                <a:srgbClr val="111111"/>
              </a:solidFill>
              <a:latin typeface="open sans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1ABF8C6-1494-418E-A733-5B11FEB2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819400"/>
            <a:ext cx="5584949" cy="2943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8B16C1-ABE2-4078-8EE2-EFD70456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499" y="4657725"/>
            <a:ext cx="4787101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ko-KR" sz="4000" b="1">
                <a:ea typeface="굴림" pitchFamily="34" charset="-127"/>
              </a:rPr>
              <a:t>A simple PR problem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6A1DE770-3055-45FB-94DC-2F216386080E}" type="slidenum">
              <a:rPr lang="ko-KR" altLang="en-US" sz="1200" smtClean="0">
                <a:solidFill>
                  <a:srgbClr val="898989"/>
                </a:solidFill>
              </a:rPr>
              <a:pPr>
                <a:defRPr/>
              </a:pPr>
              <a:t>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990600" y="1905000"/>
            <a:ext cx="3124200" cy="3046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1" dirty="0">
                <a:latin typeface="Arial" pitchFamily="34" charset="0"/>
                <a:cs typeface="Arial" pitchFamily="34" charset="0"/>
              </a:rPr>
              <a:t>Problem: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Sorting incoming fish on a conveyor belt.</a:t>
            </a:r>
          </a:p>
          <a:p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400" b="1" dirty="0">
                <a:latin typeface="Arial" pitchFamily="34" charset="0"/>
                <a:cs typeface="Arial" pitchFamily="34" charset="0"/>
              </a:rPr>
              <a:t>Assumption: 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Two kind of fish:</a:t>
            </a: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   (1) </a:t>
            </a:r>
            <a:r>
              <a:rPr lang="en-US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sea bass</a:t>
            </a: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   (2) </a:t>
            </a:r>
            <a:r>
              <a:rPr lang="en-US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salmon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0"/>
            <a:ext cx="89154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 descr="dudafigs01_Page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8" t="20624" r="18578" b="35378"/>
          <a:stretch>
            <a:fillRect/>
          </a:stretch>
        </p:blipFill>
        <p:spPr bwMode="auto">
          <a:xfrm>
            <a:off x="4603750" y="1658938"/>
            <a:ext cx="3598863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73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8042CF-DFE3-4D14-8535-6877284F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ea typeface="굴림" pitchFamily="34" charset="-127"/>
              </a:rPr>
              <a:t>Generalization -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50CE4-68F3-4B0F-9144-6C077E1AF4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This concept of learning from some data and 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correctly 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applying the gained knowledge on other data is called 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generalization.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2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B5069-B090-4082-BFD7-8C07561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3D8816-144B-400B-9C4A-61C4079879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techniques are available to improve generalization</a:t>
            </a:r>
          </a:p>
          <a:p>
            <a:pPr lvl="1"/>
            <a:r>
              <a:rPr lang="en-US" dirty="0"/>
              <a:t>Regularization- L1 and L2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dirty="0"/>
              <a:t>Early stopping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87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Design of classifier</a:t>
            </a:r>
            <a:endParaRPr lang="en-US" altLang="en-US" sz="4000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DA5DABA-232D-4953-B9AE-ACF06AF4D51A}" type="slidenum">
              <a:rPr lang="ko-KR" altLang="en-US" sz="1200" smtClean="0">
                <a:solidFill>
                  <a:srgbClr val="898989"/>
                </a:solidFill>
              </a:rPr>
              <a:pPr>
                <a:defRPr/>
              </a:pPr>
              <a:t>22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867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495800" cy="4525963"/>
          </a:xfrm>
        </p:spPr>
        <p:txBody>
          <a:bodyPr>
            <a:normAutofit fontScale="92500"/>
          </a:bodyPr>
          <a:lstStyle/>
          <a:p>
            <a:pPr eaLnBrk="1" hangingPunct="1"/>
            <a:endParaRPr lang="en-US" altLang="ko-KR" dirty="0">
              <a:ea typeface="굴림" pitchFamily="34" charset="-127"/>
              <a:sym typeface="Symbol" pitchFamily="18" charset="2"/>
            </a:endParaRPr>
          </a:p>
          <a:p>
            <a:pPr eaLnBrk="1" hangingPunct="1"/>
            <a:r>
              <a:rPr lang="en-US" altLang="en-US" sz="3200" b="1" dirty="0"/>
              <a:t>Ensembles of Classifiers</a:t>
            </a:r>
          </a:p>
          <a:p>
            <a:pPr eaLnBrk="1" hangingPunct="1"/>
            <a:endParaRPr lang="en-US" altLang="ko-KR" dirty="0">
              <a:ea typeface="굴림" pitchFamily="34" charset="-127"/>
              <a:sym typeface="Symbol" pitchFamily="18" charset="2"/>
            </a:endParaRPr>
          </a:p>
          <a:p>
            <a:pPr eaLnBrk="1" hangingPunct="1"/>
            <a:r>
              <a:rPr lang="en-US" altLang="ko-KR" dirty="0">
                <a:ea typeface="굴림" pitchFamily="34" charset="-127"/>
                <a:sym typeface="Symbol" pitchFamily="18" charset="2"/>
              </a:rPr>
              <a:t>Performance can be improved using a "pool" of classifiers.</a:t>
            </a:r>
          </a:p>
          <a:p>
            <a:pPr eaLnBrk="1" hangingPunct="1"/>
            <a:endParaRPr lang="en-US" altLang="ko-KR" dirty="0">
              <a:ea typeface="굴림" pitchFamily="34" charset="-127"/>
              <a:sym typeface="Symbol" pitchFamily="18" charset="2"/>
            </a:endParaRPr>
          </a:p>
          <a:p>
            <a:pPr eaLnBrk="1" hangingPunct="1"/>
            <a:r>
              <a:rPr lang="en-US" altLang="ko-KR" dirty="0">
                <a:ea typeface="굴림" pitchFamily="34" charset="-127"/>
                <a:sym typeface="Symbol" pitchFamily="18" charset="2"/>
              </a:rPr>
              <a:t>How should we </a:t>
            </a:r>
            <a:r>
              <a:rPr lang="en-US" altLang="ko-KR" dirty="0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build</a:t>
            </a:r>
            <a:r>
              <a:rPr lang="en-US" altLang="ko-KR" dirty="0">
                <a:ea typeface="굴림" pitchFamily="34" charset="-127"/>
                <a:sym typeface="Symbol" pitchFamily="18" charset="2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ea typeface="굴림" pitchFamily="34" charset="-127"/>
                <a:sym typeface="Symbol" pitchFamily="18" charset="2"/>
              </a:rPr>
              <a:t>combine</a:t>
            </a:r>
            <a:r>
              <a:rPr lang="en-US" altLang="ko-KR" dirty="0">
                <a:ea typeface="굴림" pitchFamily="34" charset="-127"/>
                <a:sym typeface="Symbol" pitchFamily="18" charset="2"/>
              </a:rPr>
              <a:t> different classifiers ?</a:t>
            </a:r>
          </a:p>
          <a:p>
            <a:pPr lvl="1" eaLnBrk="1" hangingPunct="1"/>
            <a:endParaRPr lang="en-US" altLang="ko-KR" dirty="0">
              <a:ea typeface="굴림" pitchFamily="34" charset="-127"/>
              <a:sym typeface="Symbol" pitchFamily="18" charset="2"/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2133600"/>
            <a:ext cx="3800475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685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  <a:p>
            <a:r>
              <a:rPr lang="en-US" dirty="0"/>
              <a:t>Linear and non-linear classifiers</a:t>
            </a:r>
          </a:p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Reinforcement learning</a:t>
            </a:r>
          </a:p>
          <a:p>
            <a:r>
              <a:rPr lang="en-US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217983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0" y="2514600"/>
            <a:ext cx="41910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Challenges of PR- Feature Extraction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BEB37C8-0536-4466-8E88-1C96BF4E00B7}" type="slidenum">
              <a:rPr lang="ko-KR" altLang="en-US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29700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Correlated features / Redundant Features</a:t>
            </a:r>
          </a:p>
          <a:p>
            <a:pPr eaLnBrk="1" hangingPunct="1"/>
            <a:r>
              <a:rPr lang="en-US" dirty="0"/>
              <a:t>Large number of features /Curse of dimensionality</a:t>
            </a:r>
          </a:p>
          <a:p>
            <a:r>
              <a:rPr lang="en-US" dirty="0"/>
              <a:t>Noise in measurements/ Noisy or Missing Features</a:t>
            </a:r>
          </a:p>
          <a:p>
            <a:pPr eaLnBrk="1" hangingPunct="1"/>
            <a:r>
              <a:rPr lang="en-US" dirty="0"/>
              <a:t>Large variation within class: A lot of variability in patterns (feature vector) of a single class, the </a:t>
            </a:r>
            <a:r>
              <a:rPr lang="en-US" dirty="0">
                <a:solidFill>
                  <a:srgbClr val="C00000"/>
                </a:solidFill>
              </a:rPr>
              <a:t>intra-class similarity is low</a:t>
            </a:r>
          </a:p>
          <a:p>
            <a:pPr eaLnBrk="1" hangingPunct="1"/>
            <a:r>
              <a:rPr lang="en-US" dirty="0"/>
              <a:t>Feature vectors of patterns from different classes can be arbitrarily close, and </a:t>
            </a:r>
            <a:r>
              <a:rPr lang="en-US" dirty="0">
                <a:solidFill>
                  <a:srgbClr val="C00000"/>
                </a:solidFill>
              </a:rPr>
              <a:t>inter-class similarity is high</a:t>
            </a:r>
          </a:p>
          <a:p>
            <a:pPr eaLnBrk="1" hangingPunct="1"/>
            <a:r>
              <a:rPr lang="en-US" dirty="0"/>
              <a:t>Given this much variability, it </a:t>
            </a:r>
            <a:r>
              <a:rPr lang="en-US" dirty="0">
                <a:solidFill>
                  <a:srgbClr val="C00000"/>
                </a:solidFill>
              </a:rPr>
              <a:t>is not so easy to design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381236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17232-570D-463A-A1B5-AB6EE1E9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9D4043-128F-4EE1-B587-FF6976AB34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Classification: the process of assigning an object to one of the known classes (true class)</a:t>
            </a:r>
          </a:p>
          <a:p>
            <a:r>
              <a:rPr lang="en-US" dirty="0"/>
              <a:t>It does the task by </a:t>
            </a:r>
            <a:r>
              <a:rPr lang="en-US" b="1" dirty="0">
                <a:solidFill>
                  <a:srgbClr val="C00000"/>
                </a:solidFill>
              </a:rPr>
              <a:t>Learning</a:t>
            </a:r>
          </a:p>
          <a:p>
            <a:r>
              <a:rPr lang="en-US" dirty="0"/>
              <a:t>Ideally, a classifier should have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Good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1146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only information is available for the design is – </a:t>
            </a:r>
            <a:r>
              <a:rPr lang="en-US" dirty="0">
                <a:solidFill>
                  <a:srgbClr val="C00000"/>
                </a:solidFill>
              </a:rPr>
              <a:t>A training set of sample/example pattern</a:t>
            </a:r>
          </a:p>
          <a:p>
            <a:r>
              <a:rPr lang="en-US" dirty="0"/>
              <a:t>Training set: (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Here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is a sample of class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6146" name="Picture 2" descr="Apple Fruit Apples Fruits fresh Fruit red green in a - Royalty free image -  #19001565 | PantherMedia Stock Agency">
            <a:extLst>
              <a:ext uri="{FF2B5EF4-FFF2-40B4-BE49-F238E27FC236}">
                <a16:creationId xmlns:a16="http://schemas.microsoft.com/office/drawing/2014/main" xmlns="" id="{CE38E406-28F0-42BE-B1EF-500598FB9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4267200"/>
            <a:ext cx="333914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ll about the king of fruits- Mango | Food | Manorama English">
            <a:extLst>
              <a:ext uri="{FF2B5EF4-FFF2-40B4-BE49-F238E27FC236}">
                <a16:creationId xmlns:a16="http://schemas.microsoft.com/office/drawing/2014/main" xmlns="" id="{C71BDD2A-91BC-401D-8308-18B209356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04" y="4419600"/>
            <a:ext cx="219456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anana fruits 3d model">
            <a:extLst>
              <a:ext uri="{FF2B5EF4-FFF2-40B4-BE49-F238E27FC236}">
                <a16:creationId xmlns:a16="http://schemas.microsoft.com/office/drawing/2014/main" xmlns="" id="{09AEC8CC-B3FD-487F-84D8-3452E150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100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810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generate the training set?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Generation of the training set- take representative patterns of the known category called </a:t>
            </a:r>
            <a:r>
              <a:rPr lang="en-US" b="1" dirty="0">
                <a:solidFill>
                  <a:srgbClr val="C00000"/>
                </a:solidFill>
              </a:rPr>
              <a:t>data collection</a:t>
            </a:r>
          </a:p>
          <a:p>
            <a:r>
              <a:rPr lang="en-US" dirty="0"/>
              <a:t>Obtain the feature vectors from those data (choice of feature measurements)</a:t>
            </a:r>
          </a:p>
          <a:p>
            <a:r>
              <a:rPr lang="en-US" dirty="0"/>
              <a:t>Now </a:t>
            </a:r>
            <a:r>
              <a:rPr lang="en-US" b="1" dirty="0">
                <a:solidFill>
                  <a:srgbClr val="C00000"/>
                </a:solidFill>
              </a:rPr>
              <a:t>learn</a:t>
            </a:r>
            <a:r>
              <a:rPr lang="en-US" dirty="0"/>
              <a:t> an appropriate function </a:t>
            </a:r>
            <a:r>
              <a:rPr lang="en-US" i="1" dirty="0"/>
              <a:t>h</a:t>
            </a:r>
            <a:r>
              <a:rPr lang="en-US" dirty="0"/>
              <a:t> as the classifier</a:t>
            </a:r>
          </a:p>
          <a:p>
            <a:r>
              <a:rPr lang="en-US" dirty="0"/>
              <a:t>Test and validate the classifier on more/unseen data</a:t>
            </a:r>
          </a:p>
        </p:txBody>
      </p:sp>
    </p:spTree>
    <p:extLst>
      <p:ext uri="{BB962C8B-B14F-4D97-AF65-F5344CB8AC3E}">
        <p14:creationId xmlns:p14="http://schemas.microsoft.com/office/powerpoint/2010/main" val="344427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3200" b="1" dirty="0">
                <a:latin typeface="Arial" pitchFamily="34" charset="0"/>
                <a:cs typeface="Arial" pitchFamily="34" charset="0"/>
              </a:rPr>
              <a:t>Problem:</a:t>
            </a:r>
            <a:r>
              <a:rPr lang="en-US" altLang="en-US" sz="3200" dirty="0">
                <a:latin typeface="Arial" pitchFamily="34" charset="0"/>
                <a:cs typeface="Arial" pitchFamily="34" charset="0"/>
              </a:rPr>
              <a:t> Sorting incoming fish on a conveyor belt.</a:t>
            </a:r>
          </a:p>
          <a:p>
            <a:r>
              <a:rPr lang="en-US" altLang="en-US" sz="3200" b="1" dirty="0">
                <a:latin typeface="Arial" pitchFamily="34" charset="0"/>
                <a:cs typeface="Arial" pitchFamily="34" charset="0"/>
              </a:rPr>
              <a:t>Assumption: </a:t>
            </a:r>
            <a:r>
              <a:rPr lang="en-US" altLang="en-US" sz="3200" dirty="0">
                <a:latin typeface="Arial" pitchFamily="34" charset="0"/>
                <a:cs typeface="Arial" pitchFamily="34" charset="0"/>
              </a:rPr>
              <a:t>Two kind of fish:</a:t>
            </a:r>
          </a:p>
          <a:p>
            <a:r>
              <a:rPr lang="en-US" altLang="en-US" sz="3200" dirty="0">
                <a:latin typeface="Arial" pitchFamily="34" charset="0"/>
                <a:cs typeface="Arial" pitchFamily="34" charset="0"/>
              </a:rPr>
              <a:t>   (1) </a:t>
            </a:r>
            <a:r>
              <a:rPr lang="en-US" alt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sea bass</a:t>
            </a:r>
          </a:p>
          <a:p>
            <a:r>
              <a:rPr lang="en-US" altLang="en-US" sz="3200" dirty="0">
                <a:latin typeface="Arial" pitchFamily="34" charset="0"/>
                <a:cs typeface="Arial" pitchFamily="34" charset="0"/>
              </a:rPr>
              <a:t>   (2) </a:t>
            </a:r>
            <a:r>
              <a:rPr lang="en-US" alt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salmon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5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classifier: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classifier ax</a:t>
            </a:r>
            <a:r>
              <a:rPr lang="en-US" baseline="-25000" dirty="0"/>
              <a:t>1</a:t>
            </a:r>
            <a:r>
              <a:rPr lang="en-US" dirty="0"/>
              <a:t>+bx</a:t>
            </a:r>
            <a:r>
              <a:rPr lang="en-US" baseline="-25000" dirty="0"/>
              <a:t>2</a:t>
            </a:r>
          </a:p>
          <a:p>
            <a:r>
              <a:rPr lang="en-US" dirty="0"/>
              <a:t>If ax</a:t>
            </a:r>
            <a:r>
              <a:rPr lang="en-US" baseline="-25000" dirty="0"/>
              <a:t>1</a:t>
            </a:r>
            <a:r>
              <a:rPr lang="en-US" dirty="0"/>
              <a:t>+bx</a:t>
            </a:r>
            <a:r>
              <a:rPr lang="en-US" baseline="-25000" dirty="0"/>
              <a:t>2 </a:t>
            </a:r>
            <a:r>
              <a:rPr lang="en-US" dirty="0"/>
              <a:t>&gt; T then </a:t>
            </a:r>
            <a:r>
              <a:rPr lang="en-US" dirty="0">
                <a:solidFill>
                  <a:srgbClr val="C00000"/>
                </a:solidFill>
              </a:rPr>
              <a:t>sea bass</a:t>
            </a:r>
            <a:r>
              <a:rPr lang="en-US" dirty="0"/>
              <a:t>, otherwise it is </a:t>
            </a:r>
            <a:r>
              <a:rPr lang="en-US" dirty="0">
                <a:solidFill>
                  <a:srgbClr val="C00000"/>
                </a:solidFill>
              </a:rPr>
              <a:t>salmon</a:t>
            </a:r>
          </a:p>
          <a:p>
            <a:r>
              <a:rPr lang="en-US" dirty="0" err="1"/>
              <a:t>a,b,T</a:t>
            </a:r>
            <a:r>
              <a:rPr lang="en-US" dirty="0"/>
              <a:t> are known as </a:t>
            </a:r>
            <a:r>
              <a:rPr lang="en-US" dirty="0">
                <a:solidFill>
                  <a:srgbClr val="C00000"/>
                </a:solidFill>
              </a:rPr>
              <a:t>learning parameters</a:t>
            </a:r>
          </a:p>
          <a:p>
            <a:r>
              <a:rPr lang="en-US" dirty="0"/>
              <a:t>What values to use for </a:t>
            </a:r>
            <a:r>
              <a:rPr lang="en-US" dirty="0" err="1"/>
              <a:t>a,b,T</a:t>
            </a:r>
            <a:r>
              <a:rPr lang="en-US" dirty="0"/>
              <a:t> ?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371600" y="1752600"/>
          <a:ext cx="7683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17225" imgH="482181" progId="Equation.DSMT4">
                  <p:embed/>
                </p:oleObj>
              </mc:Choice>
              <mc:Fallback>
                <p:oleObj name="Equation" r:id="rId3" imgW="317225" imgH="482181" progId="Equation.DSMT4">
                  <p:embed/>
                  <p:pic>
                    <p:nvPicPr>
                      <p:cNvPr id="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7683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1"/>
          <p:cNvSpPr txBox="1">
            <a:spLocks/>
          </p:cNvSpPr>
          <p:nvPr/>
        </p:nvSpPr>
        <p:spPr>
          <a:xfrm>
            <a:off x="2438400" y="1828800"/>
            <a:ext cx="3124200" cy="11430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: length</a:t>
            </a:r>
          </a:p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: lightness</a:t>
            </a:r>
          </a:p>
        </p:txBody>
      </p:sp>
    </p:spTree>
    <p:extLst>
      <p:ext uri="{BB962C8B-B14F-4D97-AF65-F5344CB8AC3E}">
        <p14:creationId xmlns:p14="http://schemas.microsoft.com/office/powerpoint/2010/main" val="220541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classifier: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classifier is </a:t>
            </a:r>
            <a:r>
              <a:rPr lang="en-US" dirty="0">
                <a:solidFill>
                  <a:srgbClr val="C00000"/>
                </a:solidFill>
              </a:rPr>
              <a:t>linear</a:t>
            </a:r>
            <a:r>
              <a:rPr lang="en-US" dirty="0"/>
              <a:t> here</a:t>
            </a:r>
          </a:p>
          <a:p>
            <a:endParaRPr lang="en-US" dirty="0"/>
          </a:p>
        </p:txBody>
      </p:sp>
      <p:pic>
        <p:nvPicPr>
          <p:cNvPr id="2052" name="Picture 4" descr="Index of /images/blog/2015/singlelayer_neural_networks_f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7400"/>
            <a:ext cx="47910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914400" y="2438400"/>
            <a:ext cx="3124200" cy="11430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: length</a:t>
            </a:r>
          </a:p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: lightness</a:t>
            </a:r>
          </a:p>
        </p:txBody>
      </p:sp>
    </p:spTree>
    <p:extLst>
      <p:ext uri="{BB962C8B-B14F-4D97-AF65-F5344CB8AC3E}">
        <p14:creationId xmlns:p14="http://schemas.microsoft.com/office/powerpoint/2010/main" val="1001097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2031</TotalTime>
  <Words>764</Words>
  <Application>Microsoft Office PowerPoint</Application>
  <PresentationFormat>On-screen Show (4:3)</PresentationFormat>
  <Paragraphs>143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Median</vt:lpstr>
      <vt:lpstr>Equation</vt:lpstr>
      <vt:lpstr>Design of classifiers</vt:lpstr>
      <vt:lpstr>A simple PR problem</vt:lpstr>
      <vt:lpstr>Challenges of PR- Feature Extraction</vt:lpstr>
      <vt:lpstr>Problem of classification</vt:lpstr>
      <vt:lpstr>What do we have?</vt:lpstr>
      <vt:lpstr>How do we generate the training set? </vt:lpstr>
      <vt:lpstr>A simple PR problem</vt:lpstr>
      <vt:lpstr>Design of classifier:</vt:lpstr>
      <vt:lpstr>Design of classifier:</vt:lpstr>
      <vt:lpstr>Another example</vt:lpstr>
      <vt:lpstr>Learning from samples/examples</vt:lpstr>
      <vt:lpstr>Learning from examples</vt:lpstr>
      <vt:lpstr>Learning from examples</vt:lpstr>
      <vt:lpstr>Learning from examples</vt:lpstr>
      <vt:lpstr>Design of classifier</vt:lpstr>
      <vt:lpstr>Design of classifier- complex model</vt:lpstr>
      <vt:lpstr>Design of classifier- complex model</vt:lpstr>
      <vt:lpstr>Generalization</vt:lpstr>
      <vt:lpstr>Generalization - example</vt:lpstr>
      <vt:lpstr>Generalization - example</vt:lpstr>
      <vt:lpstr>Generalization</vt:lpstr>
      <vt:lpstr>Design of classifier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HP</cp:lastModifiedBy>
  <cp:revision>374</cp:revision>
  <dcterms:created xsi:type="dcterms:W3CDTF">2014-03-05T03:13:52Z</dcterms:created>
  <dcterms:modified xsi:type="dcterms:W3CDTF">2023-08-04T07:55:34Z</dcterms:modified>
</cp:coreProperties>
</file>