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304" r:id="rId3"/>
    <p:sldId id="290" r:id="rId4"/>
    <p:sldId id="296" r:id="rId5"/>
    <p:sldId id="297" r:id="rId6"/>
    <p:sldId id="293" r:id="rId7"/>
    <p:sldId id="294" r:id="rId8"/>
    <p:sldId id="295" r:id="rId9"/>
    <p:sldId id="298" r:id="rId10"/>
    <p:sldId id="299" r:id="rId11"/>
    <p:sldId id="300" r:id="rId12"/>
    <p:sldId id="303" r:id="rId13"/>
    <p:sldId id="302" r:id="rId14"/>
    <p:sldId id="305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6" autoAdjust="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Pattern Representation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9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FEB-8DC6-4838-B1E3-5FACE54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and Rough Patterns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BFA0-69D3-46F2-A385-9686159135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values of the features may be </a:t>
            </a:r>
            <a:r>
              <a:rPr lang="en-IN" dirty="0">
                <a:solidFill>
                  <a:srgbClr val="C00000"/>
                </a:solidFill>
              </a:rPr>
              <a:t>rough values</a:t>
            </a:r>
            <a:r>
              <a:rPr lang="en-IN" dirty="0"/>
              <a:t>. Such feature values are called rough patterns.</a:t>
            </a:r>
          </a:p>
          <a:p>
            <a:pPr algn="just"/>
            <a:r>
              <a:rPr lang="en-IN" dirty="0"/>
              <a:t>A rough value consist of an </a:t>
            </a:r>
            <a:r>
              <a:rPr lang="en-IN" dirty="0">
                <a:solidFill>
                  <a:srgbClr val="C00000"/>
                </a:solidFill>
              </a:rPr>
              <a:t>upper and a lower bound.</a:t>
            </a:r>
          </a:p>
          <a:p>
            <a:pPr algn="just"/>
            <a:r>
              <a:rPr lang="en-IN" dirty="0"/>
              <a:t>For e.g. power ‘P’ can be represented as:</a:t>
            </a:r>
          </a:p>
          <a:p>
            <a:pPr marL="0" indent="0" algn="just">
              <a:buNone/>
            </a:pPr>
            <a:r>
              <a:rPr lang="en-IN" dirty="0"/>
              <a:t>     &lt; 230, 5.2, (50,</a:t>
            </a:r>
            <a:r>
              <a:rPr lang="en-IN" u="sng" dirty="0"/>
              <a:t>49</a:t>
            </a:r>
            <a:r>
              <a:rPr lang="en-IN" dirty="0"/>
              <a:t>,51)&gt;</a:t>
            </a:r>
          </a:p>
          <a:p>
            <a:pPr marL="0" indent="0" algn="just">
              <a:buNone/>
            </a:pPr>
            <a:r>
              <a:rPr lang="en-IN" dirty="0"/>
              <a:t>      &lt;Voltage, Current, Frequency&gt;</a:t>
            </a:r>
          </a:p>
        </p:txBody>
      </p:sp>
    </p:spTree>
    <p:extLst>
      <p:ext uri="{BB962C8B-B14F-4D97-AF65-F5344CB8AC3E}">
        <p14:creationId xmlns:p14="http://schemas.microsoft.com/office/powerpoint/2010/main" val="21515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1084-D1E0-42DC-B55D-127E8A56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Patterns as Trees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924B-6F79-4AD6-90F8-E7A7FC0AA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Each node in the tree or graph may represent one or more patterns.</a:t>
            </a:r>
          </a:p>
          <a:p>
            <a:pPr algn="just"/>
            <a:r>
              <a:rPr lang="en-IN" dirty="0"/>
              <a:t>For e.g. , Minimum Spanning Tree (MST), K-D Tree, Frequent Pattern Tree (FP Tree), </a:t>
            </a:r>
            <a:r>
              <a:rPr lang="en-IN" dirty="0" err="1"/>
              <a:t>Delauney</a:t>
            </a:r>
            <a:r>
              <a:rPr lang="en-IN" dirty="0"/>
              <a:t> Tree (DT), R-Tree.</a:t>
            </a:r>
          </a:p>
          <a:p>
            <a:pPr algn="just"/>
            <a:r>
              <a:rPr lang="en-IN" dirty="0"/>
              <a:t>The complete set of patterns can be represented using the minimum spanning tree as follows: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57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C438-7811-4904-B916-B54824F4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Patterns as Trees and Graphs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B04D9-BA1E-4B27-BB16-0906E383C9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5" y="2138362"/>
            <a:ext cx="5143500" cy="3419475"/>
          </a:xfrm>
        </p:spPr>
      </p:pic>
    </p:spTree>
    <p:extLst>
      <p:ext uri="{BB962C8B-B14F-4D97-AF65-F5344CB8AC3E}">
        <p14:creationId xmlns:p14="http://schemas.microsoft.com/office/powerpoint/2010/main" val="88518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E285-E50A-4158-94D3-5A4B1AA9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Clustering using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B01-20DC-4B33-BFDD-3D74426E63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above figure shows a pattern set of 9 points. The minimum spanning tree is shown for the 9 points.</a:t>
            </a:r>
          </a:p>
          <a:p>
            <a:pPr algn="just"/>
            <a:r>
              <a:rPr lang="en-IN" dirty="0"/>
              <a:t>MST can be used for clustering. </a:t>
            </a:r>
          </a:p>
          <a:p>
            <a:pPr algn="just"/>
            <a:r>
              <a:rPr lang="en-IN" dirty="0"/>
              <a:t>Find the edge with the maximum distance in the MST and delete that edge. Here 3-4 would be deleted.</a:t>
            </a:r>
          </a:p>
          <a:p>
            <a:pPr algn="just"/>
            <a:r>
              <a:rPr lang="en-IN" dirty="0"/>
              <a:t>Then find the edge with the maximum distance in the resulting tree and delete it. Now 6-7 would be deleted. </a:t>
            </a:r>
          </a:p>
          <a:p>
            <a:pPr algn="just"/>
            <a:r>
              <a:rPr lang="en-IN" dirty="0"/>
              <a:t>If we stop deleting edges at this point, we get three separate components. Each of these would be one cluster. </a:t>
            </a:r>
          </a:p>
          <a:p>
            <a:pPr algn="just"/>
            <a:r>
              <a:rPr lang="en-IN" dirty="0"/>
              <a:t>If we want four clusters, we can again find the edge with the maximum distance and delete it.</a:t>
            </a:r>
          </a:p>
          <a:p>
            <a:pPr algn="just"/>
            <a:r>
              <a:rPr lang="en-IN" dirty="0"/>
              <a:t>An important property is that each pattern is a numerical vector and an edge is characterized by the distance between two such vectors.</a:t>
            </a:r>
          </a:p>
        </p:txBody>
      </p:sp>
    </p:spTree>
    <p:extLst>
      <p:ext uri="{BB962C8B-B14F-4D97-AF65-F5344CB8AC3E}">
        <p14:creationId xmlns:p14="http://schemas.microsoft.com/office/powerpoint/2010/main" val="2378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1004-B841-4196-9B1D-3ECF3159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575D-82B1-417E-B5B6-BE7B1DA912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Vector representation</a:t>
            </a:r>
          </a:p>
          <a:p>
            <a:r>
              <a:rPr lang="en-US" dirty="0"/>
              <a:t>2. String representation</a:t>
            </a:r>
          </a:p>
          <a:p>
            <a:r>
              <a:rPr lang="en-US" dirty="0"/>
              <a:t>3. Logical representation/description</a:t>
            </a:r>
          </a:p>
          <a:p>
            <a:r>
              <a:rPr lang="en-US" dirty="0"/>
              <a:t>4. Fuzzy/rough representation</a:t>
            </a:r>
          </a:p>
          <a:p>
            <a:r>
              <a:rPr lang="en-US" dirty="0"/>
              <a:t>5. Tree/ Graph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2514600"/>
            <a:ext cx="41910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69C4-ECA7-43FD-B67F-89799B8A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Structures for Pattern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0CAD-667B-4FF2-B7B2-BDC0F74038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Vector representation</a:t>
            </a:r>
          </a:p>
          <a:p>
            <a:r>
              <a:rPr lang="en-US" dirty="0"/>
              <a:t>2. String representation</a:t>
            </a:r>
          </a:p>
          <a:p>
            <a:r>
              <a:rPr lang="en-US" dirty="0"/>
              <a:t>3. Logical representation/description</a:t>
            </a:r>
          </a:p>
          <a:p>
            <a:r>
              <a:rPr lang="en-US" dirty="0"/>
              <a:t>4. Fuzzy/rough representation</a:t>
            </a:r>
          </a:p>
          <a:p>
            <a:r>
              <a:rPr lang="en-US" dirty="0"/>
              <a:t>5. Tree/ Graph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6566-982A-41DE-875A-815A09F8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8600"/>
            <a:ext cx="8820472" cy="990600"/>
          </a:xfrm>
        </p:spPr>
        <p:txBody>
          <a:bodyPr>
            <a:normAutofit/>
          </a:bodyPr>
          <a:lstStyle/>
          <a:p>
            <a:r>
              <a:rPr lang="en-IN" dirty="0"/>
              <a:t>1. Vector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4935-1B24-428F-A6E7-5F00FF9B19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Patterns as vectors:</a:t>
            </a:r>
          </a:p>
          <a:p>
            <a:pPr lvl="1" algn="just"/>
            <a:r>
              <a:rPr lang="en-IN" dirty="0"/>
              <a:t>An obvious representation of pattern is a vector. Each element of the vector represent an attribute of the pattern.</a:t>
            </a:r>
          </a:p>
          <a:p>
            <a:pPr lvl="1" algn="just"/>
            <a:r>
              <a:rPr lang="en-IN" dirty="0"/>
              <a:t>e.g. : Consider a spherical object (x</a:t>
            </a:r>
            <a:r>
              <a:rPr lang="en-IN" sz="1800" baseline="-25000" dirty="0"/>
              <a:t>1</a:t>
            </a:r>
            <a:r>
              <a:rPr lang="en-IN" dirty="0"/>
              <a:t>,x</a:t>
            </a:r>
            <a:r>
              <a:rPr lang="en-IN" sz="1800" baseline="-25000" dirty="0"/>
              <a:t>2</a:t>
            </a:r>
            <a:r>
              <a:rPr lang="en-IN" dirty="0"/>
              <a:t>,y) where x</a:t>
            </a:r>
            <a:r>
              <a:rPr lang="en-IN" sz="1800" baseline="-25000" dirty="0"/>
              <a:t>1</a:t>
            </a:r>
            <a:r>
              <a:rPr lang="en-IN" dirty="0"/>
              <a:t> denotes weight and x</a:t>
            </a:r>
            <a:r>
              <a:rPr lang="en-IN" sz="1800" baseline="-25000" dirty="0"/>
              <a:t>2</a:t>
            </a:r>
            <a:r>
              <a:rPr lang="en-IN" dirty="0"/>
              <a:t> denotes diameter and y is the class object.</a:t>
            </a:r>
          </a:p>
          <a:p>
            <a:pPr lvl="1" algn="just"/>
            <a:r>
              <a:rPr lang="en-IN" dirty="0"/>
              <a:t>Using vector representation , a set of patterns can be represented as :</a:t>
            </a:r>
          </a:p>
        </p:txBody>
      </p:sp>
    </p:spTree>
    <p:extLst>
      <p:ext uri="{BB962C8B-B14F-4D97-AF65-F5344CB8AC3E}">
        <p14:creationId xmlns:p14="http://schemas.microsoft.com/office/powerpoint/2010/main" val="3484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EC90-54E6-44B9-8896-C255C306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representation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9787-4C3B-4F2D-82BF-3DB924F208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794400" cy="3384376"/>
          </a:xfrm>
        </p:spPr>
      </p:pic>
    </p:spTree>
    <p:extLst>
      <p:ext uri="{BB962C8B-B14F-4D97-AF65-F5344CB8AC3E}">
        <p14:creationId xmlns:p14="http://schemas.microsoft.com/office/powerpoint/2010/main" val="39707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06AB-D752-4523-B7FF-BDCAD3F3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representation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6390-3FCC-450A-837E-F3350B987F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above mentioned patterns is plotted as follows :</a:t>
            </a:r>
            <a:r>
              <a:rPr lang="en-IN" dirty="0">
                <a:sym typeface="Wingdings" panose="05000000000000000000" pitchFamily="2" charset="2"/>
              </a:rPr>
              <a:t> (f1 and f2 are the feature axes)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77003-ED57-4D34-94E1-5283929B9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4605"/>
            <a:ext cx="5295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657D-A4F8-422F-94D5-648501EF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Patterns as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B12F-EA86-4FF1-BE89-61C3274EF1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string may be viewed as a sentence in a language.</a:t>
            </a:r>
          </a:p>
          <a:p>
            <a:pPr algn="just"/>
            <a:r>
              <a:rPr lang="en-IN" dirty="0"/>
              <a:t>For e.g. A gene can be defined as a region of the chromosomal DNA constructed with four nitrogenous bases.</a:t>
            </a:r>
          </a:p>
          <a:p>
            <a:pPr marL="0" indent="0" algn="just">
              <a:buNone/>
            </a:pPr>
            <a:r>
              <a:rPr lang="en-IN" dirty="0"/>
              <a:t>     A-Adenine, G-Guanine, C-Cytosine and T-Thymine</a:t>
            </a:r>
          </a:p>
          <a:p>
            <a:pPr marL="0" indent="0" algn="just">
              <a:buNone/>
            </a:pPr>
            <a:r>
              <a:rPr lang="en-IN" dirty="0"/>
              <a:t>     GAAGTCCAG----------</a:t>
            </a:r>
          </a:p>
        </p:txBody>
      </p:sp>
    </p:spTree>
    <p:extLst>
      <p:ext uri="{BB962C8B-B14F-4D97-AF65-F5344CB8AC3E}">
        <p14:creationId xmlns:p14="http://schemas.microsoft.com/office/powerpoint/2010/main" val="16976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D267-E5A6-4959-93D2-0BBFF737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Patterns as Logical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B7D2-1918-489B-9E1C-17F60DC956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744216"/>
            <a:ext cx="8153400" cy="463711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Patterns can be represented as a logical description of the form:</a:t>
            </a:r>
          </a:p>
          <a:p>
            <a:pPr marL="0" indent="0" algn="just">
              <a:buNone/>
            </a:pPr>
            <a:r>
              <a:rPr lang="en-IN" dirty="0"/>
              <a:t>   (x</a:t>
            </a:r>
            <a:r>
              <a:rPr lang="en-IN" sz="1800" dirty="0"/>
              <a:t>1</a:t>
            </a:r>
            <a:r>
              <a:rPr lang="en-IN" dirty="0"/>
              <a:t>=a</a:t>
            </a:r>
            <a:r>
              <a:rPr lang="en-IN" sz="1800" dirty="0"/>
              <a:t>1</a:t>
            </a:r>
            <a:r>
              <a:rPr lang="en-IN" dirty="0"/>
              <a:t> or a</a:t>
            </a:r>
            <a:r>
              <a:rPr lang="en-IN" sz="1800" dirty="0"/>
              <a:t>2</a:t>
            </a:r>
            <a:r>
              <a:rPr lang="en-IN" dirty="0"/>
              <a:t>) AND (x</a:t>
            </a:r>
            <a:r>
              <a:rPr lang="en-IN" sz="1800" dirty="0"/>
              <a:t>2</a:t>
            </a:r>
            <a:r>
              <a:rPr lang="en-IN" dirty="0"/>
              <a:t>=b</a:t>
            </a:r>
            <a:r>
              <a:rPr lang="en-IN" sz="1800" dirty="0"/>
              <a:t>1 </a:t>
            </a:r>
            <a:r>
              <a:rPr lang="en-IN" dirty="0"/>
              <a:t>or b</a:t>
            </a:r>
            <a:r>
              <a:rPr lang="en-IN" sz="1800" dirty="0"/>
              <a:t>2</a:t>
            </a:r>
            <a:r>
              <a:rPr lang="en-IN" dirty="0"/>
              <a:t>) AND (x</a:t>
            </a:r>
            <a:r>
              <a:rPr lang="en-IN" sz="1800" dirty="0"/>
              <a:t>3</a:t>
            </a:r>
            <a:r>
              <a:rPr lang="en-IN" dirty="0"/>
              <a:t>=c</a:t>
            </a:r>
            <a:r>
              <a:rPr lang="en-IN" sz="1800" dirty="0"/>
              <a:t>1</a:t>
            </a:r>
            <a:r>
              <a:rPr lang="en-IN" dirty="0"/>
              <a:t>) ….</a:t>
            </a:r>
          </a:p>
          <a:p>
            <a:pPr algn="just"/>
            <a:r>
              <a:rPr lang="en-IN" dirty="0"/>
              <a:t>e.g. (</a:t>
            </a:r>
            <a:r>
              <a:rPr lang="en-IN" dirty="0" err="1"/>
              <a:t>color</a:t>
            </a:r>
            <a:r>
              <a:rPr lang="en-IN" dirty="0"/>
              <a:t> = red or white) AND (make = leather) AND (shape = sphere)</a:t>
            </a:r>
          </a:p>
          <a:p>
            <a:pPr algn="just"/>
            <a:r>
              <a:rPr lang="en-IN" dirty="0"/>
              <a:t>It represents a cricket ball.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2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38A9-FB9E-4F07-A5DA-1D160F5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Fuzzy and Rough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4ACE-F7E7-4DCD-9073-929D65055E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Fuzziness is used where it is </a:t>
            </a:r>
            <a:r>
              <a:rPr lang="en-IN" dirty="0">
                <a:solidFill>
                  <a:srgbClr val="C00000"/>
                </a:solidFill>
              </a:rPr>
              <a:t>not possible to make precise statements.</a:t>
            </a:r>
          </a:p>
          <a:p>
            <a:pPr algn="just"/>
            <a:r>
              <a:rPr lang="en-IN" dirty="0"/>
              <a:t>For e.g. , “If x</a:t>
            </a:r>
            <a:r>
              <a:rPr lang="en-IN" sz="1800" dirty="0"/>
              <a:t>1</a:t>
            </a:r>
            <a:r>
              <a:rPr lang="en-IN" dirty="0"/>
              <a:t> is small and x</a:t>
            </a:r>
            <a:r>
              <a:rPr lang="en-IN" sz="1800" dirty="0"/>
              <a:t>2</a:t>
            </a:r>
            <a:r>
              <a:rPr lang="en-IN" dirty="0"/>
              <a:t> is large, then class 3”</a:t>
            </a:r>
          </a:p>
          <a:p>
            <a:pPr marL="0" indent="0" algn="just">
              <a:buNone/>
            </a:pPr>
            <a:r>
              <a:rPr lang="en-IN" dirty="0"/>
              <a:t>                &lt;small, large, 3&gt;</a:t>
            </a:r>
          </a:p>
          <a:p>
            <a:pPr algn="just"/>
            <a:r>
              <a:rPr lang="en-IN" dirty="0"/>
              <a:t>It is therefore used to model subjective, incomplete and imprecise data.</a:t>
            </a:r>
          </a:p>
          <a:p>
            <a:pPr algn="just"/>
            <a:r>
              <a:rPr lang="en-IN" dirty="0"/>
              <a:t>In a fuzzy set, the objects belong to a set depending on a membership value which varies from 0 to 1.</a:t>
            </a:r>
          </a:p>
        </p:txBody>
      </p:sp>
    </p:spTree>
    <p:extLst>
      <p:ext uri="{BB962C8B-B14F-4D97-AF65-F5344CB8AC3E}">
        <p14:creationId xmlns:p14="http://schemas.microsoft.com/office/powerpoint/2010/main" val="42437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3D40-9AAC-46BD-A44C-4E3C076D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and Rough Patterns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EBDB-02EC-462E-A176-26C703B2D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It can also be used in cases where there are uncertain or missing values : X=(?,6.2,7) or Y=([0,1],6.2,7) with no missing values.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5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-template" id="{CD239C5D-6756-40D9-8896-3A07CC633C0A}" vid="{8AB99851-26ED-4622-8AFB-77AE109B5E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PR-template</Template>
  <TotalTime>10720</TotalTime>
  <Words>697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Wingdings</vt:lpstr>
      <vt:lpstr>Wingdings 2</vt:lpstr>
      <vt:lpstr>Median</vt:lpstr>
      <vt:lpstr>Pattern Representation</vt:lpstr>
      <vt:lpstr>Data Structures for Pattern Representation</vt:lpstr>
      <vt:lpstr>1. Vector representation</vt:lpstr>
      <vt:lpstr>Vector representation (contd)</vt:lpstr>
      <vt:lpstr>Vector representation (contd)</vt:lpstr>
      <vt:lpstr>2. Patterns as Strings</vt:lpstr>
      <vt:lpstr>3. Patterns as Logical Descriptors</vt:lpstr>
      <vt:lpstr>4. Fuzzy and Rough Patterns</vt:lpstr>
      <vt:lpstr>Fuzzy and Rough Patterns (contd)</vt:lpstr>
      <vt:lpstr>Fuzzy and Rough Patterns (contd)</vt:lpstr>
      <vt:lpstr>5. Patterns as Trees and Graphs</vt:lpstr>
      <vt:lpstr>Patterns as Trees and Graphs (Contd)</vt:lpstr>
      <vt:lpstr>Example: Clustering using MST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LECTURE 3</dc:title>
  <dc:creator>Nilu RSalim</dc:creator>
  <cp:lastModifiedBy>iiitdm 24</cp:lastModifiedBy>
  <cp:revision>63</cp:revision>
  <dcterms:created xsi:type="dcterms:W3CDTF">2019-01-10T11:07:30Z</dcterms:created>
  <dcterms:modified xsi:type="dcterms:W3CDTF">2023-01-12T00:55:12Z</dcterms:modified>
</cp:coreProperties>
</file>