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58" r:id="rId4"/>
    <p:sldId id="269" r:id="rId5"/>
    <p:sldId id="262" r:id="rId6"/>
    <p:sldId id="259" r:id="rId7"/>
    <p:sldId id="263" r:id="rId8"/>
    <p:sldId id="264" r:id="rId9"/>
    <p:sldId id="265" r:id="rId10"/>
    <p:sldId id="266" r:id="rId11"/>
    <p:sldId id="260" r:id="rId12"/>
    <p:sldId id="270" r:id="rId13"/>
    <p:sldId id="275" r:id="rId14"/>
    <p:sldId id="267" r:id="rId15"/>
    <p:sldId id="276" r:id="rId16"/>
    <p:sldId id="283" r:id="rId17"/>
    <p:sldId id="308" r:id="rId18"/>
    <p:sldId id="295" r:id="rId19"/>
    <p:sldId id="296" r:id="rId20"/>
    <p:sldId id="297" r:id="rId21"/>
    <p:sldId id="307" r:id="rId22"/>
    <p:sldId id="306" r:id="rId23"/>
    <p:sldId id="305" r:id="rId24"/>
    <p:sldId id="304" r:id="rId25"/>
    <p:sldId id="303" r:id="rId26"/>
    <p:sldId id="301" r:id="rId27"/>
    <p:sldId id="300" r:id="rId28"/>
    <p:sldId id="299" r:id="rId29"/>
    <p:sldId id="279" r:id="rId30"/>
    <p:sldId id="280" r:id="rId31"/>
    <p:sldId id="285" r:id="rId32"/>
    <p:sldId id="286" r:id="rId33"/>
    <p:sldId id="298" r:id="rId34"/>
    <p:sldId id="2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76" autoAdjust="0"/>
  </p:normalViewPr>
  <p:slideViewPr>
    <p:cSldViewPr>
      <p:cViewPr varScale="1">
        <p:scale>
          <a:sx n="92" d="100"/>
          <a:sy n="92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Paradigms of pattern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Dr. </a:t>
            </a:r>
            <a:r>
              <a:rPr lang="en-US" sz="2400" dirty="0" err="1"/>
              <a:t>Umarani</a:t>
            </a:r>
            <a:r>
              <a:rPr lang="en-US" sz="2400" dirty="0"/>
              <a:t> </a:t>
            </a:r>
            <a:r>
              <a:rPr lang="en-US" sz="2400" dirty="0" err="1"/>
              <a:t>Jayaraman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Assistant Professor</a:t>
            </a:r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91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155B14-606A-479F-9E04-F137345B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7187F7-FB18-4B9B-9730-E95CD5615A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b="1" dirty="0"/>
              <a:t>Sensor</a:t>
            </a:r>
            <a:r>
              <a:rPr lang="en-IN" dirty="0"/>
              <a:t> converts images/sounds/physical inputs into signal data.</a:t>
            </a:r>
          </a:p>
          <a:p>
            <a:pPr algn="just"/>
            <a:r>
              <a:rPr lang="en-IN" b="1" dirty="0"/>
              <a:t>Segmentation</a:t>
            </a:r>
            <a:r>
              <a:rPr lang="en-IN" dirty="0"/>
              <a:t> isolates sensed object from the background.</a:t>
            </a:r>
          </a:p>
          <a:p>
            <a:pPr algn="just"/>
            <a:r>
              <a:rPr lang="en-IN" b="1" dirty="0"/>
              <a:t>Feature extraction </a:t>
            </a:r>
            <a:r>
              <a:rPr lang="en-IN" dirty="0"/>
              <a:t>measures object properties that are useful for classification.</a:t>
            </a:r>
          </a:p>
          <a:p>
            <a:pPr algn="just"/>
            <a:r>
              <a:rPr lang="en-IN" b="1" dirty="0"/>
              <a:t>Classification</a:t>
            </a:r>
            <a:r>
              <a:rPr lang="en-IN" dirty="0"/>
              <a:t> assigns sensed object to a category.</a:t>
            </a:r>
          </a:p>
          <a:p>
            <a:pPr algn="just"/>
            <a:r>
              <a:rPr lang="en-IN" b="1" dirty="0"/>
              <a:t>Post processing</a:t>
            </a:r>
            <a:r>
              <a:rPr lang="en-IN" dirty="0"/>
              <a:t> take into account other considerations, such as effects of context and the cost of errors to decide on the appropriate action.</a:t>
            </a:r>
          </a:p>
        </p:txBody>
      </p:sp>
    </p:spTree>
    <p:extLst>
      <p:ext uri="{BB962C8B-B14F-4D97-AF65-F5344CB8AC3E}">
        <p14:creationId xmlns:p14="http://schemas.microsoft.com/office/powerpoint/2010/main" val="138685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2DD445-2F81-4A80-B092-5613949A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98240"/>
            <a:ext cx="8153400" cy="74252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2. Syntactic Pattern Recognition/Structural Pattern Recognition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67072C-743B-4A04-BCCE-7854EFB7C5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If the model consists of some set of crisp </a:t>
            </a:r>
            <a:r>
              <a:rPr lang="en-IN" dirty="0">
                <a:solidFill>
                  <a:srgbClr val="C00000"/>
                </a:solidFill>
              </a:rPr>
              <a:t>logical rules,</a:t>
            </a:r>
            <a:r>
              <a:rPr lang="en-IN" dirty="0"/>
              <a:t> then we employ the method of syntactic pattern recognition, where the </a:t>
            </a:r>
            <a:r>
              <a:rPr lang="en-IN" dirty="0">
                <a:solidFill>
                  <a:srgbClr val="C00000"/>
                </a:solidFill>
              </a:rPr>
              <a:t>rules or grammar </a:t>
            </a:r>
            <a:r>
              <a:rPr lang="en-IN" dirty="0"/>
              <a:t>describe our decision.</a:t>
            </a:r>
          </a:p>
          <a:p>
            <a:pPr algn="just"/>
            <a:r>
              <a:rPr lang="en-IN" dirty="0"/>
              <a:t>Example: To classify an English sentence as </a:t>
            </a:r>
            <a:r>
              <a:rPr lang="en-IN" dirty="0">
                <a:solidFill>
                  <a:srgbClr val="C00000"/>
                </a:solidFill>
              </a:rPr>
              <a:t>grammatically correct or not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crisp rules are appropriate</a:t>
            </a:r>
            <a:r>
              <a:rPr lang="en-IN" dirty="0"/>
              <a:t> rather than statistical descriptions such as </a:t>
            </a:r>
            <a:r>
              <a:rPr lang="en-IN" dirty="0">
                <a:solidFill>
                  <a:srgbClr val="C00000"/>
                </a:solidFill>
              </a:rPr>
              <a:t>word frequencies or correlations</a:t>
            </a:r>
            <a:r>
              <a:rPr lang="en-IN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72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3A9D5A-4A5D-4103-9255-99CACB36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Schematic Diagram : Syntactic PR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F81AC2E-CFFA-4593-9E2F-8E703D10E12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866900"/>
            <a:ext cx="7858125" cy="3962400"/>
          </a:xfrm>
        </p:spPr>
      </p:pic>
    </p:spTree>
    <p:extLst>
      <p:ext uri="{BB962C8B-B14F-4D97-AF65-F5344CB8AC3E}">
        <p14:creationId xmlns:p14="http://schemas.microsoft.com/office/powerpoint/2010/main" val="370060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13C74-9E74-4054-AD1C-76525F8E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Template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C7A9-2245-48A4-99E8-150FCFCB35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Template Matching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method for searching and finding the location of a template image in a larger image.</a:t>
            </a:r>
          </a:p>
        </p:txBody>
      </p:sp>
    </p:spTree>
    <p:extLst>
      <p:ext uri="{BB962C8B-B14F-4D97-AF65-F5344CB8AC3E}">
        <p14:creationId xmlns:p14="http://schemas.microsoft.com/office/powerpoint/2010/main" val="141877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54DBF-B190-42DE-B9C4-E085232A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Rigid Template Matching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3A1B8AE-AF71-4110-9115-202E36F931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02" y="1600200"/>
            <a:ext cx="6881145" cy="4495800"/>
          </a:xfrm>
        </p:spPr>
      </p:pic>
    </p:spTree>
    <p:extLst>
      <p:ext uri="{BB962C8B-B14F-4D97-AF65-F5344CB8AC3E}">
        <p14:creationId xmlns:p14="http://schemas.microsoft.com/office/powerpoint/2010/main" val="271394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13C74-9E74-4054-AD1C-76525F8E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Template Matching-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DC7A9-2245-48A4-99E8-150FCFCB35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Template matching has various applications and is used in such fields as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face recognition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medical image processing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Systems have been developed and used in the past to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count the number of faces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2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a computational model which tries to approximate the biological neural networks in the human brain </a:t>
            </a:r>
          </a:p>
          <a:p>
            <a:r>
              <a:rPr lang="en-US" sz="2800" dirty="0"/>
              <a:t>Biological neural networks consists of number of cells (neurons). A neuron consists of dendrites, cell body and axon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A comparison between a human neuron and an ANN neuron. (a) Show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029200" cy="479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94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non-linear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Classifiers- It separates by linear equation</a:t>
            </a:r>
          </a:p>
          <a:p>
            <a:r>
              <a:rPr lang="en-US" dirty="0"/>
              <a:t>Non linear cases it minimize sum of squared error.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2852936"/>
            <a:ext cx="73437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8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most non linear classifiers are</a:t>
            </a:r>
          </a:p>
          <a:p>
            <a:pPr lvl="1"/>
            <a:r>
              <a:rPr lang="en-US" dirty="0"/>
              <a:t>Quadratic classifier</a:t>
            </a:r>
          </a:p>
          <a:p>
            <a:pPr lvl="1"/>
            <a:r>
              <a:rPr lang="en-US" dirty="0"/>
              <a:t>Cubic classifier</a:t>
            </a:r>
          </a:p>
          <a:p>
            <a:pPr lvl="1"/>
            <a:endParaRPr lang="en-US" dirty="0"/>
          </a:p>
        </p:txBody>
      </p:sp>
      <p:pic>
        <p:nvPicPr>
          <p:cNvPr id="1026" name="Picture 2" descr="Piecewise quadratic classifier which separates epileptic (in re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43243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6B893-B5F3-4001-8DB1-42E6E7E6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Different Paradigms(Models) for Pattern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FD7105-C485-4A0A-BB7C-DE0569999C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1. Statistical Pattern Recognition</a:t>
            </a:r>
          </a:p>
          <a:p>
            <a:r>
              <a:rPr lang="en-IN" dirty="0"/>
              <a:t>2. Syntactic Pattern Recognition/Structural Pattern Recognition</a:t>
            </a:r>
          </a:p>
          <a:p>
            <a:r>
              <a:rPr lang="en-IN" dirty="0"/>
              <a:t>3. Template Matching</a:t>
            </a:r>
          </a:p>
          <a:p>
            <a:r>
              <a:rPr lang="en-IN" dirty="0"/>
              <a:t>4. Neural Networks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822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nonlinear decision boundary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The decision boundary is so complicated and it becomes much more complicated if the number of classes becomes more than two</a:t>
            </a:r>
          </a:p>
          <a:p>
            <a:r>
              <a:rPr lang="en-US" sz="2400" dirty="0"/>
              <a:t>The kind of approach, that people take in such complicated cases is to make use of neural networks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08_Neural_Networks_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46786"/>
            <a:ext cx="4491446" cy="32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1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nonlinear decision boundary(3)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Collection of such straight lines actually model such complicated non-linear decision boundary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00400" y="2945091"/>
            <a:ext cx="4648200" cy="3760509"/>
            <a:chOff x="2057400" y="2248889"/>
            <a:chExt cx="5181600" cy="3734789"/>
          </a:xfrm>
        </p:grpSpPr>
        <p:pic>
          <p:nvPicPr>
            <p:cNvPr id="2050" name="Picture 2" descr="08_Neural_Networks_Represen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248889"/>
              <a:ext cx="5181600" cy="373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743200" y="29718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7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nonlinear decision boundary(3)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Collection of such straight lines actually model such complicated non-linear decision boundary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00400" y="2945091"/>
            <a:ext cx="4648200" cy="3760509"/>
            <a:chOff x="2057400" y="2248889"/>
            <a:chExt cx="5181600" cy="3734789"/>
          </a:xfrm>
        </p:grpSpPr>
        <p:pic>
          <p:nvPicPr>
            <p:cNvPr id="2050" name="Picture 2" descr="08_Neural_Networks_Represen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248889"/>
              <a:ext cx="5181600" cy="373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743200" y="29718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2971800"/>
              <a:ext cx="11430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nonlinear decision boundary(3)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Collection of such straight lines actually model such complicated non-linear decision boundary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00400" y="2945091"/>
            <a:ext cx="4648200" cy="3760509"/>
            <a:chOff x="2057400" y="2248889"/>
            <a:chExt cx="5181600" cy="3734789"/>
          </a:xfrm>
        </p:grpSpPr>
        <p:pic>
          <p:nvPicPr>
            <p:cNvPr id="2050" name="Picture 2" descr="08_Neural_Networks_Represen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248889"/>
              <a:ext cx="5181600" cy="373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743200" y="29718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2971800"/>
              <a:ext cx="11430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00600" y="2248889"/>
              <a:ext cx="914400" cy="8753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nonlinear decision boundary(3)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Collection of such straight lines actually model such complicated non-linear decision boundary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00400" y="2945091"/>
            <a:ext cx="4648200" cy="3760509"/>
            <a:chOff x="2057400" y="2248889"/>
            <a:chExt cx="5181600" cy="3734789"/>
          </a:xfrm>
        </p:grpSpPr>
        <p:pic>
          <p:nvPicPr>
            <p:cNvPr id="2050" name="Picture 2" descr="08_Neural_Networks_Represen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248889"/>
              <a:ext cx="5181600" cy="373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743200" y="29718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2971800"/>
              <a:ext cx="11430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00600" y="2248889"/>
              <a:ext cx="914400" cy="8753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01937" y="2248889"/>
              <a:ext cx="241664" cy="2657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4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nonlinear decision boundary(3)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Collection of such straight lines actually model such complicated non-linear decision boundary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00400" y="2945091"/>
            <a:ext cx="4648200" cy="3760509"/>
            <a:chOff x="2057400" y="2248889"/>
            <a:chExt cx="5181600" cy="3734789"/>
          </a:xfrm>
        </p:grpSpPr>
        <p:pic>
          <p:nvPicPr>
            <p:cNvPr id="2050" name="Picture 2" descr="08_Neural_Networks_Represen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248889"/>
              <a:ext cx="5181600" cy="373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743200" y="29718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2971800"/>
              <a:ext cx="11430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00600" y="2248889"/>
              <a:ext cx="914400" cy="8753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43600" y="2514600"/>
              <a:ext cx="1" cy="400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01937" y="2248889"/>
              <a:ext cx="241664" cy="2657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nonlinear decision boundary(3)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Collection of such straight lines actually model such complicated non-linear decision boundary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00400" y="2945091"/>
            <a:ext cx="4648200" cy="3760509"/>
            <a:chOff x="2057400" y="2248889"/>
            <a:chExt cx="5181600" cy="3734789"/>
          </a:xfrm>
        </p:grpSpPr>
        <p:pic>
          <p:nvPicPr>
            <p:cNvPr id="2050" name="Picture 2" descr="08_Neural_Networks_Represen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248889"/>
              <a:ext cx="5181600" cy="373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743200" y="29718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2971800"/>
              <a:ext cx="11430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00600" y="2248889"/>
              <a:ext cx="914400" cy="8753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005252" y="2915145"/>
              <a:ext cx="914400" cy="742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43600" y="2514600"/>
              <a:ext cx="1" cy="400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01937" y="2248889"/>
              <a:ext cx="241664" cy="2657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761411" y="3657600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7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nonlinear decision boundary(3)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Collection of such straight lines actually model such complicated non-linear decision boundary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00400" y="2945091"/>
            <a:ext cx="4648200" cy="3760509"/>
            <a:chOff x="2057400" y="2248889"/>
            <a:chExt cx="5181600" cy="3734789"/>
          </a:xfrm>
        </p:grpSpPr>
        <p:pic>
          <p:nvPicPr>
            <p:cNvPr id="2050" name="Picture 2" descr="08_Neural_Networks_Represen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248889"/>
              <a:ext cx="5181600" cy="373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743200" y="29718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2971800"/>
              <a:ext cx="11430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00600" y="2248889"/>
              <a:ext cx="914400" cy="8753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005252" y="2915145"/>
              <a:ext cx="914400" cy="742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4153642"/>
              <a:ext cx="152400" cy="2158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43600" y="2514600"/>
              <a:ext cx="1" cy="400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01937" y="2248889"/>
              <a:ext cx="241664" cy="2657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24400" y="3886200"/>
              <a:ext cx="228600" cy="26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761411" y="3657600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4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nonlinear decision boundary(3)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Collection of such straight lines actually model such complicated non-linear decision boundary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00400" y="2945091"/>
            <a:ext cx="4648200" cy="3760509"/>
            <a:chOff x="2057400" y="2248889"/>
            <a:chExt cx="5181600" cy="3734789"/>
          </a:xfrm>
        </p:grpSpPr>
        <p:pic>
          <p:nvPicPr>
            <p:cNvPr id="2050" name="Picture 2" descr="08_Neural_Networks_Represen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248889"/>
              <a:ext cx="5181600" cy="373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743200" y="29718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2971800"/>
              <a:ext cx="11430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00600" y="2248889"/>
              <a:ext cx="914400" cy="8753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005252" y="2915145"/>
              <a:ext cx="914400" cy="742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4153642"/>
              <a:ext cx="152400" cy="2158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92337" y="4369526"/>
              <a:ext cx="609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43600" y="2514600"/>
              <a:ext cx="1" cy="400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01937" y="2248889"/>
              <a:ext cx="241664" cy="2657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24400" y="3886200"/>
              <a:ext cx="228600" cy="26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761411" y="3657600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0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nonlinear decision boundary(2)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Though it is a complicated non linear decision boundary we can have a </a:t>
            </a:r>
            <a:r>
              <a:rPr lang="en-US" sz="2800" dirty="0">
                <a:solidFill>
                  <a:srgbClr val="C00000"/>
                </a:solidFill>
              </a:rPr>
              <a:t>piece wise linear approximation of straight line </a:t>
            </a:r>
            <a:r>
              <a:rPr lang="en-US" sz="2800" dirty="0"/>
              <a:t>as below</a:t>
            </a:r>
          </a:p>
          <a:p>
            <a:r>
              <a:rPr lang="en-US" sz="2800" dirty="0"/>
              <a:t>A neural network in the simplest form actually </a:t>
            </a:r>
            <a:r>
              <a:rPr lang="en-US" sz="2800" dirty="0">
                <a:solidFill>
                  <a:srgbClr val="C00000"/>
                </a:solidFill>
              </a:rPr>
              <a:t>tries to form a collection of such straight line boundaries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495800" y="4166963"/>
            <a:ext cx="3733800" cy="2697306"/>
            <a:chOff x="2057400" y="2248889"/>
            <a:chExt cx="5181600" cy="3734789"/>
          </a:xfrm>
        </p:grpSpPr>
        <p:pic>
          <p:nvPicPr>
            <p:cNvPr id="2050" name="Picture 2" descr="08_Neural_Networks_Represen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248889"/>
              <a:ext cx="5181600" cy="373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743200" y="29718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2971800"/>
              <a:ext cx="11430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00600" y="2248889"/>
              <a:ext cx="914400" cy="8753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005252" y="2915145"/>
              <a:ext cx="914400" cy="742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4153642"/>
              <a:ext cx="152400" cy="2158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15000" y="4724400"/>
              <a:ext cx="30480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92337" y="4369526"/>
              <a:ext cx="609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43600" y="2514600"/>
              <a:ext cx="1" cy="400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01937" y="2248889"/>
              <a:ext cx="241664" cy="2657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24400" y="3886200"/>
              <a:ext cx="228600" cy="26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761411" y="3657600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FB0E5-1A55-4BCB-9E2E-EDB4F112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07504"/>
            <a:ext cx="8153400" cy="705272"/>
          </a:xfrm>
        </p:spPr>
        <p:txBody>
          <a:bodyPr>
            <a:normAutofit fontScale="90000"/>
          </a:bodyPr>
          <a:lstStyle/>
          <a:p>
            <a:r>
              <a:rPr lang="en-IN" dirty="0"/>
              <a:t>1. Statistical Pattern Recognition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6C1076-C6F6-4F27-98D2-30451B88A7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Statistical PR is more popular and has received the majority of attention in literature.</a:t>
            </a:r>
          </a:p>
          <a:p>
            <a:pPr algn="just"/>
            <a:r>
              <a:rPr lang="en-IN" dirty="0"/>
              <a:t>The main reason for this is that most practical problems in this area deals with </a:t>
            </a:r>
            <a:r>
              <a:rPr lang="en-IN" dirty="0">
                <a:solidFill>
                  <a:srgbClr val="C00000"/>
                </a:solidFill>
              </a:rPr>
              <a:t>noisy data and uncertainty</a:t>
            </a:r>
            <a:r>
              <a:rPr lang="en-IN" dirty="0"/>
              <a:t>.</a:t>
            </a:r>
          </a:p>
          <a:p>
            <a:pPr algn="just"/>
            <a:r>
              <a:rPr lang="en-IN" b="1" dirty="0">
                <a:solidFill>
                  <a:srgbClr val="C00000"/>
                </a:solidFill>
              </a:rPr>
              <a:t>Statistics and probability</a:t>
            </a:r>
            <a:r>
              <a:rPr lang="en-IN" dirty="0"/>
              <a:t> are good tools to deal with such problems.</a:t>
            </a:r>
          </a:p>
          <a:p>
            <a:pPr algn="just"/>
            <a:r>
              <a:rPr lang="en-IN" dirty="0"/>
              <a:t>In statistical PR, we focus on the statistical properties of the pattern (generally expressed in </a:t>
            </a:r>
            <a:r>
              <a:rPr lang="en-IN" dirty="0">
                <a:solidFill>
                  <a:srgbClr val="C00000"/>
                </a:solidFill>
              </a:rPr>
              <a:t>probability densities</a:t>
            </a:r>
            <a:r>
              <a:rPr lang="en-IN" dirty="0"/>
              <a:t>) and this will be used in most of the real time applications.</a:t>
            </a:r>
          </a:p>
          <a:p>
            <a:pPr algn="just"/>
            <a:r>
              <a:rPr lang="en-IN" dirty="0"/>
              <a:t>Here, we use </a:t>
            </a:r>
            <a:r>
              <a:rPr lang="en-IN" dirty="0">
                <a:solidFill>
                  <a:srgbClr val="C00000"/>
                </a:solidFill>
              </a:rPr>
              <a:t>vector spaces</a:t>
            </a:r>
            <a:r>
              <a:rPr lang="en-IN" dirty="0"/>
              <a:t> to represent patterns and classes.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30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nonlinear decision boundary(3) 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Collection of such straight lines actually model such complicated non-linear decision boundary</a:t>
            </a:r>
          </a:p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00400" y="2945091"/>
            <a:ext cx="4648200" cy="3760509"/>
            <a:chOff x="2057400" y="2248889"/>
            <a:chExt cx="5181600" cy="3734789"/>
          </a:xfrm>
        </p:grpSpPr>
        <p:pic>
          <p:nvPicPr>
            <p:cNvPr id="2050" name="Picture 2" descr="08_Neural_Networks_Represen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2248889"/>
              <a:ext cx="5181600" cy="3734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743200" y="2971800"/>
              <a:ext cx="9144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2971800"/>
              <a:ext cx="114300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800600" y="2248889"/>
              <a:ext cx="914400" cy="8753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005252" y="2915145"/>
              <a:ext cx="914400" cy="7424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953000" y="4153642"/>
              <a:ext cx="152400" cy="2158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15000" y="4724400"/>
              <a:ext cx="304800" cy="685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92337" y="4369526"/>
              <a:ext cx="609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43600" y="2514600"/>
              <a:ext cx="1" cy="400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01937" y="2248889"/>
              <a:ext cx="241664" cy="2657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24400" y="3886200"/>
              <a:ext cx="228600" cy="2674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4761411" y="3657600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neural networks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37248" y="2492896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layers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8648" y="3407296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None or more no of hidden layers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3848" y="4572000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neural networks have?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093696" y="2286000"/>
            <a:ext cx="2667000" cy="3722132"/>
            <a:chOff x="1447800" y="2286000"/>
            <a:chExt cx="2667000" cy="3722132"/>
          </a:xfrm>
        </p:grpSpPr>
        <p:sp>
          <p:nvSpPr>
            <p:cNvPr id="4" name="Rounded Rectangle 3"/>
            <p:cNvSpPr/>
            <p:nvPr/>
          </p:nvSpPr>
          <p:spPr>
            <a:xfrm>
              <a:off x="1981200" y="2514600"/>
              <a:ext cx="1600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52600" y="3429000"/>
              <a:ext cx="2057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47800" y="4572000"/>
              <a:ext cx="2667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 flipH="1" flipV="1">
              <a:off x="2301240" y="2676728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flipH="1" flipV="1">
              <a:off x="2834640" y="26670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flipH="1" flipV="1">
              <a:off x="3276600" y="26670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981200" y="3561944"/>
              <a:ext cx="160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81200" y="3790544"/>
              <a:ext cx="160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81200" y="4019144"/>
              <a:ext cx="160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 flipH="1" flipV="1">
              <a:off x="1752600" y="48006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H="1" flipV="1">
              <a:off x="2133600" y="48006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 flipV="1">
              <a:off x="2514600" y="48006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H="1" flipV="1">
              <a:off x="2910840" y="48006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H="1" flipV="1">
              <a:off x="3733800" y="48006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H="1" flipV="1">
              <a:off x="3368040" y="48006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flipH="1" flipV="1">
              <a:off x="2667000" y="39624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794104" y="4027441"/>
              <a:ext cx="862367" cy="811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3" idx="0"/>
              <a:endCxn id="29" idx="1"/>
            </p:cNvCxnSpPr>
            <p:nvPr/>
          </p:nvCxnSpPr>
          <p:spPr>
            <a:xfrm flipV="1">
              <a:off x="2164080" y="4027441"/>
              <a:ext cx="554953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7"/>
              <a:endCxn id="29" idx="7"/>
            </p:cNvCxnSpPr>
            <p:nvPr/>
          </p:nvCxnSpPr>
          <p:spPr>
            <a:xfrm flipV="1">
              <a:off x="2523527" y="4027441"/>
              <a:ext cx="1524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7"/>
              <a:endCxn id="29" idx="7"/>
            </p:cNvCxnSpPr>
            <p:nvPr/>
          </p:nvCxnSpPr>
          <p:spPr>
            <a:xfrm flipH="1" flipV="1">
              <a:off x="2675927" y="4027441"/>
              <a:ext cx="24384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7"/>
              <a:endCxn id="29" idx="2"/>
            </p:cNvCxnSpPr>
            <p:nvPr/>
          </p:nvCxnSpPr>
          <p:spPr>
            <a:xfrm flipH="1" flipV="1">
              <a:off x="2727960" y="4000500"/>
              <a:ext cx="649007" cy="865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6" idx="2"/>
              <a:endCxn id="29" idx="1"/>
            </p:cNvCxnSpPr>
            <p:nvPr/>
          </p:nvCxnSpPr>
          <p:spPr>
            <a:xfrm flipH="1" flipV="1">
              <a:off x="2719033" y="4027441"/>
              <a:ext cx="1075727" cy="811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7" idx="0"/>
            </p:cNvCxnSpPr>
            <p:nvPr/>
          </p:nvCxnSpPr>
          <p:spPr>
            <a:xfrm flipV="1">
              <a:off x="2331720" y="2286000"/>
              <a:ext cx="0" cy="46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38856" y="2286000"/>
              <a:ext cx="0" cy="46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3296056" y="2286000"/>
              <a:ext cx="0" cy="46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1774648" y="4876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676400" y="563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x</a:t>
              </a:r>
              <a:r>
                <a:rPr lang="en-US" baseline="-25000" dirty="0">
                  <a:solidFill>
                    <a:srgbClr val="C00000"/>
                  </a:solidFill>
                </a:rPr>
                <a:t>i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8800" y="4114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w</a:t>
              </a:r>
              <a:r>
                <a:rPr lang="en-US" baseline="-25000" dirty="0" err="1">
                  <a:solidFill>
                    <a:srgbClr val="C00000"/>
                  </a:solidFill>
                </a:rPr>
                <a:t>ij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67000" y="3669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o</a:t>
              </a:r>
              <a:r>
                <a:rPr lang="en-US" baseline="-25000" dirty="0" err="1">
                  <a:solidFill>
                    <a:srgbClr val="C00000"/>
                  </a:solidFill>
                </a:rPr>
                <a:t>j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 flipH="1" flipV="1">
              <a:off x="2286000" y="35052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 flipH="1" flipV="1">
              <a:off x="2758440" y="35052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 flipH="1" flipV="1">
              <a:off x="3276600" y="3505200"/>
              <a:ext cx="6096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3" idx="0"/>
            </p:cNvCxnSpPr>
            <p:nvPr/>
          </p:nvCxnSpPr>
          <p:spPr>
            <a:xfrm flipV="1">
              <a:off x="2316480" y="2703351"/>
              <a:ext cx="32426" cy="878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11" idx="6"/>
            </p:cNvCxnSpPr>
            <p:nvPr/>
          </p:nvCxnSpPr>
          <p:spPr>
            <a:xfrm flipV="1">
              <a:off x="2348906" y="2705100"/>
              <a:ext cx="485734" cy="800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endCxn id="12" idx="7"/>
            </p:cNvCxnSpPr>
            <p:nvPr/>
          </p:nvCxnSpPr>
          <p:spPr>
            <a:xfrm flipV="1">
              <a:off x="2348906" y="2732041"/>
              <a:ext cx="936621" cy="773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4" idx="1"/>
            </p:cNvCxnSpPr>
            <p:nvPr/>
          </p:nvCxnSpPr>
          <p:spPr>
            <a:xfrm flipH="1" flipV="1">
              <a:off x="2337881" y="2627152"/>
              <a:ext cx="472592" cy="94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2786411" y="2699734"/>
              <a:ext cx="32426" cy="878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11" idx="0"/>
            </p:cNvCxnSpPr>
            <p:nvPr/>
          </p:nvCxnSpPr>
          <p:spPr>
            <a:xfrm flipH="1" flipV="1">
              <a:off x="2865120" y="2743200"/>
              <a:ext cx="472440" cy="827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4" idx="2"/>
            </p:cNvCxnSpPr>
            <p:nvPr/>
          </p:nvCxnSpPr>
          <p:spPr>
            <a:xfrm flipV="1">
              <a:off x="2819400" y="2752928"/>
              <a:ext cx="457200" cy="7903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6"/>
              <a:endCxn id="12" idx="7"/>
            </p:cNvCxnSpPr>
            <p:nvPr/>
          </p:nvCxnSpPr>
          <p:spPr>
            <a:xfrm flipV="1">
              <a:off x="3276600" y="2732041"/>
              <a:ext cx="8927" cy="811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5" idx="2"/>
            </p:cNvCxnSpPr>
            <p:nvPr/>
          </p:nvCxnSpPr>
          <p:spPr>
            <a:xfrm flipH="1" flipV="1">
              <a:off x="2362200" y="2732041"/>
              <a:ext cx="975360" cy="811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760696" y="2971800"/>
                <a:ext cx="1259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err="1">
                    <a:latin typeface="Calibri"/>
                    <a:cs typeface="Calibri"/>
                  </a:rPr>
                  <a:t>O</a:t>
                </a:r>
                <a:r>
                  <a:rPr lang="en-US" b="0" baseline="-25000" dirty="0" err="1">
                    <a:latin typeface="Calibri"/>
                    <a:cs typeface="Calibri"/>
                  </a:rPr>
                  <a:t>j</a:t>
                </a:r>
                <a:r>
                  <a:rPr lang="en-US" b="0" dirty="0">
                    <a:latin typeface="Calibri"/>
                    <a:cs typeface="Calibri"/>
                  </a:rPr>
                  <a:t>=f(</a:t>
                </a:r>
                <a:r>
                  <a:rPr lang="el-GR" dirty="0">
                    <a:cs typeface="Calibri"/>
                  </a:rPr>
                  <a:t>Σ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 baseline="-25000">
                        <a:latin typeface="Cambria Math"/>
                      </a:rPr>
                      <m:t>𝑖𝑗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 baseline="-2500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>
                    <a:latin typeface="Calibri"/>
                    <a:cs typeface="Calibri"/>
                  </a:rPr>
                  <a:t>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96" y="2971800"/>
                <a:ext cx="1259576" cy="369332"/>
              </a:xfrm>
              <a:prstGeom prst="rect">
                <a:avLst/>
              </a:prstGeom>
              <a:blipFill>
                <a:blip r:embed="rId2"/>
                <a:stretch>
                  <a:fillRect l="-4348" t="-10000" r="-38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B9D3B-A09B-4B15-A177-E92F66B13F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81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C76A-5FDB-4702-A421-B8AE38B4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E8A9F7-2F17-44D6-B219-FF76D0B180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1. Statistical Pattern Recognition</a:t>
            </a:r>
          </a:p>
          <a:p>
            <a:r>
              <a:rPr lang="en-IN" dirty="0"/>
              <a:t>2. Syntactic Pattern Recognition/Structural Pattern Recognition</a:t>
            </a:r>
          </a:p>
          <a:p>
            <a:r>
              <a:rPr lang="en-IN" dirty="0"/>
              <a:t>3. Template Matching</a:t>
            </a:r>
          </a:p>
          <a:p>
            <a:r>
              <a:rPr lang="en-IN" dirty="0"/>
              <a:t>4.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93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0" y="2514600"/>
            <a:ext cx="41910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E28A1-0CF8-40FF-A0EC-783A3464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Schematic Diagram :Statistical PR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B01F158-2ED7-49DC-8658-499A748AFF8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" y="2276872"/>
            <a:ext cx="7915275" cy="39433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A48F04-7E42-431B-BD2F-5B943AA3AA14}"/>
              </a:ext>
            </a:extLst>
          </p:cNvPr>
          <p:cNvSpPr txBox="1"/>
          <p:nvPr/>
        </p:nvSpPr>
        <p:spPr>
          <a:xfrm>
            <a:off x="1187624" y="160963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47350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C2934A-58B5-4D9B-9AC5-60B8DDB8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C9A6F-DC78-4095-808B-3395EA6428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The abstractions typically deal with </a:t>
            </a:r>
            <a:r>
              <a:rPr lang="en-IN" dirty="0">
                <a:solidFill>
                  <a:srgbClr val="C00000"/>
                </a:solidFill>
              </a:rPr>
              <a:t>probability density or distributions of points</a:t>
            </a:r>
            <a:r>
              <a:rPr lang="en-IN" dirty="0"/>
              <a:t> in multi dimensional spaces.</a:t>
            </a:r>
          </a:p>
          <a:p>
            <a:pPr algn="just"/>
            <a:r>
              <a:rPr lang="en-IN" dirty="0"/>
              <a:t>Because of the </a:t>
            </a:r>
            <a:r>
              <a:rPr lang="en-IN" dirty="0">
                <a:solidFill>
                  <a:srgbClr val="C00000"/>
                </a:solidFill>
              </a:rPr>
              <a:t>vector space</a:t>
            </a:r>
            <a:r>
              <a:rPr lang="en-IN" dirty="0"/>
              <a:t> representation, it is meaningful to talk of sub-spaces/projections and </a:t>
            </a:r>
            <a:r>
              <a:rPr lang="en-IN" dirty="0">
                <a:solidFill>
                  <a:srgbClr val="C00000"/>
                </a:solidFill>
              </a:rPr>
              <a:t>similarity between points</a:t>
            </a:r>
            <a:r>
              <a:rPr lang="en-IN" dirty="0"/>
              <a:t> in terms of </a:t>
            </a:r>
            <a:r>
              <a:rPr lang="en-IN" dirty="0">
                <a:solidFill>
                  <a:srgbClr val="C00000"/>
                </a:solidFill>
              </a:rPr>
              <a:t>distance measures.</a:t>
            </a:r>
          </a:p>
          <a:p>
            <a:pPr algn="just"/>
            <a:r>
              <a:rPr lang="en-IN" dirty="0"/>
              <a:t>There are several </a:t>
            </a:r>
            <a:r>
              <a:rPr lang="en-IN" dirty="0">
                <a:solidFill>
                  <a:srgbClr val="C00000"/>
                </a:solidFill>
              </a:rPr>
              <a:t>soft computing tools </a:t>
            </a:r>
            <a:r>
              <a:rPr lang="en-IN" dirty="0"/>
              <a:t>associated with this notion.</a:t>
            </a:r>
          </a:p>
        </p:txBody>
      </p:sp>
    </p:spTree>
    <p:extLst>
      <p:ext uri="{BB962C8B-B14F-4D97-AF65-F5344CB8AC3E}">
        <p14:creationId xmlns:p14="http://schemas.microsoft.com/office/powerpoint/2010/main" val="17205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CAC50-1003-4924-A33C-BC107DE9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 Computing</a:t>
            </a:r>
            <a:r>
              <a:rPr lang="en-IN" baseline="30000" dirty="0"/>
              <a:t>*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00FA50-F844-49B8-BC28-3FE2391F26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Soft computing, as opposed to traditional computing, deals with </a:t>
            </a:r>
            <a:r>
              <a:rPr lang="en-IN" dirty="0">
                <a:solidFill>
                  <a:srgbClr val="C00000"/>
                </a:solidFill>
              </a:rPr>
              <a:t>approximate models </a:t>
            </a:r>
            <a:r>
              <a:rPr lang="en-IN" dirty="0"/>
              <a:t>and gives solutions to complex real-life problems. </a:t>
            </a:r>
          </a:p>
          <a:p>
            <a:pPr algn="just"/>
            <a:r>
              <a:rPr lang="en-IN" dirty="0"/>
              <a:t>Soft computing is </a:t>
            </a:r>
            <a:r>
              <a:rPr lang="en-IN" dirty="0">
                <a:solidFill>
                  <a:srgbClr val="C00000"/>
                </a:solidFill>
              </a:rPr>
              <a:t>tolerant of imprecision, uncertainty, partial truth, and approximations</a:t>
            </a:r>
            <a:r>
              <a:rPr lang="en-IN" dirty="0"/>
              <a:t>. In effect, the role model for soft computing is the human mind. </a:t>
            </a:r>
          </a:p>
          <a:p>
            <a:pPr algn="just"/>
            <a:r>
              <a:rPr lang="en-IN" dirty="0"/>
              <a:t>Soft computing is based on techniques such as fuzzy logic, genetic algorithms, artificial neural networks, machine learning, and expert systems.</a:t>
            </a:r>
          </a:p>
        </p:txBody>
      </p:sp>
    </p:spTree>
    <p:extLst>
      <p:ext uri="{BB962C8B-B14F-4D97-AF65-F5344CB8AC3E}">
        <p14:creationId xmlns:p14="http://schemas.microsoft.com/office/powerpoint/2010/main" val="79874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F70EC2-0380-4772-B3A3-8E7F7597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PR-Soft Computing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E713AA-D2FB-4F93-BA16-12A544838F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dirty="0" err="1">
                <a:solidFill>
                  <a:srgbClr val="C00000"/>
                </a:solidFill>
              </a:rPr>
              <a:t>Baye’s</a:t>
            </a:r>
            <a:r>
              <a:rPr lang="en-IN" dirty="0">
                <a:solidFill>
                  <a:srgbClr val="C00000"/>
                </a:solidFill>
              </a:rPr>
              <a:t> Classifier </a:t>
            </a:r>
            <a:r>
              <a:rPr lang="en-IN" dirty="0"/>
              <a:t>characterises optimality in terms of </a:t>
            </a:r>
            <a:r>
              <a:rPr lang="en-IN" dirty="0">
                <a:solidFill>
                  <a:srgbClr val="C00000"/>
                </a:solidFill>
              </a:rPr>
              <a:t>minimum error rate </a:t>
            </a:r>
            <a:r>
              <a:rPr lang="en-IN" dirty="0"/>
              <a:t>classification.</a:t>
            </a:r>
          </a:p>
          <a:p>
            <a:pPr algn="just"/>
            <a:r>
              <a:rPr lang="en-IN" dirty="0"/>
              <a:t>The use of </a:t>
            </a:r>
            <a:r>
              <a:rPr lang="en-IN" dirty="0">
                <a:solidFill>
                  <a:srgbClr val="C00000"/>
                </a:solidFill>
              </a:rPr>
              <a:t>Hidden Markov Model (HMM)</a:t>
            </a:r>
            <a:r>
              <a:rPr lang="en-IN" dirty="0"/>
              <a:t> is popular in fields like speech recognition.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Fuzzy set and rough set </a:t>
            </a:r>
            <a:r>
              <a:rPr lang="en-IN" dirty="0"/>
              <a:t>based pattern recognition schemes employ </a:t>
            </a:r>
            <a:r>
              <a:rPr lang="en-IN" dirty="0">
                <a:solidFill>
                  <a:srgbClr val="C00000"/>
                </a:solidFill>
              </a:rPr>
              <a:t>vector representation </a:t>
            </a:r>
            <a:r>
              <a:rPr lang="en-IN" dirty="0"/>
              <a:t>of patterns and classes.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7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45EC6-452E-4685-ACE7-BB5F8BE6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Statistical PR-Soft Computing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C5E90-DE6B-4F2A-B360-C5F14114E3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decision tree </a:t>
            </a:r>
            <a:r>
              <a:rPr lang="en-IN" dirty="0"/>
              <a:t>is a transparent data structure which can deal with classification of patterns employing both </a:t>
            </a:r>
            <a:r>
              <a:rPr lang="en-IN" dirty="0">
                <a:solidFill>
                  <a:srgbClr val="C00000"/>
                </a:solidFill>
              </a:rPr>
              <a:t>numerical and categorical </a:t>
            </a:r>
            <a:r>
              <a:rPr lang="en-IN" dirty="0"/>
              <a:t>features.</a:t>
            </a:r>
          </a:p>
          <a:p>
            <a:pPr algn="just"/>
            <a:r>
              <a:rPr lang="en-IN" dirty="0">
                <a:solidFill>
                  <a:srgbClr val="C00000"/>
                </a:solidFill>
              </a:rPr>
              <a:t>Nearest Neighbour Rule</a:t>
            </a:r>
            <a:r>
              <a:rPr lang="en-IN" dirty="0"/>
              <a:t>: It is the most popular and simple classifier. A new pattern is classified based on the class label of its nearest neighbour. In such a classification, we do not have a </a:t>
            </a:r>
            <a:r>
              <a:rPr lang="en-IN" dirty="0">
                <a:solidFill>
                  <a:srgbClr val="C00000"/>
                </a:solidFill>
              </a:rPr>
              <a:t>training phase.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53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A11D4-2050-4885-B895-71E0312F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 System :Schematic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F97EE8C-FF44-4F6F-8503-7500D10D0EC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5184576" cy="4784576"/>
          </a:xfrm>
        </p:spPr>
      </p:pic>
    </p:spTree>
    <p:extLst>
      <p:ext uri="{BB962C8B-B14F-4D97-AF65-F5344CB8AC3E}">
        <p14:creationId xmlns:p14="http://schemas.microsoft.com/office/powerpoint/2010/main" val="301622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-ln1" id="{0DBEF4C5-5AC9-4A43-A160-CCDE14C7FCED}" vid="{36AFA16F-27F3-44D9-B7F6-114E703E38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PR-template</Template>
  <TotalTime>13349</TotalTime>
  <Words>942</Words>
  <Application>Microsoft Office PowerPoint</Application>
  <PresentationFormat>On-screen Show (4:3)</PresentationFormat>
  <Paragraphs>114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Median</vt:lpstr>
      <vt:lpstr>Paradigms of pattern recognition</vt:lpstr>
      <vt:lpstr>Different Paradigms(Models) for Pattern Recognition</vt:lpstr>
      <vt:lpstr>1. Statistical Pattern Recognition </vt:lpstr>
      <vt:lpstr>Schematic Diagram :Statistical PR</vt:lpstr>
      <vt:lpstr>Statistical PR</vt:lpstr>
      <vt:lpstr>Soft Computing*</vt:lpstr>
      <vt:lpstr>Statistical PR-Soft Computing Tools</vt:lpstr>
      <vt:lpstr>Statistical PR-Soft Computing Tools</vt:lpstr>
      <vt:lpstr>PR System :Schematic Diagram</vt:lpstr>
      <vt:lpstr>PR System</vt:lpstr>
      <vt:lpstr>2. Syntactic Pattern Recognition/Structural Pattern Recognition </vt:lpstr>
      <vt:lpstr>Schematic Diagram : Syntactic PR</vt:lpstr>
      <vt:lpstr>3. Template Matching</vt:lpstr>
      <vt:lpstr>3. Rigid Template Matching</vt:lpstr>
      <vt:lpstr>3. Template Matching- Applications</vt:lpstr>
      <vt:lpstr>Neural Networks</vt:lpstr>
      <vt:lpstr>Neural networks</vt:lpstr>
      <vt:lpstr>Linear and non-linear classifier</vt:lpstr>
      <vt:lpstr>Non linear classifier</vt:lpstr>
      <vt:lpstr>Complex nonlinear decision boundary </vt:lpstr>
      <vt:lpstr>Complex nonlinear decision boundary(3) </vt:lpstr>
      <vt:lpstr>Complex nonlinear decision boundary(3) </vt:lpstr>
      <vt:lpstr>Complex nonlinear decision boundary(3) </vt:lpstr>
      <vt:lpstr>Complex nonlinear decision boundary(3) </vt:lpstr>
      <vt:lpstr>Complex nonlinear decision boundary(3) </vt:lpstr>
      <vt:lpstr>Complex nonlinear decision boundary(3) </vt:lpstr>
      <vt:lpstr>Complex nonlinear decision boundary(3) </vt:lpstr>
      <vt:lpstr>Complex nonlinear decision boundary(3) </vt:lpstr>
      <vt:lpstr>Complex nonlinear decision boundary(2) </vt:lpstr>
      <vt:lpstr>Complex nonlinear decision boundary(3) </vt:lpstr>
      <vt:lpstr>What does neural networks have?</vt:lpstr>
      <vt:lpstr>What does neural networks have?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LECTURE 2</dc:title>
  <dc:creator>Nilu RSalim</dc:creator>
  <cp:lastModifiedBy>HP</cp:lastModifiedBy>
  <cp:revision>76</cp:revision>
  <dcterms:created xsi:type="dcterms:W3CDTF">2019-01-03T10:12:06Z</dcterms:created>
  <dcterms:modified xsi:type="dcterms:W3CDTF">2023-01-19T08:49:27Z</dcterms:modified>
</cp:coreProperties>
</file>