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332" r:id="rId2"/>
    <p:sldId id="333" r:id="rId3"/>
    <p:sldId id="334" r:id="rId4"/>
    <p:sldId id="335" r:id="rId5"/>
    <p:sldId id="336" r:id="rId6"/>
    <p:sldId id="337" r:id="rId7"/>
    <p:sldId id="338" r:id="rId8"/>
    <p:sldId id="349" r:id="rId9"/>
    <p:sldId id="354" r:id="rId10"/>
    <p:sldId id="348" r:id="rId11"/>
    <p:sldId id="358" r:id="rId12"/>
    <p:sldId id="344" r:id="rId13"/>
    <p:sldId id="356" r:id="rId14"/>
    <p:sldId id="345" r:id="rId15"/>
    <p:sldId id="351" r:id="rId16"/>
    <p:sldId id="347" r:id="rId17"/>
    <p:sldId id="292" r:id="rId18"/>
    <p:sldId id="293" r:id="rId19"/>
    <p:sldId id="301" r:id="rId20"/>
    <p:sldId id="340" r:id="rId21"/>
    <p:sldId id="357" r:id="rId22"/>
    <p:sldId id="353" r:id="rId23"/>
    <p:sldId id="35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76" autoAdjust="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31207FCD-ADA5-476A-A65E-A927051756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B037361-A2EB-4D1F-A6B2-13016821709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CC82CD-6183-4AB7-9668-ADD26D698D88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AC0F51E-6327-4F42-BFEE-EF7D36118E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020E946-328C-47A1-A4C7-FF2EBB28362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A68B9-236D-4308-99B5-96BD7C9BD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310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84C8C5-35D7-409D-8868-0E926C5E61DC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B4CDE-3300-49D8-8D39-71FD6DD78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37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CD5522F-6E59-4C3A-B512-099CF3B09021}" type="datetimeFigureOut">
              <a:rPr lang="en-US" smtClean="0"/>
              <a:pPr/>
              <a:t>8/8/2023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8/8/2023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CD5522F-6E59-4C3A-B512-099CF3B09021}" type="datetimeFigureOut">
              <a:rPr lang="en-US" smtClean="0"/>
              <a:pPr/>
              <a:t>8/8/2023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8/8/2023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3000"/>
            </a:lvl1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8/8/2023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CD5522F-6E59-4C3A-B512-099CF3B09021}" type="datetimeFigureOut">
              <a:rPr lang="en-US" smtClean="0"/>
              <a:pPr/>
              <a:t>8/8/2023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CD5522F-6E59-4C3A-B512-099CF3B09021}" type="datetimeFigureOut">
              <a:rPr lang="en-US" smtClean="0"/>
              <a:pPr/>
              <a:t>8/8/2023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8/8/2023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8/8/2023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8/8/2023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CD5522F-6E59-4C3A-B512-099CF3B09021}" type="datetimeFigureOut">
              <a:rPr lang="en-US" smtClean="0"/>
              <a:pPr/>
              <a:t>8/8/2023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CD5522F-6E59-4C3A-B512-099CF3B09021}" type="datetimeFigureOut">
              <a:rPr lang="en-US" smtClean="0"/>
              <a:pPr/>
              <a:t>8/8/2023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patacchiola.github.io/blog/2016/11/12/the-simplest-classifier-histogram-intersection.html" TargetMode="External"/><Relationship Id="rId2" Type="http://schemas.openxmlformats.org/officeDocument/2006/relationships/hyperlink" Target="https://stats.stackexchange.com/questions/7400/how-to-assess-the-similarity-of-two-histogram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762000"/>
            <a:ext cx="7467600" cy="23622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Proximity Measures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3364468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Dr. </a:t>
            </a:r>
            <a:r>
              <a:rPr lang="en-US" sz="2400" dirty="0" err="1"/>
              <a:t>Umarani</a:t>
            </a:r>
            <a:r>
              <a:rPr lang="en-US" sz="2400" dirty="0"/>
              <a:t> </a:t>
            </a:r>
            <a:r>
              <a:rPr lang="en-US" sz="2400" dirty="0" err="1"/>
              <a:t>Jayaraman</a:t>
            </a:r>
            <a:r>
              <a:rPr lang="en-US" sz="2400" dirty="0"/>
              <a:t>  </a:t>
            </a:r>
          </a:p>
          <a:p>
            <a:pPr algn="ctr"/>
            <a:r>
              <a:rPr lang="en-US" sz="2400" dirty="0"/>
              <a:t>Assistant Professor</a:t>
            </a:r>
          </a:p>
        </p:txBody>
      </p:sp>
      <p:sp>
        <p:nvSpPr>
          <p:cNvPr id="6" name="AutoShape 5" descr="Brand Book of IIITDM Kancheepu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98028"/>
            <a:ext cx="49815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509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943452-CB5D-4CCB-9358-67A9759B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Measures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xmlns="" id="{70226DD2-BBFA-435C-8171-C8140DE39DE6}"/>
                  </a:ext>
                </a:extLst>
              </p:cNvPr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4108314287"/>
                  </p:ext>
                </p:extLst>
              </p:nvPr>
            </p:nvGraphicFramePr>
            <p:xfrm>
              <a:off x="1066800" y="1676400"/>
              <a:ext cx="7010400" cy="4577187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bg1"/>
                    </a:solidFill>
                    <a:tableStyleId>{5C22544A-7EE6-4342-B048-85BDC9FD1C3A}</a:tableStyleId>
                  </a:tblPr>
                  <a:tblGrid>
                    <a:gridCol w="1101852">
                      <a:extLst>
                        <a:ext uri="{9D8B030D-6E8A-4147-A177-3AD203B41FA5}">
                          <a16:colId xmlns:a16="http://schemas.microsoft.com/office/drawing/2014/main" xmlns="" val="2363399870"/>
                        </a:ext>
                      </a:extLst>
                    </a:gridCol>
                    <a:gridCol w="1488948">
                      <a:extLst>
                        <a:ext uri="{9D8B030D-6E8A-4147-A177-3AD203B41FA5}">
                          <a16:colId xmlns:a16="http://schemas.microsoft.com/office/drawing/2014/main" xmlns="" val="1738847612"/>
                        </a:ext>
                      </a:extLst>
                    </a:gridCol>
                    <a:gridCol w="1518200">
                      <a:extLst>
                        <a:ext uri="{9D8B030D-6E8A-4147-A177-3AD203B41FA5}">
                          <a16:colId xmlns:a16="http://schemas.microsoft.com/office/drawing/2014/main" xmlns="" val="4021372717"/>
                        </a:ext>
                      </a:extLst>
                    </a:gridCol>
                    <a:gridCol w="1453600">
                      <a:extLst>
                        <a:ext uri="{9D8B030D-6E8A-4147-A177-3AD203B41FA5}">
                          <a16:colId xmlns:a16="http://schemas.microsoft.com/office/drawing/2014/main" xmlns="" val="1353416665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xmlns="" val="537396201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I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I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IN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IN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IN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IN" i="1" dirty="0" err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IN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214444680"/>
                      </a:ext>
                    </a:extLst>
                  </a:tr>
                  <a:tr h="918903"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I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IN" i="1" dirty="0" smtClean="0"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IN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IN" i="1" dirty="0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−1</m:t>
                                </m:r>
                                <m:r>
                                  <a:rPr lang="en-IN" i="1" dirty="0" err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</m:oMath>
                            </m:oMathPara>
                          </a14:m>
                          <a:endParaRPr lang="en-IN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IN" i="1" dirty="0" err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</m:oMath>
                            </m:oMathPara>
                          </a14:m>
                          <a:endParaRPr lang="en-IN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IN" i="1" dirty="0" err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749601331"/>
                      </a:ext>
                    </a:extLst>
                  </a:tr>
                  <a:tr h="833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−2,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IN" i="1" dirty="0" err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−1</m:t>
                                </m:r>
                                <m:r>
                                  <a:rPr lang="en-IN" i="1" dirty="0" err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i="1" dirty="0" err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 dirty="0" err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i="1" dirty="0" err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IN" i="1" dirty="0" err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I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IN" i="1" dirty="0" smtClean="0">
                                        <a:latin typeface="Cambria Math" panose="02040503050406030204" pitchFamily="18" charset="0"/>
                                      </a:rPr>
                                      <m:t>+1,</m:t>
                                    </m:r>
                                    <m:r>
                                      <a:rPr lang="en-IN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IN" i="1" dirty="0" err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I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IN" i="1" dirty="0" smtClean="0">
                                        <a:latin typeface="Cambria Math" panose="02040503050406030204" pitchFamily="18" charset="0"/>
                                      </a:rPr>
                                      <m:t>+2,</m:t>
                                    </m:r>
                                    <m:r>
                                      <a:rPr lang="en-IN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IN" i="1" dirty="0" err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482504660"/>
                      </a:ext>
                    </a:extLst>
                  </a:tr>
                  <a:tr h="915084"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lang="en-IN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−1</m:t>
                                </m:r>
                                <m:r>
                                  <a:rPr lang="en-IN" i="1" dirty="0" err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lang="en-IN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IN" i="1" dirty="0" err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lang="en-IN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IN" i="1" dirty="0" err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524067029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I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IN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IN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IN" i="1" dirty="0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IN" i="1" dirty="0" err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−2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8772469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0226DD2-BBFA-435C-8171-C8140DE39DE6}"/>
                  </a:ext>
                </a:extLst>
              </p:cNvPr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4108314287"/>
                  </p:ext>
                </p:extLst>
              </p:nvPr>
            </p:nvGraphicFramePr>
            <p:xfrm>
              <a:off x="1066800" y="1676400"/>
              <a:ext cx="7010400" cy="4577187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bg1"/>
                    </a:solidFill>
                    <a:tableStyleId>{5C22544A-7EE6-4342-B048-85BDC9FD1C3A}</a:tableStyleId>
                  </a:tblPr>
                  <a:tblGrid>
                    <a:gridCol w="110185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363399870"/>
                        </a:ext>
                      </a:extLst>
                    </a:gridCol>
                    <a:gridCol w="1488948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738847612"/>
                        </a:ext>
                      </a:extLst>
                    </a:gridCol>
                    <a:gridCol w="151820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4021372717"/>
                        </a:ext>
                      </a:extLst>
                    </a:gridCol>
                    <a:gridCol w="145360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353416665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537396201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70683" r="-191165" b="-40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214444680"/>
                      </a:ext>
                    </a:extLst>
                  </a:tr>
                  <a:tr h="918903"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74180" t="-99338" r="-297131" b="-2980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70683" t="-99338" r="-191165" b="-2980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82008" t="-99338" r="-99163" b="-2980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749601331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t="-200667" r="-53535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74180" t="-200667" r="-297131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70683" t="-200667" r="-19116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82008" t="-200667" r="-9916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85232" t="-200667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482504660"/>
                      </a:ext>
                    </a:extLst>
                  </a:tr>
                  <a:tr h="915084"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74180" t="-300667" r="-297131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70683" t="-300667" r="-19116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82008" t="-300667" r="-9916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524067029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70683" t="-400667" r="-1911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877246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62874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F93DAA74-A607-4F3A-9CCB-7D366A0196A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12648" y="609600"/>
                <a:ext cx="8153400" cy="990600"/>
              </a:xfrm>
            </p:spPr>
            <p:txBody>
              <a:bodyPr>
                <a:noAutofit/>
              </a:bodyPr>
              <a:lstStyle/>
              <a:p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 Norm/ Manhattan Distance</a:t>
                </a:r>
                <a:br>
                  <a:rPr lang="en-IN" dirty="0"/>
                </a:br>
                <a:endParaRPr lang="en-I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93DAA74-A607-4F3A-9CCB-7D366A0196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12648" y="609600"/>
                <a:ext cx="8153400" cy="990600"/>
              </a:xfrm>
              <a:blipFill rotWithShape="1">
                <a:blip r:embed="rId2"/>
                <a:stretch>
                  <a:fillRect t="-34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B44E0065-DE4C-4FA6-922C-5CD028DC1898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029200"/>
              </a:xfrm>
            </p:spPr>
            <p:txBody>
              <a:bodyPr>
                <a:noAutofit/>
              </a:bodyPr>
              <a:lstStyle/>
              <a:p>
                <a:r>
                  <a:rPr lang="en-IN" sz="3200" dirty="0" smtClean="0"/>
                  <a:t>When </a:t>
                </a:r>
                <a14:m>
                  <m:oMath xmlns:m="http://schemas.openxmlformats.org/officeDocument/2006/math">
                    <m:r>
                      <a:rPr lang="en-IN" sz="32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3200" i="1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3200" b="0" i="0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IN" sz="3200" dirty="0"/>
                  <a:t> in </a:t>
                </a:r>
                <a:r>
                  <a:rPr lang="en-IN" sz="3200" dirty="0" err="1"/>
                  <a:t>L</a:t>
                </a:r>
                <a:r>
                  <a:rPr lang="en-IN" sz="3200" baseline="-25000" dirty="0" err="1"/>
                  <a:t>p</a:t>
                </a:r>
                <a:r>
                  <a:rPr lang="en-IN" sz="3200" dirty="0"/>
                  <a:t> norm we get </a:t>
                </a:r>
                <a:r>
                  <a:rPr lang="en-IN" sz="3200" dirty="0"/>
                  <a:t>the </a:t>
                </a:r>
                <a:r>
                  <a:rPr lang="en-IN" sz="3200" dirty="0" smtClean="0"/>
                  <a:t>L</a:t>
                </a:r>
                <a:r>
                  <a:rPr lang="en-IN" sz="3200" baseline="-25000" dirty="0" smtClean="0"/>
                  <a:t>1 </a:t>
                </a:r>
                <a:r>
                  <a:rPr lang="en-IN" sz="3200" dirty="0" smtClean="0"/>
                  <a:t>norm</a:t>
                </a:r>
              </a:p>
              <a:p>
                <a:r>
                  <a:rPr lang="en-IN" sz="3200" dirty="0" smtClean="0"/>
                  <a:t> It is also called as </a:t>
                </a:r>
              </a:p>
              <a:p>
                <a:pPr lvl="1"/>
                <a:r>
                  <a:rPr lang="en-IN" sz="2800" i="1" dirty="0" smtClean="0">
                    <a:solidFill>
                      <a:srgbClr val="C00000"/>
                    </a:solidFill>
                  </a:rPr>
                  <a:t>Manhattan distance</a:t>
                </a:r>
                <a:r>
                  <a:rPr lang="en-IN" sz="2800" dirty="0" smtClean="0">
                    <a:solidFill>
                      <a:srgbClr val="C00000"/>
                    </a:solidFill>
                  </a:rPr>
                  <a:t> </a:t>
                </a:r>
              </a:p>
              <a:p>
                <a:pPr lvl="1"/>
                <a:r>
                  <a:rPr lang="en-IN" sz="2800" i="1" dirty="0" smtClean="0">
                    <a:solidFill>
                      <a:srgbClr val="C00000"/>
                    </a:solidFill>
                  </a:rPr>
                  <a:t>City </a:t>
                </a:r>
                <a:r>
                  <a:rPr lang="en-IN" sz="2800" i="1" dirty="0">
                    <a:solidFill>
                      <a:srgbClr val="C00000"/>
                    </a:solidFill>
                  </a:rPr>
                  <a:t>block distance</a:t>
                </a:r>
                <a:r>
                  <a:rPr lang="en-IN" sz="2800" dirty="0" smtClean="0">
                    <a:solidFill>
                      <a:srgbClr val="C00000"/>
                    </a:solidFill>
                  </a:rPr>
                  <a:t>.</a:t>
                </a:r>
              </a:p>
              <a:p>
                <a:pPr lvl="1"/>
                <a:r>
                  <a:rPr lang="en-IN" sz="2800" dirty="0" smtClean="0">
                    <a:solidFill>
                      <a:srgbClr val="C00000"/>
                    </a:solidFill>
                  </a:rPr>
                  <a:t>Taxi-cab distance</a:t>
                </a:r>
                <a:endParaRPr lang="en-IN" sz="2800" dirty="0">
                  <a:solidFill>
                    <a:srgbClr val="C00000"/>
                  </a:solidFill>
                </a:endParaRPr>
              </a:p>
              <a:p>
                <a:r>
                  <a:rPr lang="en-IN" sz="3200" dirty="0" smtClean="0"/>
                  <a:t>This </a:t>
                </a:r>
                <a:r>
                  <a:rPr lang="en-IN" sz="3200" dirty="0"/>
                  <a:t>can be written as</a:t>
                </a:r>
                <a:r>
                  <a:rPr lang="en-IN" sz="320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IN" sz="32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3200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N" sz="32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N" sz="3200" i="1" dirty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IN" sz="3200" i="1" dirty="0">
                          <a:latin typeface="Cambria Math" panose="02040503050406030204" pitchFamily="18" charset="0"/>
                        </a:rPr>
                        <m:t> ) = (</m:t>
                      </m:r>
                      <m:nary>
                        <m:naryPr>
                          <m:chr m:val="∑"/>
                          <m:ctrlPr>
                            <a:rPr lang="en-IN" sz="3200" i="1" dirty="0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IN" sz="32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3200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32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r>
                            <a:rPr lang="en-IN" sz="3200" i="1" dirty="0">
                              <a:latin typeface="Cambria Math" panose="02040503050406030204" pitchFamily="18" charset="0"/>
                            </a:rPr>
                            <m:t>| </m:t>
                          </m:r>
                          <m:sSub>
                            <m:sSubPr>
                              <m:ctrlPr>
                                <a:rPr lang="en-IN" sz="320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32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32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sz="3200" i="1" dirty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IN" sz="3200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32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32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sz="320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sz="32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sz="3200" dirty="0"/>
              </a:p>
              <a:p>
                <a:endParaRPr lang="en-IN" sz="3200" dirty="0"/>
              </a:p>
              <a:p>
                <a:endParaRPr lang="en-IN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44E0065-DE4C-4FA6-922C-5CD028DC18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029200"/>
              </a:xfrm>
              <a:blipFill rotWithShape="1">
                <a:blip r:embed="rId3"/>
                <a:stretch>
                  <a:fillRect l="-598" t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9079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31C118-7105-4783-81AB-EBC8C9E7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/>
              <a:t>L1 norm called as </a:t>
            </a:r>
            <a:r>
              <a:rPr lang="en-IN" sz="3600" dirty="0">
                <a:solidFill>
                  <a:srgbClr val="FF0000"/>
                </a:solidFill>
              </a:rPr>
              <a:t>City Block Distance/ taxi-cab distance</a:t>
            </a:r>
            <a:r>
              <a:rPr lang="en-IN" sz="3600" dirty="0"/>
              <a:t>: </a:t>
            </a:r>
            <a:r>
              <a:rPr lang="en-IN" sz="3600" dirty="0">
                <a:solidFill>
                  <a:srgbClr val="C00000"/>
                </a:solidFill>
              </a:rPr>
              <a:t>Based on 4-connectivity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ABC6C0-17FE-44EE-8A5D-51BF558B026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083552" cy="4495800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xmlns="" id="{0781F092-1839-45A8-BBC2-99EDF5DDD51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1672291"/>
                  </p:ext>
                </p:extLst>
              </p:nvPr>
            </p:nvGraphicFramePr>
            <p:xfrm>
              <a:off x="1184148" y="1752600"/>
              <a:ext cx="7010400" cy="4495800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bg1"/>
                    </a:solidFill>
                    <a:tableStyleId>{5C22544A-7EE6-4342-B048-85BDC9FD1C3A}</a:tableStyleId>
                  </a:tblPr>
                  <a:tblGrid>
                    <a:gridCol w="1143000">
                      <a:extLst>
                        <a:ext uri="{9D8B030D-6E8A-4147-A177-3AD203B41FA5}">
                          <a16:colId xmlns:a16="http://schemas.microsoft.com/office/drawing/2014/main" xmlns="" val="2363399870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xmlns="" val="1738847612"/>
                        </a:ext>
                      </a:extLst>
                    </a:gridCol>
                    <a:gridCol w="1518200">
                      <a:extLst>
                        <a:ext uri="{9D8B030D-6E8A-4147-A177-3AD203B41FA5}">
                          <a16:colId xmlns:a16="http://schemas.microsoft.com/office/drawing/2014/main" xmlns="" val="4021372717"/>
                        </a:ext>
                      </a:extLst>
                    </a:gridCol>
                    <a:gridCol w="1453600">
                      <a:extLst>
                        <a:ext uri="{9D8B030D-6E8A-4147-A177-3AD203B41FA5}">
                          <a16:colId xmlns:a16="http://schemas.microsoft.com/office/drawing/2014/main" xmlns="" val="1353416665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xmlns="" val="537396201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I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214444680"/>
                      </a:ext>
                    </a:extLst>
                  </a:tr>
                  <a:tr h="918903"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749601331"/>
                      </a:ext>
                    </a:extLst>
                  </a:tr>
                  <a:tr h="833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482504660"/>
                      </a:ext>
                    </a:extLst>
                  </a:tr>
                  <a:tr h="915084"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524067029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877246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781F092-1839-45A8-BBC2-99EDF5DDD51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1672291"/>
                  </p:ext>
                </p:extLst>
              </p:nvPr>
            </p:nvGraphicFramePr>
            <p:xfrm>
              <a:off x="1184148" y="1752600"/>
              <a:ext cx="7010400" cy="4495800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bg1"/>
                    </a:solidFill>
                    <a:tableStyleId>{5C22544A-7EE6-4342-B048-85BDC9FD1C3A}</a:tableStyleId>
                  </a:tblPr>
                  <a:tblGrid>
                    <a:gridCol w="114300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363399870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1738847612"/>
                        </a:ext>
                      </a:extLst>
                    </a:gridCol>
                    <a:gridCol w="151820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4021372717"/>
                        </a:ext>
                      </a:extLst>
                    </a:gridCol>
                    <a:gridCol w="145360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1353416665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537396201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70683" t="-667" r="-191566" b="-39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214444680"/>
                      </a:ext>
                    </a:extLst>
                  </a:tr>
                  <a:tr h="918903"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79325" t="-100000" r="-306329" b="-2887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70683" t="-100000" r="-191566" b="-2887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82008" t="-100000" r="-99582" b="-2887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749601331"/>
                      </a:ext>
                    </a:extLst>
                  </a:tr>
                  <a:tr h="833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t="-222059" r="-512234" b="-22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79325" t="-222059" r="-306329" b="-22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70683" t="-222059" r="-191566" b="-22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82008" t="-222059" r="-99582" b="-22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85232" t="-222059" r="-422" b="-2205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482504660"/>
                      </a:ext>
                    </a:extLst>
                  </a:tr>
                  <a:tr h="915084"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79325" t="-292000" r="-30632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70683" t="-292000" r="-191566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82008" t="-292000" r="-9958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524067029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70683" t="-392000" r="-1915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8772469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Connector 5"/>
          <p:cNvCxnSpPr/>
          <p:nvPr/>
        </p:nvCxnSpPr>
        <p:spPr>
          <a:xfrm flipV="1">
            <a:off x="3048000" y="2819400"/>
            <a:ext cx="1447800" cy="8382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95800" y="2819400"/>
            <a:ext cx="1524000" cy="9144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48000" y="3733800"/>
            <a:ext cx="1447800" cy="9144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4495800" y="3733800"/>
            <a:ext cx="1524000" cy="9144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752600" y="1905000"/>
            <a:ext cx="2743200" cy="17526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495800" y="1905000"/>
            <a:ext cx="2971800" cy="18288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752600" y="3733800"/>
            <a:ext cx="2743200" cy="16764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495800" y="3733800"/>
            <a:ext cx="2895600" cy="16764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069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EEE346FD-0248-45AD-8A80-5C65B717BAD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Norm/Euclidean Distance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EE346FD-0248-45AD-8A80-5C65B717BA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235" b="-17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A6D0AE1-D662-4F0E-A790-BF103C0A803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IN" sz="3200" dirty="0"/>
                  <a:t>When </a:t>
                </a:r>
                <a14:m>
                  <m:oMath xmlns:m="http://schemas.openxmlformats.org/officeDocument/2006/math">
                    <m:r>
                      <a:rPr lang="en-IN" sz="32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320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IN" sz="3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IN" sz="3200" dirty="0"/>
                  <a:t> in </a:t>
                </a:r>
                <a:r>
                  <a:rPr lang="en-IN" sz="3200" dirty="0" err="1"/>
                  <a:t>L</a:t>
                </a:r>
                <a:r>
                  <a:rPr lang="en-IN" sz="3200" baseline="-25000" dirty="0" err="1"/>
                  <a:t>p</a:t>
                </a:r>
                <a:r>
                  <a:rPr lang="en-IN" sz="3200" dirty="0"/>
                  <a:t> norm, we get </a:t>
                </a:r>
                <a:r>
                  <a:rPr lang="en-IN" sz="3200" dirty="0" smtClean="0"/>
                  <a:t>L</a:t>
                </a:r>
                <a:r>
                  <a:rPr lang="en-IN" sz="3200" baseline="-25000" dirty="0" smtClean="0"/>
                  <a:t>2</a:t>
                </a:r>
                <a:r>
                  <a:rPr lang="en-IN" sz="3200" dirty="0" smtClean="0"/>
                  <a:t> </a:t>
                </a:r>
                <a:r>
                  <a:rPr lang="en-IN" sz="3200" dirty="0"/>
                  <a:t>norm</a:t>
                </a:r>
                <a:endParaRPr lang="en-IN" sz="3200" dirty="0" smtClean="0"/>
              </a:p>
              <a:p>
                <a:r>
                  <a:rPr lang="en-IN" sz="3200" dirty="0" smtClean="0"/>
                  <a:t>It is also called as</a:t>
                </a:r>
              </a:p>
              <a:p>
                <a:pPr lvl="1"/>
                <a:r>
                  <a:rPr lang="en-US" sz="2800" dirty="0" smtClean="0"/>
                  <a:t>Euclidean </a:t>
                </a:r>
                <a:r>
                  <a:rPr lang="en-US" sz="2800" dirty="0"/>
                  <a:t>distance</a:t>
                </a:r>
                <a:endParaRPr lang="en-IN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IN" sz="32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32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sz="32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3200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IN" sz="3200" i="1" dirty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sz="3200" i="1" dirty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3200" i="1" dirty="0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IN" sz="3200" i="1" dirty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IN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sz="3200" i="1" dirty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IN" sz="3200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IN" sz="3200" i="1" dirty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IN" sz="3200" i="1" dirty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N" sz="3200" i="1" dirty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IN" sz="3200" i="1" dirty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3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IN" sz="3200" i="1" dirty="0">
                                              <a:latin typeface="Cambria Math" panose="02040503050406030204" pitchFamily="18" charset="0"/>
                                            </a:rPr>
                                            <m:t> −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IN" sz="3200" i="1" dirty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3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IN" sz="3200" i="1" dirty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IN" sz="32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IN" sz="3200" i="1" dirty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IN" sz="32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3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IN" sz="3200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A6D0AE1-D662-4F0E-A790-BF103C0A80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598" t="-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9631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8D7FF248-FE8B-44B0-A4E8-275F18C24C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IN" dirty="0"/>
                  <a:t>L</a:t>
                </a:r>
                <a:r>
                  <a:rPr lang="en-IN" baseline="-250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 baseline="-25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IN" dirty="0"/>
                  <a:t> norm called as </a:t>
                </a:r>
                <a:r>
                  <a:rPr lang="en-IN" dirty="0">
                    <a:solidFill>
                      <a:srgbClr val="FF0000"/>
                    </a:solidFill>
                  </a:rPr>
                  <a:t>Chessboard Distance:</a:t>
                </a:r>
                <a:r>
                  <a:rPr lang="en-IN" dirty="0"/>
                  <a:t> </a:t>
                </a:r>
                <a:r>
                  <a:rPr lang="en-IN" dirty="0">
                    <a:solidFill>
                      <a:srgbClr val="C00000"/>
                    </a:solidFill>
                  </a:rPr>
                  <a:t>Based on 8-connectivity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8D7FF248-FE8B-44B0-A4E8-275F18C24C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693" t="-27778" b="-4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xmlns="" id="{269D94BF-F3C2-4D3D-9945-B375622D1DC1}"/>
                  </a:ext>
                </a:extLst>
              </p:cNvPr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3587706471"/>
                  </p:ext>
                </p:extLst>
              </p:nvPr>
            </p:nvGraphicFramePr>
            <p:xfrm>
              <a:off x="612648" y="1752600"/>
              <a:ext cx="7010400" cy="4495800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bg1"/>
                    </a:solidFill>
                    <a:tableStyleId>{5C22544A-7EE6-4342-B048-85BDC9FD1C3A}</a:tableStyleId>
                  </a:tblPr>
                  <a:tblGrid>
                    <a:gridCol w="1143000">
                      <a:extLst>
                        <a:ext uri="{9D8B030D-6E8A-4147-A177-3AD203B41FA5}">
                          <a16:colId xmlns:a16="http://schemas.microsoft.com/office/drawing/2014/main" xmlns="" val="832498938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xmlns="" val="1208762671"/>
                        </a:ext>
                      </a:extLst>
                    </a:gridCol>
                    <a:gridCol w="1518200">
                      <a:extLst>
                        <a:ext uri="{9D8B030D-6E8A-4147-A177-3AD203B41FA5}">
                          <a16:colId xmlns:a16="http://schemas.microsoft.com/office/drawing/2014/main" xmlns="" val="3777732586"/>
                        </a:ext>
                      </a:extLst>
                    </a:gridCol>
                    <a:gridCol w="1453600">
                      <a:extLst>
                        <a:ext uri="{9D8B030D-6E8A-4147-A177-3AD203B41FA5}">
                          <a16:colId xmlns:a16="http://schemas.microsoft.com/office/drawing/2014/main" xmlns="" val="2541986752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xmlns="" val="3414070881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N" sz="28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800" b="0" i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2</a:t>
                          </a:r>
                          <a:endParaRPr lang="en-I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N" sz="28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N" sz="28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348478574"/>
                      </a:ext>
                    </a:extLst>
                  </a:tr>
                  <a:tr h="91890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N" sz="28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800" b="0" i="0">
                              <a:latin typeface="+mj-lt"/>
                            </a:rPr>
                            <a:t>1</a:t>
                          </a:r>
                          <a:endParaRPr lang="en-IN" sz="28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800" b="0" i="0">
                              <a:latin typeface="+mj-lt"/>
                            </a:rPr>
                            <a:t>1</a:t>
                          </a:r>
                          <a:endParaRPr lang="en-IN" sz="28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800" b="0" i="0">
                              <a:latin typeface="+mj-lt"/>
                            </a:rPr>
                            <a:t>1</a:t>
                          </a:r>
                          <a:endParaRPr lang="en-IN" sz="28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N" sz="28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282699424"/>
                      </a:ext>
                    </a:extLst>
                  </a:tr>
                  <a:tr h="8330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800" b="0" i="0">
                              <a:latin typeface="+mj-lt"/>
                            </a:rPr>
                            <a:t>2</a:t>
                          </a:r>
                          <a:endParaRPr lang="en-IN" sz="28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800" b="0" i="0">
                              <a:latin typeface="+mj-lt"/>
                            </a:rPr>
                            <a:t>1</a:t>
                          </a:r>
                          <a:endParaRPr lang="en-IN" sz="28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800" b="0" i="0">
                              <a:latin typeface="+mj-lt"/>
                            </a:rPr>
                            <a:t>0</a:t>
                          </a:r>
                          <a:endParaRPr lang="en-IN" sz="28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800" b="0" i="0">
                              <a:latin typeface="+mj-lt"/>
                            </a:rPr>
                            <a:t>1</a:t>
                          </a:r>
                          <a:endParaRPr lang="en-IN" sz="28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800" b="0" i="0">
                              <a:latin typeface="+mj-lt"/>
                            </a:rPr>
                            <a:t>2</a:t>
                          </a:r>
                          <a:endParaRPr lang="en-IN" sz="28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564407480"/>
                      </a:ext>
                    </a:extLst>
                  </a:tr>
                  <a:tr h="9150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N" sz="28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800" b="0" i="0">
                              <a:latin typeface="+mj-lt"/>
                            </a:rPr>
                            <a:t>1</a:t>
                          </a:r>
                          <a:endParaRPr lang="en-IN" sz="28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800" b="0" i="0">
                              <a:latin typeface="+mj-lt"/>
                            </a:rPr>
                            <a:t>1</a:t>
                          </a:r>
                          <a:endParaRPr lang="en-IN" sz="28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800" b="0" i="0" dirty="0">
                              <a:latin typeface="+mj-lt"/>
                            </a:rPr>
                            <a:t>1</a:t>
                          </a:r>
                          <a:endParaRPr lang="en-IN" sz="28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N" sz="28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769164749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N" sz="28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N" sz="28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800" b="0" i="0">
                              <a:latin typeface="+mj-lt"/>
                            </a:rPr>
                            <a:t>2</a:t>
                          </a:r>
                          <a:endParaRPr lang="en-IN" sz="28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N" sz="28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N" sz="28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5093796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69D94BF-F3C2-4D3D-9945-B375622D1DC1}"/>
                  </a:ext>
                </a:extLst>
              </p:cNvPr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1268560829"/>
                  </p:ext>
                </p:extLst>
              </p:nvPr>
            </p:nvGraphicFramePr>
            <p:xfrm>
              <a:off x="612648" y="1752600"/>
              <a:ext cx="7010400" cy="4495800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bg1"/>
                    </a:solidFill>
                    <a:tableStyleId>{5C22544A-7EE6-4342-B048-85BDC9FD1C3A}</a:tableStyleId>
                  </a:tblPr>
                  <a:tblGrid>
                    <a:gridCol w="114300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832498938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1208762671"/>
                        </a:ext>
                      </a:extLst>
                    </a:gridCol>
                    <a:gridCol w="151820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777732586"/>
                        </a:ext>
                      </a:extLst>
                    </a:gridCol>
                    <a:gridCol w="145360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541986752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414070881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532" t="-6667" r="-511702" b="-39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79747" t="-6667" r="-305907" b="-39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800" b="0" i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2</a:t>
                          </a:r>
                          <a:endParaRPr lang="en-IN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282427" t="-6667" r="-99163" b="-39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385654" t="-6667" b="-39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348478574"/>
                      </a:ext>
                    </a:extLst>
                  </a:tr>
                  <a:tr h="9189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532" t="-105960" r="-511702" b="-2887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800" b="0" i="0">
                              <a:latin typeface="+mj-lt"/>
                            </a:rPr>
                            <a:t>1</a:t>
                          </a:r>
                          <a:endParaRPr lang="en-IN" sz="28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800" b="0" i="0">
                              <a:latin typeface="+mj-lt"/>
                            </a:rPr>
                            <a:t>1</a:t>
                          </a:r>
                          <a:endParaRPr lang="en-IN" sz="28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800" b="0" i="0">
                              <a:latin typeface="+mj-lt"/>
                            </a:rPr>
                            <a:t>1</a:t>
                          </a:r>
                          <a:endParaRPr lang="en-IN" sz="28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385654" t="-105960" b="-2887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282699424"/>
                      </a:ext>
                    </a:extLst>
                  </a:tr>
                  <a:tr h="8330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800" b="0" i="0">
                              <a:latin typeface="+mj-lt"/>
                            </a:rPr>
                            <a:t>2</a:t>
                          </a:r>
                          <a:endParaRPr lang="en-IN" sz="28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800" b="0" i="0">
                              <a:latin typeface="+mj-lt"/>
                            </a:rPr>
                            <a:t>1</a:t>
                          </a:r>
                          <a:endParaRPr lang="en-IN" sz="28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800" b="0" i="0">
                              <a:latin typeface="+mj-lt"/>
                            </a:rPr>
                            <a:t>0</a:t>
                          </a:r>
                          <a:endParaRPr lang="en-IN" sz="28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800" b="0" i="0">
                              <a:latin typeface="+mj-lt"/>
                            </a:rPr>
                            <a:t>1</a:t>
                          </a:r>
                          <a:endParaRPr lang="en-IN" sz="28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800" b="0" i="0">
                              <a:latin typeface="+mj-lt"/>
                            </a:rPr>
                            <a:t>2</a:t>
                          </a:r>
                          <a:endParaRPr lang="en-IN" sz="28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564407480"/>
                      </a:ext>
                    </a:extLst>
                  </a:tr>
                  <a:tr h="9150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532" t="-298000" r="-51170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800" b="0" i="0">
                              <a:latin typeface="+mj-lt"/>
                            </a:rPr>
                            <a:t>1</a:t>
                          </a:r>
                          <a:endParaRPr lang="en-IN" sz="28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800" b="0" i="0">
                              <a:latin typeface="+mj-lt"/>
                            </a:rPr>
                            <a:t>1</a:t>
                          </a:r>
                          <a:endParaRPr lang="en-IN" sz="28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800" b="0" i="0" dirty="0">
                              <a:latin typeface="+mj-lt"/>
                            </a:rPr>
                            <a:t>1</a:t>
                          </a:r>
                          <a:endParaRPr lang="en-IN" sz="28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385654" t="-298000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769164749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532" t="-398000" r="-5117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79747" t="-398000" r="-3059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800" b="0" i="0">
                              <a:latin typeface="+mj-lt"/>
                            </a:rPr>
                            <a:t>2</a:t>
                          </a:r>
                          <a:endParaRPr lang="en-IN" sz="28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282427" t="-398000" r="-99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385654" t="-39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50937963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" name="Straight Connector 4"/>
          <p:cNvCxnSpPr/>
          <p:nvPr/>
        </p:nvCxnSpPr>
        <p:spPr>
          <a:xfrm>
            <a:off x="2514600" y="2895600"/>
            <a:ext cx="28956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514600" y="2895600"/>
            <a:ext cx="0" cy="18288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14600" y="4724400"/>
            <a:ext cx="29718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410200" y="2895600"/>
            <a:ext cx="0" cy="18288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143000" y="2057400"/>
            <a:ext cx="57912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43000" y="2057400"/>
            <a:ext cx="0" cy="37338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143000" y="5791200"/>
            <a:ext cx="5715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858000" y="2057400"/>
            <a:ext cx="76200" cy="37338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865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52B2AD11-E66B-44FE-9F59-7C6BFDAAB5D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NL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nl-NL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nl-NL" dirty="0"/>
                  <a:t> Norm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nl-NL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nl-NL" dirty="0"/>
                  <a:t> Norm</a:t>
                </a:r>
                <a:endParaRPr lang="en-I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2B2AD11-E66B-44FE-9F59-7C6BFDAAB5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235" b="-179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xmlns="" id="{74781178-1268-4DEF-8BD1-EED0B0DEDC88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fontAlgn="base"/>
                <a:r>
                  <a:rPr lang="en-IN" sz="3200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32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nl-NL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nl-NL" sz="3200" dirty="0"/>
                  <a:t> norm is </a:t>
                </a:r>
                <a:r>
                  <a:rPr lang="nl-NL" sz="3200" dirty="0" smtClean="0"/>
                  <a:t>: It is also called as </a:t>
                </a:r>
                <a:r>
                  <a:rPr lang="en-US" sz="2800" dirty="0" err="1">
                    <a:solidFill>
                      <a:srgbClr val="C00000"/>
                    </a:solidFill>
                  </a:rPr>
                  <a:t>Chybyshev</a:t>
                </a:r>
                <a:r>
                  <a:rPr lang="en-US" sz="2800" dirty="0">
                    <a:solidFill>
                      <a:srgbClr val="C00000"/>
                    </a:solidFill>
                  </a:rPr>
                  <a:t> Distance</a:t>
                </a:r>
              </a:p>
              <a:p>
                <a:r>
                  <a:rPr lang="en-US" sz="2800" dirty="0"/>
                  <a:t/>
                </a:r>
                <a:br>
                  <a:rPr lang="en-US" sz="2800" dirty="0"/>
                </a:br>
                <a14:m>
                  <m:oMath xmlns:m="http://schemas.openxmlformats.org/officeDocument/2006/math">
                    <m:r>
                      <a:rPr lang="en-IN" sz="3200" i="1" dirty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IN" sz="32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IN" sz="3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dirty="0" smtClean="0">
                        <a:latin typeface="Cambria Math"/>
                      </a:rPr>
                      <m:t>𝑚𝑎𝑥</m:t>
                    </m:r>
                    <m:sSup>
                      <m:sSupPr>
                        <m:ctrlPr>
                          <a:rPr lang="en-IN" sz="3200" i="1" dirty="0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3200" i="1" dirty="0"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IN" sz="3200" i="1" dirty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IN" sz="3200" i="1" dirty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3200" i="1" dirty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IN" sz="32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32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sz="3200" i="1" dirty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3200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IN" sz="32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IN" sz="3200" dirty="0"/>
                                  <m:t>| </m:t>
                                </m:r>
                              </m:e>
                            </m:nary>
                          </m:e>
                        </m:d>
                      </m:e>
                      <m:sup/>
                    </m:sSup>
                  </m:oMath>
                </a14:m>
                <a:endParaRPr lang="en-IN" sz="3200" dirty="0"/>
              </a:p>
              <a:p>
                <a:pPr marL="0" indent="0">
                  <a:buNone/>
                </a:pPr>
                <a:r>
                  <a:rPr lang="en-IN" sz="3200" dirty="0"/>
                  <a:t>        </a:t>
                </a:r>
              </a:p>
              <a:p>
                <a:r>
                  <a:rPr lang="en-IN" sz="3200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32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nl-NL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IN" sz="3200" dirty="0"/>
                  <a:t> norm is 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i="1" dirty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IN" sz="32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32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sz="32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3200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IN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dirty="0">
                          <a:latin typeface="Cambria Math"/>
                        </a:rPr>
                        <m:t>𝑚</m:t>
                      </m:r>
                      <m:r>
                        <a:rPr lang="en-US" sz="3200" b="0" i="1" dirty="0" smtClean="0">
                          <a:latin typeface="Cambria Math"/>
                        </a:rPr>
                        <m:t>𝑖𝑛</m:t>
                      </m:r>
                      <m:sSup>
                        <m:sSupPr>
                          <m:ctrlPr>
                            <a:rPr lang="en-IN" sz="3200" i="1" dirty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3200" i="1" dirty="0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IN" sz="3200" i="1" dirty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IN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sz="3200" i="1" dirty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IN" sz="3200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IN" sz="3200" i="1" dirty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3200" i="1" dirty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IN" sz="32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32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IN" sz="32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sz="3200" i="1" dirty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320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IN" sz="32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en-IN" sz="3200" dirty="0"/>
                                    <m:t>| </m:t>
                                  </m:r>
                                </m:e>
                              </m:nary>
                            </m:e>
                          </m:d>
                        </m:e>
                        <m:sup/>
                      </m:sSup>
                    </m:oMath>
                  </m:oMathPara>
                </a14:m>
                <a:endParaRPr lang="en-US" sz="32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IN" sz="3200" dirty="0"/>
              </a:p>
              <a:p>
                <a:pPr marL="0" indent="0" algn="ctr">
                  <a:buNone/>
                </a:pPr>
                <a:endParaRPr lang="en-IN" sz="3200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4781178-1268-4DEF-8BD1-EED0B0DEDC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374" t="-2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5465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Taxicab or city block distance </a:t>
            </a:r>
            <a:r>
              <a:rPr lang="en-US" dirty="0" err="1"/>
              <a:t>vs</a:t>
            </a:r>
            <a:r>
              <a:rPr lang="en-US" dirty="0"/>
              <a:t> Euclidean Distance</a:t>
            </a:r>
          </a:p>
        </p:txBody>
      </p:sp>
      <p:pic>
        <p:nvPicPr>
          <p:cNvPr id="1026" name="Picture 2" descr="https://upload.wikimedia.org/wikipedia/commons/thumb/0/08/Manhattan_distance.svg/200px-Manhattan_distanc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752600"/>
            <a:ext cx="31242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95400" y="4953000"/>
            <a:ext cx="6629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illustration comparing the </a:t>
            </a:r>
            <a:r>
              <a:rPr lang="en-US" dirty="0">
                <a:solidFill>
                  <a:srgbClr val="C00000"/>
                </a:solidFill>
              </a:rPr>
              <a:t>taxicab metric</a:t>
            </a:r>
            <a:r>
              <a:rPr lang="en-US" dirty="0"/>
              <a:t> to the </a:t>
            </a:r>
            <a:r>
              <a:rPr lang="en-US" dirty="0">
                <a:solidFill>
                  <a:srgbClr val="C00000"/>
                </a:solidFill>
              </a:rPr>
              <a:t>Euclidean metric </a:t>
            </a:r>
            <a:r>
              <a:rPr lang="en-US" dirty="0"/>
              <a:t>on the plane: According to the taxicab metric the red, yellow, and blue paths have the same length which is 12.  According to the Euclidean metric, the green path has length 6√2 ≈ 8.49, and is the unique shortest path.</a:t>
            </a:r>
          </a:p>
        </p:txBody>
      </p:sp>
    </p:spTree>
    <p:extLst>
      <p:ext uri="{BB962C8B-B14F-4D97-AF65-F5344CB8AC3E}">
        <p14:creationId xmlns:p14="http://schemas.microsoft.com/office/powerpoint/2010/main" val="2801885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DB6EDE-C8F6-4C5B-982C-98BE49DCA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Distance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D1F46B-DE08-4E5C-B6BB-37382FDB8FF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sz="3200" dirty="0"/>
              <a:t>A distance measure is used </a:t>
            </a:r>
            <a:r>
              <a:rPr lang="en-IN" sz="3200" dirty="0">
                <a:solidFill>
                  <a:srgbClr val="C00000"/>
                </a:solidFill>
              </a:rPr>
              <a:t>to find the similarity </a:t>
            </a:r>
            <a:r>
              <a:rPr lang="en-IN" sz="3200" dirty="0"/>
              <a:t>between pattern representations. </a:t>
            </a:r>
          </a:p>
          <a:p>
            <a:pPr algn="just"/>
            <a:r>
              <a:rPr lang="en-IN" sz="3200" dirty="0"/>
              <a:t>The </a:t>
            </a:r>
            <a:r>
              <a:rPr lang="en-IN" sz="3200" dirty="0">
                <a:solidFill>
                  <a:srgbClr val="C00000"/>
                </a:solidFill>
              </a:rPr>
              <a:t>distance function </a:t>
            </a:r>
            <a:r>
              <a:rPr lang="en-IN" sz="3200" dirty="0"/>
              <a:t>could be </a:t>
            </a:r>
            <a:r>
              <a:rPr lang="en-IN" sz="3200" dirty="0">
                <a:solidFill>
                  <a:srgbClr val="C00000"/>
                </a:solidFill>
              </a:rPr>
              <a:t>metric or non-metric.</a:t>
            </a:r>
          </a:p>
          <a:p>
            <a:pPr algn="just"/>
            <a:endParaRPr lang="en-IN" sz="2800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2487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763863-1D5B-40BD-A5E2-C76AC838F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Properties of a Metric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E3226127-BFD7-450A-B2EC-C24B8446EE59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495800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A metric is a measure for which the following properties hold:</a:t>
                </a:r>
              </a:p>
              <a:p>
                <a:pPr lvl="1"/>
                <a:r>
                  <a:rPr lang="en-IN" dirty="0">
                    <a:solidFill>
                      <a:srgbClr val="C00000"/>
                    </a:solidFill>
                  </a:rPr>
                  <a:t>Non-negativity</a:t>
                </a:r>
                <a:r>
                  <a:rPr lang="en-IN" dirty="0"/>
                  <a:t>: D (X,Y) </a:t>
                </a:r>
                <a14:m>
                  <m:oMath xmlns:m="http://schemas.openxmlformats.org/officeDocument/2006/math">
                    <m:r>
                      <a:rPr lang="es-ES" i="1" dirty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IN" dirty="0"/>
                  <a:t> 0, </a:t>
                </a:r>
                <a14:m>
                  <m:oMath xmlns:m="http://schemas.openxmlformats.org/officeDocument/2006/math">
                    <m:r>
                      <a:rPr lang="es-ES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IN" dirty="0"/>
              </a:p>
              <a:p>
                <a:pPr lvl="1"/>
                <a:r>
                  <a:rPr lang="en-IN" dirty="0">
                    <a:solidFill>
                      <a:srgbClr val="C00000"/>
                    </a:solidFill>
                  </a:rPr>
                  <a:t>Identity</a:t>
                </a:r>
                <a:r>
                  <a:rPr lang="en-IN" dirty="0"/>
                  <a:t> :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IN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IN" i="1" dirty="0" smtClean="0">
                        <a:latin typeface="Cambria Math" panose="02040503050406030204" pitchFamily="18" charset="0"/>
                      </a:rPr>
                      <m:t>= 0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</a:rPr>
                      <m:t>𝑖𝑓</m:t>
                    </m:r>
                    <m:d>
                      <m:dPr>
                        <m:ctrlPr>
                          <a:rPr lang="en-IN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latin typeface="Cambria Math"/>
                          </a:rPr>
                          <m:t>=</m:t>
                        </m:r>
                        <m:r>
                          <a:rPr lang="en-US" i="1" dirty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/>
                      </a:rPr>
                      <m:t>, </m:t>
                    </m:r>
                    <m:r>
                      <a:rPr lang="en-US" b="0" i="1" dirty="0" smtClean="0">
                        <a:latin typeface="Cambria Math"/>
                      </a:rPr>
                      <m:t>𝑌</m:t>
                    </m:r>
                  </m:oMath>
                </a14:m>
                <a:endParaRPr lang="en-IN" dirty="0"/>
              </a:p>
              <a:p>
                <a:pPr lvl="1"/>
                <a:r>
                  <a:rPr lang="es-ES" dirty="0">
                    <a:solidFill>
                      <a:srgbClr val="C00000"/>
                    </a:solidFill>
                  </a:rPr>
                  <a:t>Symmetry</a:t>
                </a:r>
                <a:r>
                  <a:rPr lang="es-ES" dirty="0"/>
                  <a:t> :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s-E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s-E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s-E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s-ES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ES" dirty="0"/>
              </a:p>
              <a:p>
                <a:pPr lvl="1"/>
                <a:r>
                  <a:rPr lang="es-ES" dirty="0">
                    <a:solidFill>
                      <a:srgbClr val="C00000"/>
                    </a:solidFill>
                  </a:rPr>
                  <a:t>Triangular Inequality</a:t>
                </a:r>
                <a:r>
                  <a:rPr lang="es-ES" dirty="0"/>
                  <a:t>: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s-E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𝑍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b="1"/>
                      <m:t>≤</m:t>
                    </m:r>
                    <m:r>
                      <m:rPr>
                        <m:nor/>
                      </m:rPr>
                      <a:rPr lang="en-US" b="1" i="0" smtClean="0"/>
                      <m:t> 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/>
                      </a:rPr>
                      <m:t>𝑌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) +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𝑌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/>
                      </a:rPr>
                      <m:t>𝑍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) ∀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IN" dirty="0"/>
              </a:p>
              <a:p>
                <a:pPr marL="365760" lvl="1" indent="0">
                  <a:buNone/>
                </a:pPr>
                <a:r>
                  <a:rPr lang="en-IN" dirty="0"/>
                  <a:t>    where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gives the distance between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IN" dirty="0"/>
                  <a:t>.</a:t>
                </a:r>
              </a:p>
              <a:p>
                <a:pPr lvl="3">
                  <a:buFont typeface="Wingdings" panose="05000000000000000000" pitchFamily="2" charset="2"/>
                  <a:buChar char="§"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3226127-BFD7-450A-B2EC-C24B8446EE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495800"/>
              </a:xfrm>
              <a:blipFill rotWithShape="1">
                <a:blip r:embed="rId2"/>
                <a:stretch>
                  <a:fillRect l="-524" t="-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773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E1A4493F-EC04-4A0C-8D83-B28E0391B66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IN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4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4000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4000" i="1" dirty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IN" dirty="0"/>
                  <a:t> norm a metric?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E1A4493F-EC04-4A0C-8D83-B28E0391B6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3067" t="-3704" b="-15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03884699-F6CA-4E31-A195-FC12833AF6A4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IN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IN" dirty="0"/>
                  <a:t> norm a metric?</a:t>
                </a:r>
              </a:p>
              <a:p>
                <a:pPr lvl="1"/>
                <a:r>
                  <a:rPr lang="en-IN" dirty="0"/>
                  <a:t>Yes,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1≤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≤∞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b="0" dirty="0">
                    <a:ea typeface="Cambria Math" panose="02040503050406030204" pitchFamily="18" charset="0"/>
                  </a:rPr>
                  <a:t>No, if p &lt;1</a:t>
                </a:r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3884699-F6CA-4E31-A195-FC12833AF6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524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352801"/>
            <a:ext cx="65532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7100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Euclidean Distance</a:t>
            </a:r>
          </a:p>
          <a:p>
            <a:pPr lvl="1"/>
            <a:r>
              <a:rPr lang="en-US" dirty="0"/>
              <a:t>To compute the distance between two points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1026" name="Picture 2" descr="Calculate Euclidean Distance in TensorFlow: A Step Guide - TensorFlow  Tutor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114674"/>
            <a:ext cx="4962525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895600" y="4154269"/>
            <a:ext cx="881062" cy="646331"/>
            <a:chOff x="4191000" y="496669"/>
            <a:chExt cx="881062" cy="646331"/>
          </a:xfrm>
        </p:grpSpPr>
        <p:sp>
          <p:nvSpPr>
            <p:cNvPr id="4" name="TextBox 3"/>
            <p:cNvSpPr txBox="1"/>
            <p:nvPr/>
          </p:nvSpPr>
          <p:spPr>
            <a:xfrm>
              <a:off x="4191000" y="496669"/>
              <a:ext cx="8810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x</a:t>
              </a:r>
              <a:r>
                <a:rPr lang="en-US" baseline="-25000" dirty="0"/>
                <a:t>1</a:t>
              </a:r>
            </a:p>
            <a:p>
              <a:r>
                <a:rPr lang="en-US" dirty="0"/>
                <a:t>    y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5" name="Left Bracket 4"/>
            <p:cNvSpPr/>
            <p:nvPr/>
          </p:nvSpPr>
          <p:spPr>
            <a:xfrm>
              <a:off x="4419600" y="572869"/>
              <a:ext cx="121919" cy="570131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Bracket 5"/>
            <p:cNvSpPr/>
            <p:nvPr/>
          </p:nvSpPr>
          <p:spPr>
            <a:xfrm>
              <a:off x="4745831" y="572869"/>
              <a:ext cx="130969" cy="570131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791200" y="2819400"/>
            <a:ext cx="881062" cy="646331"/>
            <a:chOff x="4191000" y="496669"/>
            <a:chExt cx="881062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4191000" y="496669"/>
              <a:ext cx="8810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x</a:t>
              </a:r>
              <a:r>
                <a:rPr lang="en-US" baseline="-25000" dirty="0"/>
                <a:t>2</a:t>
              </a:r>
            </a:p>
            <a:p>
              <a:r>
                <a:rPr lang="en-US" dirty="0"/>
                <a:t>    y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11" name="Left Bracket 10"/>
            <p:cNvSpPr/>
            <p:nvPr/>
          </p:nvSpPr>
          <p:spPr>
            <a:xfrm>
              <a:off x="4419600" y="572869"/>
              <a:ext cx="121919" cy="570131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Bracket 11"/>
            <p:cNvSpPr/>
            <p:nvPr/>
          </p:nvSpPr>
          <p:spPr>
            <a:xfrm>
              <a:off x="4745831" y="572869"/>
              <a:ext cx="130969" cy="570131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5706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421DFC-0901-4BAB-88E5-4621FBDDF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Summary- Metric </a:t>
            </a:r>
            <a:r>
              <a:rPr lang="en-IN" dirty="0"/>
              <a:t>Similarity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3DC298D2-3A58-4386-9919-7113F80849A8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IN" dirty="0"/>
                  <a:t>Motivation</a:t>
                </a:r>
              </a:p>
              <a:p>
                <a:r>
                  <a:rPr lang="en-IN" dirty="0" err="1"/>
                  <a:t>Minkowski</a:t>
                </a:r>
                <a:r>
                  <a:rPr lang="en-IN" dirty="0"/>
                  <a:t> Norm/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IN" dirty="0"/>
                  <a:t>  Norm</a:t>
                </a:r>
              </a:p>
              <a:p>
                <a:r>
                  <a:rPr lang="en-IN" dirty="0"/>
                  <a:t>Properties of Metric</a:t>
                </a:r>
              </a:p>
              <a:p>
                <a:r>
                  <a:rPr lang="en-IN" dirty="0" smtClean="0"/>
                  <a:t>Euclidean 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DC298D2-3A58-4386-9919-7113F80849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24" t="-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1442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8077200" cy="482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7452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895600" y="2590800"/>
            <a:ext cx="3733800" cy="10668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245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Source-Histogram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https://stats.stackexchange.com/questions/7400/how-to-assess-the-similarity-of-two-histograms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https://mpatacchiola.github.io/blog/2016/11/12/the-simplest-classifier-histogram-intersection.html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90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do we need distance measure?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Pattern Recognition</a:t>
            </a:r>
          </a:p>
          <a:p>
            <a:pPr lvl="1"/>
            <a:r>
              <a:rPr lang="en-US" dirty="0"/>
              <a:t>Recognizing similar patterns</a:t>
            </a:r>
          </a:p>
          <a:p>
            <a:pPr lvl="1"/>
            <a:r>
              <a:rPr lang="en-US" dirty="0"/>
              <a:t>Pattern is representation of an object with features/attributes</a:t>
            </a:r>
          </a:p>
          <a:p>
            <a:pPr lvl="1"/>
            <a:r>
              <a:rPr lang="en-US" dirty="0"/>
              <a:t>It is an important aspect of </a:t>
            </a:r>
            <a:r>
              <a:rPr lang="en-US" dirty="0">
                <a:solidFill>
                  <a:srgbClr val="C00000"/>
                </a:solidFill>
              </a:rPr>
              <a:t>visual perception</a:t>
            </a:r>
          </a:p>
          <a:p>
            <a:r>
              <a:rPr lang="en-US" dirty="0">
                <a:solidFill>
                  <a:srgbClr val="C00000"/>
                </a:solidFill>
              </a:rPr>
              <a:t>How does pattern recognition work?</a:t>
            </a:r>
          </a:p>
          <a:p>
            <a:pPr marL="365760" lvl="1" indent="0">
              <a:buNone/>
            </a:pP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4495800"/>
            <a:ext cx="1354014" cy="1789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50" y="4495801"/>
            <a:ext cx="1517148" cy="1810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457" y="4495801"/>
            <a:ext cx="1362743" cy="1810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81200" y="6477000"/>
            <a:ext cx="189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samples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91200" y="6400800"/>
            <a:ext cx="189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 samples</a:t>
            </a:r>
          </a:p>
        </p:txBody>
      </p:sp>
    </p:spTree>
    <p:extLst>
      <p:ext uri="{BB962C8B-B14F-4D97-AF65-F5344CB8AC3E}">
        <p14:creationId xmlns:p14="http://schemas.microsoft.com/office/powerpoint/2010/main" val="608588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distance measure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How does pattern recognition work</a:t>
            </a:r>
            <a:r>
              <a:rPr lang="en-US" dirty="0" smtClean="0"/>
              <a:t>? </a:t>
            </a:r>
            <a:endParaRPr lang="en-US" dirty="0"/>
          </a:p>
          <a:p>
            <a:pPr lvl="1"/>
            <a:r>
              <a:rPr lang="en-US" dirty="0"/>
              <a:t>Pattern is represented using features</a:t>
            </a:r>
          </a:p>
          <a:p>
            <a:pPr lvl="1"/>
            <a:r>
              <a:rPr lang="en-US" dirty="0"/>
              <a:t>Feature vector: collection of features</a:t>
            </a:r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Distance between the eyes</a:t>
            </a:r>
          </a:p>
          <a:p>
            <a:pPr lvl="1"/>
            <a:r>
              <a:rPr lang="en-US" dirty="0"/>
              <a:t>Width of the nose</a:t>
            </a:r>
          </a:p>
          <a:p>
            <a:pPr lvl="1"/>
            <a:r>
              <a:rPr lang="en-US" dirty="0"/>
              <a:t>Length of jaw line</a:t>
            </a:r>
          </a:p>
          <a:p>
            <a:pPr lvl="1"/>
            <a:r>
              <a:rPr lang="en-US" dirty="0"/>
              <a:t>Structure of the cheek </a:t>
            </a:r>
          </a:p>
          <a:p>
            <a:pPr lvl="1"/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295400"/>
            <a:ext cx="2430123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175" y="4391025"/>
            <a:ext cx="8858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231" y="5562600"/>
            <a:ext cx="943969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5824538" y="4618672"/>
            <a:ext cx="881062" cy="1477328"/>
            <a:chOff x="4191000" y="496669"/>
            <a:chExt cx="881062" cy="1477328"/>
          </a:xfrm>
        </p:grpSpPr>
        <p:sp>
          <p:nvSpPr>
            <p:cNvPr id="9" name="TextBox 8"/>
            <p:cNvSpPr txBox="1"/>
            <p:nvPr/>
          </p:nvSpPr>
          <p:spPr>
            <a:xfrm>
              <a:off x="4191000" y="496669"/>
              <a:ext cx="88106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x</a:t>
              </a:r>
              <a:r>
                <a:rPr lang="en-US" baseline="-25000" dirty="0"/>
                <a:t>1</a:t>
              </a:r>
            </a:p>
            <a:p>
              <a:r>
                <a:rPr lang="en-US" dirty="0"/>
                <a:t>    x</a:t>
              </a:r>
              <a:r>
                <a:rPr lang="en-US" baseline="-25000" dirty="0"/>
                <a:t>2</a:t>
              </a:r>
            </a:p>
            <a:p>
              <a:r>
                <a:rPr lang="en-US" dirty="0"/>
                <a:t>    x</a:t>
              </a:r>
              <a:r>
                <a:rPr lang="en-US" baseline="-25000" dirty="0"/>
                <a:t>3</a:t>
              </a:r>
            </a:p>
            <a:p>
              <a:r>
                <a:rPr lang="en-US" dirty="0"/>
                <a:t>    x</a:t>
              </a:r>
              <a:r>
                <a:rPr lang="en-US" baseline="-25000" dirty="0"/>
                <a:t>4</a:t>
              </a:r>
            </a:p>
            <a:p>
              <a:r>
                <a:rPr lang="en-US" dirty="0"/>
                <a:t>    x</a:t>
              </a:r>
              <a:r>
                <a:rPr lang="en-US" baseline="-25000" dirty="0"/>
                <a:t>5</a:t>
              </a:r>
            </a:p>
          </p:txBody>
        </p:sp>
        <p:sp>
          <p:nvSpPr>
            <p:cNvPr id="10" name="Left Bracket 9"/>
            <p:cNvSpPr/>
            <p:nvPr/>
          </p:nvSpPr>
          <p:spPr>
            <a:xfrm>
              <a:off x="4419600" y="572869"/>
              <a:ext cx="121919" cy="1401128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Bracket 10"/>
            <p:cNvSpPr/>
            <p:nvPr/>
          </p:nvSpPr>
          <p:spPr>
            <a:xfrm>
              <a:off x="4811315" y="572869"/>
              <a:ext cx="65485" cy="1401128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262938" y="4618672"/>
            <a:ext cx="881062" cy="1477328"/>
            <a:chOff x="4191000" y="496669"/>
            <a:chExt cx="881062" cy="1477328"/>
          </a:xfrm>
        </p:grpSpPr>
        <p:sp>
          <p:nvSpPr>
            <p:cNvPr id="13" name="TextBox 12"/>
            <p:cNvSpPr txBox="1"/>
            <p:nvPr/>
          </p:nvSpPr>
          <p:spPr>
            <a:xfrm>
              <a:off x="4191000" y="496669"/>
              <a:ext cx="88106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y</a:t>
              </a:r>
              <a:r>
                <a:rPr lang="en-US" baseline="-25000" dirty="0"/>
                <a:t>1</a:t>
              </a:r>
            </a:p>
            <a:p>
              <a:r>
                <a:rPr lang="en-US" dirty="0"/>
                <a:t>    y</a:t>
              </a:r>
              <a:r>
                <a:rPr lang="en-US" baseline="-25000" dirty="0"/>
                <a:t>2</a:t>
              </a:r>
            </a:p>
            <a:p>
              <a:r>
                <a:rPr lang="en-US" dirty="0"/>
                <a:t>    y</a:t>
              </a:r>
              <a:r>
                <a:rPr lang="en-US" baseline="-25000" dirty="0"/>
                <a:t>3</a:t>
              </a:r>
            </a:p>
            <a:p>
              <a:r>
                <a:rPr lang="en-US" dirty="0"/>
                <a:t>    y</a:t>
              </a:r>
              <a:r>
                <a:rPr lang="en-US" baseline="-25000" dirty="0"/>
                <a:t>4</a:t>
              </a:r>
            </a:p>
            <a:p>
              <a:r>
                <a:rPr lang="en-US" dirty="0"/>
                <a:t>    y</a:t>
              </a:r>
              <a:r>
                <a:rPr lang="en-US" baseline="-25000" dirty="0"/>
                <a:t>5</a:t>
              </a:r>
            </a:p>
          </p:txBody>
        </p:sp>
        <p:sp>
          <p:nvSpPr>
            <p:cNvPr id="14" name="Left Bracket 13"/>
            <p:cNvSpPr/>
            <p:nvPr/>
          </p:nvSpPr>
          <p:spPr>
            <a:xfrm>
              <a:off x="4419600" y="572869"/>
              <a:ext cx="121919" cy="1401128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Bracket 14"/>
            <p:cNvSpPr/>
            <p:nvPr/>
          </p:nvSpPr>
          <p:spPr>
            <a:xfrm>
              <a:off x="4811315" y="572869"/>
              <a:ext cx="65485" cy="1401128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" name="Straight Arrow Connector 4"/>
          <p:cNvCxnSpPr/>
          <p:nvPr/>
        </p:nvCxnSpPr>
        <p:spPr>
          <a:xfrm flipH="1">
            <a:off x="6629400" y="4919662"/>
            <a:ext cx="409575" cy="33813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8143875" y="5829300"/>
            <a:ext cx="314325" cy="19050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ular Callout 20"/>
          <p:cNvSpPr/>
          <p:nvPr/>
        </p:nvSpPr>
        <p:spPr>
          <a:xfrm>
            <a:off x="2057400" y="5906869"/>
            <a:ext cx="3581400" cy="646331"/>
          </a:xfrm>
          <a:prstGeom prst="wedgeRectCallout">
            <a:avLst>
              <a:gd name="adj1" fmla="val 61234"/>
              <a:gd name="adj2" fmla="val -11097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C00000"/>
                </a:solidFill>
              </a:rPr>
              <a:t>Compute the distance between these vectors to find similarity</a:t>
            </a:r>
          </a:p>
        </p:txBody>
      </p:sp>
    </p:spTree>
    <p:extLst>
      <p:ext uri="{BB962C8B-B14F-4D97-AF65-F5344CB8AC3E}">
        <p14:creationId xmlns:p14="http://schemas.microsoft.com/office/powerpoint/2010/main" val="332586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distance measure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Why do we need distance measures?</a:t>
            </a:r>
          </a:p>
          <a:p>
            <a:pPr lvl="1"/>
            <a:r>
              <a:rPr lang="en-US" dirty="0"/>
              <a:t>To compare patterns during the task of pattern recognition</a:t>
            </a:r>
          </a:p>
          <a:p>
            <a:pPr lvl="1"/>
            <a:r>
              <a:rPr lang="en-US" dirty="0"/>
              <a:t>Many other applications</a:t>
            </a:r>
          </a:p>
        </p:txBody>
      </p:sp>
    </p:spTree>
    <p:extLst>
      <p:ext uri="{BB962C8B-B14F-4D97-AF65-F5344CB8AC3E}">
        <p14:creationId xmlns:p14="http://schemas.microsoft.com/office/powerpoint/2010/main" val="2479029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d-dimensional feature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Feature vectors of dimensionality </a:t>
            </a:r>
            <a:r>
              <a:rPr lang="en-US" i="1" dirty="0">
                <a:solidFill>
                  <a:srgbClr val="C00000"/>
                </a:solidFill>
              </a:rPr>
              <a:t>d</a:t>
            </a:r>
            <a:r>
              <a:rPr lang="en-US" dirty="0"/>
              <a:t> representing two patterns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Representation of features of </a:t>
            </a:r>
            <a:r>
              <a:rPr lang="en-US" dirty="0">
                <a:solidFill>
                  <a:srgbClr val="C00000"/>
                </a:solidFill>
              </a:rPr>
              <a:t>multiple objects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Consider database of N patterns/objects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Each pattern represented using feature vector of dimensionality d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So all the patterns can be collectively represented as a matrix D of size dx 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038600" y="2362200"/>
            <a:ext cx="881062" cy="1477328"/>
            <a:chOff x="4191000" y="496669"/>
            <a:chExt cx="881062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4191000" y="496669"/>
              <a:ext cx="88106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x</a:t>
              </a:r>
              <a:r>
                <a:rPr lang="en-US" baseline="-25000" dirty="0"/>
                <a:t>1</a:t>
              </a:r>
            </a:p>
            <a:p>
              <a:r>
                <a:rPr lang="en-US" dirty="0"/>
                <a:t>    x</a:t>
              </a:r>
              <a:r>
                <a:rPr lang="en-US" baseline="-25000" dirty="0"/>
                <a:t>2</a:t>
              </a:r>
            </a:p>
            <a:p>
              <a:r>
                <a:rPr lang="en-US" dirty="0"/>
                <a:t>     .</a:t>
              </a:r>
              <a:endParaRPr lang="en-US" baseline="-25000" dirty="0"/>
            </a:p>
            <a:p>
              <a:r>
                <a:rPr lang="en-US" dirty="0"/>
                <a:t>     .</a:t>
              </a:r>
              <a:endParaRPr lang="en-US" baseline="-25000" dirty="0"/>
            </a:p>
            <a:p>
              <a:r>
                <a:rPr lang="en-US" dirty="0"/>
                <a:t>    </a:t>
              </a:r>
              <a:r>
                <a:rPr lang="en-US" dirty="0" err="1"/>
                <a:t>x</a:t>
              </a:r>
              <a:r>
                <a:rPr lang="en-US" baseline="-25000" dirty="0" err="1"/>
                <a:t>d</a:t>
              </a:r>
              <a:endParaRPr lang="en-US" baseline="-25000" dirty="0"/>
            </a:p>
          </p:txBody>
        </p:sp>
        <p:sp>
          <p:nvSpPr>
            <p:cNvPr id="6" name="Left Bracket 5"/>
            <p:cNvSpPr/>
            <p:nvPr/>
          </p:nvSpPr>
          <p:spPr>
            <a:xfrm>
              <a:off x="4419600" y="572869"/>
              <a:ext cx="121919" cy="1401128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Bracket 6"/>
            <p:cNvSpPr/>
            <p:nvPr/>
          </p:nvSpPr>
          <p:spPr>
            <a:xfrm>
              <a:off x="4811315" y="572869"/>
              <a:ext cx="65485" cy="1401128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38800" y="2362200"/>
            <a:ext cx="881062" cy="1477328"/>
            <a:chOff x="4191000" y="496669"/>
            <a:chExt cx="881062" cy="1477328"/>
          </a:xfrm>
        </p:grpSpPr>
        <p:sp>
          <p:nvSpPr>
            <p:cNvPr id="9" name="TextBox 8"/>
            <p:cNvSpPr txBox="1"/>
            <p:nvPr/>
          </p:nvSpPr>
          <p:spPr>
            <a:xfrm>
              <a:off x="4191000" y="496669"/>
              <a:ext cx="88106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y</a:t>
              </a:r>
              <a:r>
                <a:rPr lang="en-US" baseline="-25000" dirty="0"/>
                <a:t>1</a:t>
              </a:r>
            </a:p>
            <a:p>
              <a:r>
                <a:rPr lang="en-US" dirty="0"/>
                <a:t>    y</a:t>
              </a:r>
              <a:r>
                <a:rPr lang="en-US" baseline="-25000" dirty="0"/>
                <a:t>2</a:t>
              </a:r>
            </a:p>
            <a:p>
              <a:r>
                <a:rPr lang="en-US" dirty="0"/>
                <a:t>     .</a:t>
              </a:r>
              <a:endParaRPr lang="en-US" baseline="-25000" dirty="0"/>
            </a:p>
            <a:p>
              <a:r>
                <a:rPr lang="en-US" dirty="0"/>
                <a:t>     .</a:t>
              </a:r>
              <a:endParaRPr lang="en-US" baseline="-25000" dirty="0"/>
            </a:p>
            <a:p>
              <a:r>
                <a:rPr lang="en-US" dirty="0"/>
                <a:t>    </a:t>
              </a:r>
              <a:r>
                <a:rPr lang="en-US" dirty="0" err="1"/>
                <a:t>y</a:t>
              </a:r>
              <a:r>
                <a:rPr lang="en-US" baseline="-25000" dirty="0" err="1"/>
                <a:t>d</a:t>
              </a:r>
              <a:endParaRPr lang="en-US" baseline="-25000" dirty="0"/>
            </a:p>
          </p:txBody>
        </p:sp>
        <p:sp>
          <p:nvSpPr>
            <p:cNvPr id="10" name="Left Bracket 9"/>
            <p:cNvSpPr/>
            <p:nvPr/>
          </p:nvSpPr>
          <p:spPr>
            <a:xfrm>
              <a:off x="4419600" y="572869"/>
              <a:ext cx="121919" cy="1401128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Bracket 10"/>
            <p:cNvSpPr/>
            <p:nvPr/>
          </p:nvSpPr>
          <p:spPr>
            <a:xfrm>
              <a:off x="4811315" y="572869"/>
              <a:ext cx="65485" cy="1401128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733800" y="2971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34000" y="29834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=</a:t>
            </a:r>
          </a:p>
        </p:txBody>
      </p:sp>
    </p:spTree>
    <p:extLst>
      <p:ext uri="{BB962C8B-B14F-4D97-AF65-F5344CB8AC3E}">
        <p14:creationId xmlns:p14="http://schemas.microsoft.com/office/powerpoint/2010/main" val="62578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d-dimensional feature representation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90601" y="2514600"/>
            <a:ext cx="3962399" cy="1477328"/>
            <a:chOff x="4191000" y="496669"/>
            <a:chExt cx="1065470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4191000" y="496669"/>
              <a:ext cx="106547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   x</a:t>
              </a:r>
              <a:r>
                <a:rPr lang="en-US" baseline="-25000" dirty="0"/>
                <a:t>11    </a:t>
              </a:r>
              <a:r>
                <a:rPr lang="en-US" dirty="0"/>
                <a:t>x</a:t>
              </a:r>
              <a:r>
                <a:rPr lang="en-US" baseline="-25000" dirty="0"/>
                <a:t>12      </a:t>
              </a:r>
              <a:r>
                <a:rPr lang="en-US" dirty="0"/>
                <a:t>x</a:t>
              </a:r>
              <a:r>
                <a:rPr lang="en-US" baseline="-25000" dirty="0"/>
                <a:t>13     </a:t>
              </a:r>
              <a:r>
                <a:rPr lang="en-US" dirty="0"/>
                <a:t>x</a:t>
              </a:r>
              <a:r>
                <a:rPr lang="en-US" baseline="-25000" dirty="0"/>
                <a:t>1N    </a:t>
              </a:r>
            </a:p>
            <a:p>
              <a:r>
                <a:rPr lang="en-US" dirty="0"/>
                <a:t>         x</a:t>
              </a:r>
              <a:r>
                <a:rPr lang="en-US" baseline="-25000" dirty="0"/>
                <a:t>21</a:t>
              </a:r>
              <a:r>
                <a:rPr lang="en-US" dirty="0"/>
                <a:t>   x</a:t>
              </a:r>
              <a:r>
                <a:rPr lang="en-US" baseline="-25000" dirty="0"/>
                <a:t>22     </a:t>
              </a:r>
              <a:r>
                <a:rPr lang="en-US" dirty="0"/>
                <a:t>x</a:t>
              </a:r>
              <a:r>
                <a:rPr lang="en-US" baseline="-25000" dirty="0"/>
                <a:t>23</a:t>
              </a:r>
              <a:r>
                <a:rPr lang="en-US" dirty="0"/>
                <a:t>    x</a:t>
              </a:r>
              <a:r>
                <a:rPr lang="en-US" baseline="-25000" dirty="0"/>
                <a:t>2N</a:t>
              </a:r>
            </a:p>
            <a:p>
              <a:r>
                <a:rPr lang="en-US" dirty="0"/>
                <a:t>         .        .       .        .</a:t>
              </a:r>
              <a:endParaRPr lang="en-US" baseline="-25000" dirty="0"/>
            </a:p>
            <a:p>
              <a:r>
                <a:rPr lang="en-US" dirty="0"/>
                <a:t>         .        .       .        .</a:t>
              </a:r>
              <a:endParaRPr lang="en-US" baseline="-25000" dirty="0"/>
            </a:p>
            <a:p>
              <a:r>
                <a:rPr lang="en-US" dirty="0"/>
                <a:t>        x</a:t>
              </a:r>
              <a:r>
                <a:rPr lang="en-US" baseline="-25000" dirty="0"/>
                <a:t>d1</a:t>
              </a:r>
              <a:r>
                <a:rPr lang="en-US" dirty="0"/>
                <a:t>    x</a:t>
              </a:r>
              <a:r>
                <a:rPr lang="en-US" baseline="-25000" dirty="0"/>
                <a:t>d2     </a:t>
              </a:r>
              <a:r>
                <a:rPr lang="en-US" dirty="0"/>
                <a:t>x</a:t>
              </a:r>
              <a:r>
                <a:rPr lang="en-US" baseline="-25000" dirty="0"/>
                <a:t>d3      </a:t>
              </a:r>
              <a:r>
                <a:rPr lang="en-US" dirty="0" err="1"/>
                <a:t>x</a:t>
              </a:r>
              <a:r>
                <a:rPr lang="en-US" baseline="-25000" dirty="0" err="1"/>
                <a:t>dN</a:t>
              </a:r>
              <a:endParaRPr lang="en-US" baseline="-25000" dirty="0"/>
            </a:p>
          </p:txBody>
        </p:sp>
        <p:sp>
          <p:nvSpPr>
            <p:cNvPr id="6" name="Left Bracket 5"/>
            <p:cNvSpPr/>
            <p:nvPr/>
          </p:nvSpPr>
          <p:spPr>
            <a:xfrm>
              <a:off x="4313939" y="572869"/>
              <a:ext cx="60959" cy="1401128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Bracket 6"/>
            <p:cNvSpPr/>
            <p:nvPr/>
          </p:nvSpPr>
          <p:spPr>
            <a:xfrm>
              <a:off x="4811315" y="572869"/>
              <a:ext cx="65485" cy="1401128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638800" y="2561272"/>
            <a:ext cx="881062" cy="1477328"/>
            <a:chOff x="4191000" y="496669"/>
            <a:chExt cx="881062" cy="1477328"/>
          </a:xfrm>
        </p:grpSpPr>
        <p:sp>
          <p:nvSpPr>
            <p:cNvPr id="11" name="TextBox 10"/>
            <p:cNvSpPr txBox="1"/>
            <p:nvPr/>
          </p:nvSpPr>
          <p:spPr>
            <a:xfrm>
              <a:off x="4191000" y="496669"/>
              <a:ext cx="88106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y</a:t>
              </a:r>
              <a:r>
                <a:rPr lang="en-US" baseline="-25000" dirty="0"/>
                <a:t>1</a:t>
              </a:r>
            </a:p>
            <a:p>
              <a:r>
                <a:rPr lang="en-US" dirty="0"/>
                <a:t>    y</a:t>
              </a:r>
              <a:r>
                <a:rPr lang="en-US" baseline="-25000" dirty="0"/>
                <a:t>2</a:t>
              </a:r>
            </a:p>
            <a:p>
              <a:r>
                <a:rPr lang="en-US" dirty="0"/>
                <a:t>     .</a:t>
              </a:r>
              <a:endParaRPr lang="en-US" baseline="-25000" dirty="0"/>
            </a:p>
            <a:p>
              <a:r>
                <a:rPr lang="en-US" dirty="0"/>
                <a:t>     .</a:t>
              </a:r>
              <a:endParaRPr lang="en-US" baseline="-25000" dirty="0"/>
            </a:p>
            <a:p>
              <a:r>
                <a:rPr lang="en-US" dirty="0"/>
                <a:t>    </a:t>
              </a:r>
              <a:r>
                <a:rPr lang="en-US" dirty="0" err="1"/>
                <a:t>yd</a:t>
              </a:r>
              <a:endParaRPr lang="en-US" baseline="-25000" dirty="0"/>
            </a:p>
          </p:txBody>
        </p:sp>
        <p:sp>
          <p:nvSpPr>
            <p:cNvPr id="12" name="Left Bracket 11"/>
            <p:cNvSpPr/>
            <p:nvPr/>
          </p:nvSpPr>
          <p:spPr>
            <a:xfrm>
              <a:off x="4419600" y="572869"/>
              <a:ext cx="121919" cy="1401128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Bracket 12"/>
            <p:cNvSpPr/>
            <p:nvPr/>
          </p:nvSpPr>
          <p:spPr>
            <a:xfrm>
              <a:off x="4811315" y="572869"/>
              <a:ext cx="65485" cy="1401128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334000" y="318254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=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19200" y="2133600"/>
            <a:ext cx="2819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Database contains N objects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62600" y="2133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Sample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57600" y="3886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dxN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24600" y="3810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dx1</a:t>
            </a:r>
          </a:p>
        </p:txBody>
      </p:sp>
    </p:spTree>
    <p:extLst>
      <p:ext uri="{BB962C8B-B14F-4D97-AF65-F5344CB8AC3E}">
        <p14:creationId xmlns:p14="http://schemas.microsoft.com/office/powerpoint/2010/main" val="2892475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DD342164-613B-4BFB-87F0-594704B9571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IN" dirty="0"/>
                  <a:t>  Norm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D342164-613B-4BFB-87F0-594704B957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04" b="-15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25A418E-402F-4CA1-961F-D0CF82FB3944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371600"/>
                <a:ext cx="8153400" cy="5257800"/>
              </a:xfrm>
            </p:spPr>
            <p:txBody>
              <a:bodyPr>
                <a:normAutofit fontScale="85000" lnSpcReduction="20000"/>
              </a:bodyPr>
              <a:lstStyle/>
              <a:p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IN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i="1" dirty="0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i="1" dirty="0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IN" i="1" dirty="0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IN" i="1" dirty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(</m:t>
                                      </m:r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IN" i="1" dirty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N" i="1" dirty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IN" i="1" dirty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IN" i="1" dirty="0">
                                              <a:latin typeface="Cambria Math" panose="02040503050406030204" pitchFamily="18" charset="0"/>
                                            </a:rPr>
                                            <m:t> −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IN" i="1" dirty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i="1" dirty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IN" i="1" dirty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d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IN" b="0" i="1" dirty="0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IN" i="1" dirty="0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IN" i="1" dirty="0">
                  <a:latin typeface="Cambria Math" panose="02040503050406030204" pitchFamily="18" charset="0"/>
                </a:endParaRPr>
              </a:p>
              <a:p>
                <a:endParaRPr lang="en-IN" dirty="0"/>
              </a:p>
              <a:p>
                <a:r>
                  <a:rPr lang="en-IN" dirty="0"/>
                  <a:t>Where </a:t>
                </a:r>
                <a:r>
                  <a:rPr lang="en-IN" i="1" dirty="0">
                    <a:solidFill>
                      <a:srgbClr val="C00000"/>
                    </a:solidFill>
                  </a:rPr>
                  <a:t>p</a:t>
                </a:r>
                <a:r>
                  <a:rPr lang="en-IN" dirty="0">
                    <a:solidFill>
                      <a:srgbClr val="C00000"/>
                    </a:solidFill>
                  </a:rPr>
                  <a:t>=1,2,…,</a:t>
                </a:r>
                <a:r>
                  <a:rPr lang="en-IN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IN" dirty="0">
                    <a:solidFill>
                      <a:srgbClr val="C00000"/>
                    </a:solidFill>
                  </a:rPr>
                  <a:t> </a:t>
                </a:r>
                <a:r>
                  <a:rPr lang="en-IN" dirty="0"/>
                  <a:t>and </a:t>
                </a:r>
                <a:r>
                  <a:rPr lang="en-IN" i="1" dirty="0">
                    <a:solidFill>
                      <a:srgbClr val="C00000"/>
                    </a:solidFill>
                  </a:rPr>
                  <a:t>d</a:t>
                </a:r>
                <a:r>
                  <a:rPr lang="en-IN" i="1" dirty="0"/>
                  <a:t> </a:t>
                </a:r>
                <a:r>
                  <a:rPr lang="en-IN" dirty="0"/>
                  <a:t>is the dimension</a:t>
                </a:r>
              </a:p>
              <a:p>
                <a:r>
                  <a:rPr lang="en-IN" dirty="0"/>
                  <a:t>Depending on the value of </a:t>
                </a:r>
                <a14:m>
                  <m:oMath xmlns:m="http://schemas.openxmlformats.org/officeDocument/2006/math">
                    <m:r>
                      <a:rPr lang="en-IN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IN" dirty="0"/>
                  <a:t>, we get different distance measures.</a:t>
                </a:r>
              </a:p>
              <a:p>
                <a:pPr lvl="1"/>
                <a:r>
                  <a:rPr lang="en-IN" dirty="0" smtClean="0"/>
                  <a:t>L</a:t>
                </a:r>
                <a:r>
                  <a:rPr lang="en-IN" baseline="-25000" dirty="0" smtClean="0"/>
                  <a:t>1 </a:t>
                </a:r>
                <a:r>
                  <a:rPr lang="en-IN" dirty="0"/>
                  <a:t>: Manhattan (city block distance</a:t>
                </a:r>
                <a:r>
                  <a:rPr lang="en-IN" dirty="0" smtClean="0"/>
                  <a:t>)</a:t>
                </a:r>
              </a:p>
              <a:p>
                <a:pPr lvl="1"/>
                <a:r>
                  <a:rPr lang="en-IN" dirty="0"/>
                  <a:t>L</a:t>
                </a:r>
                <a:r>
                  <a:rPr lang="en-IN" baseline="-25000" dirty="0"/>
                  <a:t>2 </a:t>
                </a:r>
                <a:r>
                  <a:rPr lang="en-IN" dirty="0"/>
                  <a:t>: Euclidean</a:t>
                </a:r>
              </a:p>
              <a:p>
                <a:pPr lvl="1"/>
                <a:r>
                  <a:rPr lang="en-IN" dirty="0" smtClean="0"/>
                  <a:t>L</a:t>
                </a:r>
                <a14:m>
                  <m:oMath xmlns:m="http://schemas.openxmlformats.org/officeDocument/2006/math">
                    <m:r>
                      <a:rPr lang="en-IN" i="1" baseline="-25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IN" dirty="0">
                    <a:solidFill>
                      <a:srgbClr val="C00000"/>
                    </a:solidFill>
                  </a:rPr>
                  <a:t> </a:t>
                </a:r>
                <a:r>
                  <a:rPr lang="en-IN" dirty="0"/>
                  <a:t>: Max (chess  board distance)</a:t>
                </a:r>
              </a:p>
              <a:p>
                <a:pPr lvl="1"/>
                <a:r>
                  <a:rPr lang="en-IN" dirty="0"/>
                  <a:t>L</a:t>
                </a:r>
                <a:r>
                  <a:rPr lang="en-IN" baseline="-25000" dirty="0"/>
                  <a:t>-</a:t>
                </a:r>
                <a14:m>
                  <m:oMath xmlns:m="http://schemas.openxmlformats.org/officeDocument/2006/math">
                    <m:r>
                      <a:rPr lang="en-IN" i="1" baseline="-25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IN" dirty="0">
                    <a:solidFill>
                      <a:srgbClr val="C00000"/>
                    </a:solidFill>
                  </a:rPr>
                  <a:t> </a:t>
                </a:r>
                <a:r>
                  <a:rPr lang="en-IN" dirty="0"/>
                  <a:t>: Min</a:t>
                </a:r>
              </a:p>
              <a:p>
                <a:r>
                  <a:rPr lang="en-IN" dirty="0"/>
                  <a:t>This is also called as </a:t>
                </a:r>
                <a:r>
                  <a:rPr lang="en-IN" i="1" dirty="0" err="1"/>
                  <a:t>Minkowski</a:t>
                </a:r>
                <a:r>
                  <a:rPr lang="en-IN" i="1" dirty="0"/>
                  <a:t> Norm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25A418E-402F-4CA1-961F-D0CF82FB39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371600"/>
                <a:ext cx="8153400" cy="5257800"/>
              </a:xfrm>
              <a:blipFill rotWithShape="1">
                <a:blip r:embed="rId3"/>
                <a:stretch>
                  <a:fillRect l="-299" b="-2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792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5F2640-CD13-E749-F8FE-259F500C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Measures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09B90B73-5E03-F522-3DB5-2324071C029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33400" y="2286000"/>
            <a:ext cx="7708633" cy="366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3814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6461</TotalTime>
  <Words>975</Words>
  <Application>Microsoft Office PowerPoint</Application>
  <PresentationFormat>On-screen Show (4:3)</PresentationFormat>
  <Paragraphs>210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Median</vt:lpstr>
      <vt:lpstr>Proximity Measures</vt:lpstr>
      <vt:lpstr>Introduction</vt:lpstr>
      <vt:lpstr>Why do we need distance measure?</vt:lpstr>
      <vt:lpstr>Motivation for distance measure</vt:lpstr>
      <vt:lpstr>Motivation for distance measure</vt:lpstr>
      <vt:lpstr>d-dimensional feature representation</vt:lpstr>
      <vt:lpstr>d-dimensional feature representation</vt:lpstr>
      <vt:lpstr>L_p  Norm</vt:lpstr>
      <vt:lpstr>Distance Measures</vt:lpstr>
      <vt:lpstr>Distance Measures</vt:lpstr>
      <vt:lpstr> L_1 Norm/ Manhattan Distance </vt:lpstr>
      <vt:lpstr>L1 norm called as City Block Distance/ taxi-cab distance: Based on 4-connectivity</vt:lpstr>
      <vt:lpstr>L_2 Norm/Euclidean Distance</vt:lpstr>
      <vt:lpstr>L ∞ norm called as Chessboard Distance: Based on 8-connectivity</vt:lpstr>
      <vt:lpstr>L_∞ Norm and L_(-∞) Norm</vt:lpstr>
      <vt:lpstr>Taxicab or city block distance vs Euclidean Distance</vt:lpstr>
      <vt:lpstr>Distance Measures</vt:lpstr>
      <vt:lpstr>Properties of a Metric Distance</vt:lpstr>
      <vt:lpstr>Is L_p norm a metric?</vt:lpstr>
      <vt:lpstr>Summary- Metric Similarity Function</vt:lpstr>
      <vt:lpstr>Summary</vt:lpstr>
      <vt:lpstr>Thank you</vt:lpstr>
      <vt:lpstr>Source-Histogram distance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CBIR using fusion of color, texture and shape features</dc:title>
  <dc:creator>Aneesh</dc:creator>
  <cp:lastModifiedBy>HP</cp:lastModifiedBy>
  <cp:revision>503</cp:revision>
  <dcterms:created xsi:type="dcterms:W3CDTF">2014-03-05T03:13:52Z</dcterms:created>
  <dcterms:modified xsi:type="dcterms:W3CDTF">2023-08-08T06:14:52Z</dcterms:modified>
</cp:coreProperties>
</file>