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32" r:id="rId2"/>
    <p:sldId id="358" r:id="rId3"/>
    <p:sldId id="353" r:id="rId4"/>
    <p:sldId id="336" r:id="rId5"/>
    <p:sldId id="337" r:id="rId6"/>
    <p:sldId id="340" r:id="rId7"/>
    <p:sldId id="341" r:id="rId8"/>
    <p:sldId id="342" r:id="rId9"/>
    <p:sldId id="344" r:id="rId10"/>
    <p:sldId id="345" r:id="rId11"/>
    <p:sldId id="347" r:id="rId12"/>
    <p:sldId id="348" r:id="rId13"/>
    <p:sldId id="355" r:id="rId14"/>
    <p:sldId id="354" r:id="rId15"/>
    <p:sldId id="350" r:id="rId16"/>
    <p:sldId id="351" r:id="rId17"/>
    <p:sldId id="357" r:id="rId18"/>
    <p:sldId id="349" r:id="rId19"/>
    <p:sldId id="352" r:id="rId20"/>
    <p:sldId id="35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1207FCD-ADA5-476A-A65E-A92705175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037361-A2EB-4D1F-A6B2-1301682170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C82CD-6183-4AB7-9668-ADD26D698D88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C0F51E-6327-4F42-BFEE-EF7D36118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20E946-328C-47A1-A4C7-FF2EBB2836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A68B9-236D-4308-99B5-96BD7C9BD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1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4C8C5-35D7-409D-8868-0E926C5E61DC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4CDE-3300-49D8-8D39-71FD6DD78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B4CDE-3300-49D8-8D39-71FD6DD7865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8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300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Proximity/distance Measures-part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=1-c</a:t>
            </a:r>
            <a:r>
              <a:rPr lang="en-US" baseline="-25000" dirty="0"/>
              <a:t>ij</a:t>
            </a:r>
            <a:r>
              <a:rPr lang="en-US" dirty="0"/>
              <a:t>/</a:t>
            </a:r>
            <a:r>
              <a:rPr lang="en-US" dirty="0" err="1"/>
              <a:t>c</a:t>
            </a:r>
            <a:r>
              <a:rPr lang="en-US" baseline="-25000" dirty="0" err="1"/>
              <a:t>max</a:t>
            </a:r>
            <a:r>
              <a:rPr lang="en-US" dirty="0"/>
              <a:t> for color histograms</a:t>
            </a:r>
          </a:p>
          <a:p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ij</a:t>
            </a:r>
            <a:r>
              <a:rPr lang="en-US" dirty="0"/>
              <a:t> is bin-to-bin distance and 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r>
              <a:rPr lang="en-US" dirty="0"/>
              <a:t> the maximum distance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/>
              <a:t>is an identity matrix, then </a:t>
            </a:r>
            <a:r>
              <a:rPr lang="en-US" dirty="0">
                <a:solidFill>
                  <a:srgbClr val="C00000"/>
                </a:solidFill>
              </a:rPr>
              <a:t>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diagonal matric, then </a:t>
            </a:r>
            <a:r>
              <a:rPr lang="en-US" dirty="0">
                <a:solidFill>
                  <a:srgbClr val="C00000"/>
                </a:solidFill>
              </a:rPr>
              <a:t>weighted Euclidean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Is it a Metric? Yes , if A is positive definite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4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QFD represents correlation between dimensions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50" y="2714625"/>
            <a:ext cx="6833250" cy="302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58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Comparison of color histograms</a:t>
            </a:r>
          </a:p>
          <a:p>
            <a:pPr lvl="1"/>
            <a:r>
              <a:rPr lang="en-US" dirty="0"/>
              <a:t>Considers similarity between colors i </a:t>
            </a:r>
            <a:r>
              <a:rPr lang="en-US"/>
              <a:t>and j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701250"/>
            <a:ext cx="5430901" cy="187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5715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53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of histogram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9" y="2462213"/>
            <a:ext cx="8352521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5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6C2C8-31B1-40D2-A9F3-C1FA0B2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QFD</a:t>
            </a:r>
            <a:endParaRPr lang="en-IN" dirty="0"/>
          </a:p>
        </p:txBody>
      </p:sp>
      <p:pic>
        <p:nvPicPr>
          <p:cNvPr id="5" name="Picture 4" descr="seagull_hist">
            <a:extLst>
              <a:ext uri="{FF2B5EF4-FFF2-40B4-BE49-F238E27FC236}">
                <a16:creationId xmlns:a16="http://schemas.microsoft.com/office/drawing/2014/main" xmlns="" id="{9071B888-3F15-40DC-A82C-47BF2354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seagull">
            <a:extLst>
              <a:ext uri="{FF2B5EF4-FFF2-40B4-BE49-F238E27FC236}">
                <a16:creationId xmlns:a16="http://schemas.microsoft.com/office/drawing/2014/main" xmlns="" id="{36F5EDC7-5F95-44B2-B2ED-71B76B22A76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29" y="2133600"/>
            <a:ext cx="309841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81C3FF-1A1F-4EA3-A251-E67205530B09}"/>
              </a:ext>
            </a:extLst>
          </p:cNvPr>
          <p:cNvSpPr txBox="1"/>
          <p:nvPr/>
        </p:nvSpPr>
        <p:spPr>
          <a:xfrm>
            <a:off x="1752600" y="556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FCA8E4-9A34-46B9-AD9B-630D89B1EFCE}"/>
              </a:ext>
            </a:extLst>
          </p:cNvPr>
          <p:cNvSpPr txBox="1"/>
          <p:nvPr/>
        </p:nvSpPr>
        <p:spPr>
          <a:xfrm>
            <a:off x="5105402" y="5569466"/>
            <a:ext cx="31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Histogram of the given image</a:t>
            </a:r>
          </a:p>
        </p:txBody>
      </p:sp>
    </p:spTree>
    <p:extLst>
      <p:ext uri="{BB962C8B-B14F-4D97-AF65-F5344CB8AC3E}">
        <p14:creationId xmlns:p14="http://schemas.microsoft.com/office/powerpoint/2010/main" val="62160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Comparison of color histograms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find the similarity weights?</a:t>
            </a:r>
          </a:p>
          <a:p>
            <a:pPr lvl="1"/>
            <a:r>
              <a:rPr lang="en-US" dirty="0"/>
              <a:t>Distance between the bins</a:t>
            </a:r>
          </a:p>
          <a:p>
            <a:r>
              <a:rPr lang="en-US" dirty="0"/>
              <a:t>Bin Distance = difference of indices</a:t>
            </a:r>
          </a:p>
        </p:txBody>
      </p:sp>
      <p:pic>
        <p:nvPicPr>
          <p:cNvPr id="6" name="Picture 2" descr="3: Quadratic-form distance metrics compare multiple bins between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040196" cy="267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Comparison of color histograms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38384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33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color histograms</a:t>
            </a:r>
          </a:p>
        </p:txBody>
      </p:sp>
      <p:pic>
        <p:nvPicPr>
          <p:cNvPr id="2050" name="Picture 2" descr="Yellow Roses: The Meaning and History of the Heartfelt Hallmark | ProFlow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552949"/>
            <a:ext cx="2743200" cy="18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53368"/>
            <a:ext cx="24955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Roses are red and contributing to climate change, florists warn | Climate  Crisis News | Al Jazee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2729249" cy="18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688068"/>
            <a:ext cx="21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Image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4126468"/>
            <a:ext cx="21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Image 2</a:t>
            </a:r>
          </a:p>
        </p:txBody>
      </p:sp>
    </p:spTree>
    <p:extLst>
      <p:ext uri="{BB962C8B-B14F-4D97-AF65-F5344CB8AC3E}">
        <p14:creationId xmlns:p14="http://schemas.microsoft.com/office/powerpoint/2010/main" val="223558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399"/>
            <a:ext cx="7903961" cy="45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82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=1-c</a:t>
            </a:r>
            <a:r>
              <a:rPr lang="en-US" baseline="-25000" dirty="0"/>
              <a:t>ij</a:t>
            </a:r>
            <a:r>
              <a:rPr lang="en-US" dirty="0"/>
              <a:t>/</a:t>
            </a:r>
            <a:r>
              <a:rPr lang="en-US" dirty="0" err="1"/>
              <a:t>c</a:t>
            </a:r>
            <a:r>
              <a:rPr lang="en-US" baseline="-25000" dirty="0" err="1"/>
              <a:t>max</a:t>
            </a:r>
            <a:r>
              <a:rPr lang="en-US" dirty="0"/>
              <a:t> for color histograms</a:t>
            </a:r>
          </a:p>
          <a:p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ij</a:t>
            </a:r>
            <a:r>
              <a:rPr lang="en-US" dirty="0"/>
              <a:t> is bin-to-bin distance and 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r>
              <a:rPr lang="en-US" dirty="0"/>
              <a:t> the maximum distance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/>
              <a:t>is an identity matrix, then </a:t>
            </a:r>
            <a:r>
              <a:rPr lang="en-US" dirty="0">
                <a:solidFill>
                  <a:srgbClr val="C00000"/>
                </a:solidFill>
              </a:rPr>
              <a:t>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diagonal matric, then </a:t>
            </a:r>
            <a:r>
              <a:rPr lang="en-US" dirty="0">
                <a:solidFill>
                  <a:srgbClr val="C00000"/>
                </a:solidFill>
              </a:rPr>
              <a:t>weighted 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an inverse of covariance matrix, then </a:t>
            </a:r>
            <a:r>
              <a:rPr lang="en-US" dirty="0" err="1">
                <a:solidFill>
                  <a:srgbClr val="C00000"/>
                </a:solidFill>
              </a:rPr>
              <a:t>Mahalanobis</a:t>
            </a:r>
            <a:r>
              <a:rPr lang="en-US" dirty="0">
                <a:solidFill>
                  <a:srgbClr val="C00000"/>
                </a:solidFill>
              </a:rPr>
              <a:t> distance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Is it a Metric? Yes , if A is positive definite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5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C7B17-7813-455B-8263-25DB07C0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20B8F-5FA8-4894-9ACF-8C50E93195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Normalized Euclidean Distance</a:t>
            </a:r>
          </a:p>
          <a:p>
            <a:r>
              <a:rPr lang="en-US"/>
              <a:t>Quadratic Form </a:t>
            </a:r>
            <a:r>
              <a:rPr lang="en-US" dirty="0"/>
              <a:t>D</a:t>
            </a:r>
            <a:r>
              <a:rPr lang="en-US"/>
              <a:t>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5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Metric distance measure</a:t>
            </a:r>
          </a:p>
          <a:p>
            <a:r>
              <a:rPr lang="en-US" dirty="0"/>
              <a:t>Quadratic form distance</a:t>
            </a:r>
          </a:p>
          <a:p>
            <a:r>
              <a:rPr lang="en-US" dirty="0"/>
              <a:t>Application of QFD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6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1981200"/>
            <a:ext cx="655320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D342164-613B-4BFB-87F0-594704B9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342164-613B-4BFB-87F0-594704B9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04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25A418E-402F-4CA1-961F-D0CF82FB394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371600"/>
                <a:ext cx="81534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i="1" dirty="0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Where </a:t>
                </a:r>
                <a:r>
                  <a:rPr lang="en-IN" i="1" dirty="0">
                    <a:solidFill>
                      <a:srgbClr val="C00000"/>
                    </a:solidFill>
                  </a:rPr>
                  <a:t>p</a:t>
                </a:r>
                <a:r>
                  <a:rPr lang="en-IN" dirty="0">
                    <a:solidFill>
                      <a:srgbClr val="C00000"/>
                    </a:solidFill>
                  </a:rPr>
                  <a:t>=1,2,…,</a:t>
                </a:r>
                <a:r>
                  <a:rPr lang="en-I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and </a:t>
                </a:r>
                <a:r>
                  <a:rPr lang="en-IN" i="1" dirty="0">
                    <a:solidFill>
                      <a:srgbClr val="C00000"/>
                    </a:solidFill>
                  </a:rPr>
                  <a:t>d</a:t>
                </a:r>
                <a:r>
                  <a:rPr lang="en-IN" i="1" dirty="0"/>
                  <a:t> </a:t>
                </a:r>
                <a:r>
                  <a:rPr lang="en-IN" dirty="0"/>
                  <a:t>is the dimension</a:t>
                </a:r>
              </a:p>
              <a:p>
                <a:r>
                  <a:rPr lang="en-IN" dirty="0"/>
                  <a:t>Depending on the value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we get different distance measures.</a:t>
                </a:r>
              </a:p>
              <a:p>
                <a:pPr lvl="1"/>
                <a:r>
                  <a:rPr lang="en-IN" dirty="0"/>
                  <a:t>L</a:t>
                </a:r>
                <a:r>
                  <a:rPr lang="en-IN" baseline="-25000" dirty="0"/>
                  <a:t>2 </a:t>
                </a:r>
                <a:r>
                  <a:rPr lang="en-IN" dirty="0"/>
                  <a:t>: Euclidean</a:t>
                </a:r>
              </a:p>
              <a:p>
                <a:pPr lvl="1"/>
                <a:r>
                  <a:rPr lang="en-IN" dirty="0"/>
                  <a:t>L</a:t>
                </a:r>
                <a:r>
                  <a:rPr lang="en-IN" baseline="-25000" dirty="0"/>
                  <a:t>1 </a:t>
                </a:r>
                <a:r>
                  <a:rPr lang="en-IN" dirty="0"/>
                  <a:t>: Manhattan (city block distance)</a:t>
                </a:r>
              </a:p>
              <a:p>
                <a:pPr lvl="1"/>
                <a:r>
                  <a:rPr lang="en-IN" dirty="0"/>
                  <a:t>L</a:t>
                </a:r>
                <a14:m>
                  <m:oMath xmlns:m="http://schemas.openxmlformats.org/officeDocument/2006/math">
                    <m:r>
                      <a:rPr lang="en-IN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: Max (chess  board distance)</a:t>
                </a:r>
              </a:p>
              <a:p>
                <a:pPr lvl="1"/>
                <a:r>
                  <a:rPr lang="en-IN" dirty="0"/>
                  <a:t>L</a:t>
                </a:r>
                <a:r>
                  <a:rPr lang="en-IN" baseline="-25000" dirty="0"/>
                  <a:t>-</a:t>
                </a:r>
                <a14:m>
                  <m:oMath xmlns:m="http://schemas.openxmlformats.org/officeDocument/2006/math">
                    <m:r>
                      <a:rPr lang="en-IN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: Min</a:t>
                </a:r>
              </a:p>
              <a:p>
                <a:r>
                  <a:rPr lang="en-IN" dirty="0"/>
                  <a:t>This is also called as </a:t>
                </a:r>
                <a:r>
                  <a:rPr lang="en-IN" i="1" dirty="0" err="1"/>
                  <a:t>Minkowski</a:t>
                </a:r>
                <a:r>
                  <a:rPr lang="en-IN" i="1" dirty="0"/>
                  <a:t> Norm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A418E-402F-4CA1-961F-D0CF82FB3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371600"/>
                <a:ext cx="8153400" cy="5257800"/>
              </a:xfrm>
              <a:blipFill>
                <a:blip r:embed="rId3"/>
                <a:stretch>
                  <a:fillRect l="-299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5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EEE346FD-0248-45AD-8A80-5C65B717BA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Norm/Euclidean Distance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E346FD-0248-45AD-8A80-5C65B717B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6D0AE1-D662-4F0E-A790-BF103C0A80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sz="3200" dirty="0"/>
                  <a:t>When </a:t>
                </a: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sz="3200" dirty="0"/>
                  <a:t> in </a:t>
                </a:r>
                <a:r>
                  <a:rPr lang="en-IN" sz="3200" dirty="0" err="1"/>
                  <a:t>L</a:t>
                </a:r>
                <a:r>
                  <a:rPr lang="en-IN" sz="3200" baseline="-25000" dirty="0" err="1"/>
                  <a:t>p</a:t>
                </a:r>
                <a:r>
                  <a:rPr lang="en-IN" sz="3200" dirty="0"/>
                  <a:t> norm, we get the </a:t>
                </a:r>
                <a:r>
                  <a:rPr lang="en-IN" sz="3200" i="1" dirty="0"/>
                  <a:t>Euclidean distance</a:t>
                </a:r>
                <a:r>
                  <a:rPr lang="en-IN" sz="3200" dirty="0"/>
                  <a:t>.</a:t>
                </a:r>
              </a:p>
              <a:p>
                <a:r>
                  <a:rPr lang="en-IN" sz="3200" dirty="0"/>
                  <a:t>This is also called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sz="3200" dirty="0"/>
                  <a:t>norm.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32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32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sz="32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32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32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6D0AE1-D662-4F0E-A790-BF103C0A8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98" t="-1628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0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346FD-0248-45AD-8A80-5C65B717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Normalized Euclidean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6D0AE1-D662-4F0E-A790-BF103C0A80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When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sz="2400" dirty="0"/>
                  <a:t> in </a:t>
                </a:r>
                <a:r>
                  <a:rPr lang="en-IN" sz="2400" dirty="0" err="1"/>
                  <a:t>L</a:t>
                </a:r>
                <a:r>
                  <a:rPr lang="en-IN" sz="2400" baseline="-25000" dirty="0" err="1"/>
                  <a:t>p</a:t>
                </a:r>
                <a:r>
                  <a:rPr lang="en-IN" sz="2400" dirty="0"/>
                  <a:t> norm, we get the </a:t>
                </a:r>
                <a:r>
                  <a:rPr lang="en-IN" sz="2400" i="1" dirty="0"/>
                  <a:t>Euclidean distance</a:t>
                </a:r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This is also called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sz="2400" dirty="0"/>
                  <a:t>norm.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𝑁𝐸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24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sz="24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  <m:r>
                                            <a:rPr lang="en-IN" sz="2400" i="1" dirty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  <m:r>
                                            <a:rPr lang="en-IN" sz="24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24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A6D0AE1-D662-4F0E-A790-BF103C0A8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50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191000"/>
            <a:ext cx="79914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8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Quadratic form distance is a </a:t>
            </a:r>
            <a:r>
              <a:rPr lang="en-US" dirty="0">
                <a:solidFill>
                  <a:srgbClr val="C00000"/>
                </a:solidFill>
              </a:rPr>
              <a:t>cross bin distance</a:t>
            </a:r>
          </a:p>
          <a:p>
            <a:r>
              <a:rPr lang="en-US" dirty="0"/>
              <a:t>It specifies </a:t>
            </a:r>
            <a:r>
              <a:rPr lang="en-US" dirty="0">
                <a:solidFill>
                  <a:srgbClr val="C00000"/>
                </a:solidFill>
              </a:rPr>
              <a:t>cross-dependencies of the dimensions</a:t>
            </a:r>
          </a:p>
          <a:p>
            <a:r>
              <a:rPr lang="en-US" dirty="0"/>
              <a:t>It allows comparison of histograms across different bin locations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8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86425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92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4194"/>
            <a:ext cx="8077200" cy="454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88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similarity matrix of size </a:t>
            </a:r>
            <a:r>
              <a:rPr lang="en-US" dirty="0" err="1">
                <a:solidFill>
                  <a:srgbClr val="C00000"/>
                </a:solidFill>
              </a:rPr>
              <a:t>dxd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denotes the </a:t>
            </a:r>
            <a:r>
              <a:rPr lang="en-US" u="sng" dirty="0">
                <a:solidFill>
                  <a:srgbClr val="C00000"/>
                </a:solidFill>
              </a:rPr>
              <a:t>similarity (or weight)</a:t>
            </a:r>
            <a:r>
              <a:rPr lang="en-US" dirty="0"/>
              <a:t> of dimension </a:t>
            </a: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 with dimension</a:t>
            </a:r>
            <a:r>
              <a:rPr lang="en-US" dirty="0">
                <a:solidFill>
                  <a:srgbClr val="C00000"/>
                </a:solidFill>
              </a:rPr>
              <a:t> j</a:t>
            </a:r>
          </a:p>
          <a:p>
            <a:r>
              <a:rPr lang="en-US" dirty="0"/>
              <a:t>Note: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positive semi-definite (for distance to be  ≥ 0)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80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13949</TotalTime>
  <Words>501</Words>
  <Application>Microsoft Office PowerPoint</Application>
  <PresentationFormat>On-screen Show (4:3)</PresentationFormat>
  <Paragraphs>90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Proximity/distance Measures-part 2</vt:lpstr>
      <vt:lpstr>Topic</vt:lpstr>
      <vt:lpstr>L_p  Norm</vt:lpstr>
      <vt:lpstr>L_2 Norm/Euclidean Distance</vt:lpstr>
      <vt:lpstr>Normalized Euclidean Distance</vt:lpstr>
      <vt:lpstr>Quadratic form distance</vt:lpstr>
      <vt:lpstr>Quadratic form distance</vt:lpstr>
      <vt:lpstr>Quadratic form distances</vt:lpstr>
      <vt:lpstr>Quadratic form distance</vt:lpstr>
      <vt:lpstr>Quadratic form distance</vt:lpstr>
      <vt:lpstr>Quadratic form distance</vt:lpstr>
      <vt:lpstr>Application of QFD</vt:lpstr>
      <vt:lpstr>Application of QFD</vt:lpstr>
      <vt:lpstr>Application of QFD</vt:lpstr>
      <vt:lpstr> Comparison of color histograms </vt:lpstr>
      <vt:lpstr> Comparison of color histograms </vt:lpstr>
      <vt:lpstr>Comparison of color histograms</vt:lpstr>
      <vt:lpstr>Mahalanobis distance</vt:lpstr>
      <vt:lpstr>Quadratic form distance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503</cp:revision>
  <dcterms:created xsi:type="dcterms:W3CDTF">2014-03-05T03:13:52Z</dcterms:created>
  <dcterms:modified xsi:type="dcterms:W3CDTF">2023-02-20T04:00:24Z</dcterms:modified>
</cp:coreProperties>
</file>