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332" r:id="rId2"/>
    <p:sldId id="380" r:id="rId3"/>
    <p:sldId id="352" r:id="rId4"/>
    <p:sldId id="349" r:id="rId5"/>
    <p:sldId id="373" r:id="rId6"/>
    <p:sldId id="374" r:id="rId7"/>
    <p:sldId id="375" r:id="rId8"/>
    <p:sldId id="376" r:id="rId9"/>
    <p:sldId id="378" r:id="rId10"/>
    <p:sldId id="377" r:id="rId11"/>
    <p:sldId id="358" r:id="rId12"/>
    <p:sldId id="359" r:id="rId13"/>
    <p:sldId id="330" r:id="rId14"/>
    <p:sldId id="360" r:id="rId15"/>
    <p:sldId id="361" r:id="rId16"/>
    <p:sldId id="362" r:id="rId17"/>
    <p:sldId id="364" r:id="rId18"/>
    <p:sldId id="366" r:id="rId19"/>
    <p:sldId id="367" r:id="rId20"/>
    <p:sldId id="365" r:id="rId21"/>
    <p:sldId id="370" r:id="rId22"/>
    <p:sldId id="372" r:id="rId23"/>
    <p:sldId id="379" r:id="rId24"/>
    <p:sldId id="36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576" autoAdjust="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1207FCD-ADA5-476A-A65E-A927051756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037361-A2EB-4D1F-A6B2-1301682170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C82CD-6183-4AB7-9668-ADD26D698D88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0F51E-6327-4F42-BFEE-EF7D36118E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0E946-328C-47A1-A4C7-FF2EBB2836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A68B9-236D-4308-99B5-96BD7C9BD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310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4C8C5-35D7-409D-8868-0E926C5E61DC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B4CDE-3300-49D8-8D39-71FD6DD78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37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CD5522F-6E59-4C3A-B512-099CF3B09021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CD5522F-6E59-4C3A-B512-099CF3B09021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3000"/>
            </a:lvl1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CD5522F-6E59-4C3A-B512-099CF3B09021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CD5522F-6E59-4C3A-B512-099CF3B09021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CD5522F-6E59-4C3A-B512-099CF3B09021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CD5522F-6E59-4C3A-B512-099CF3B09021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762000"/>
            <a:ext cx="7467600" cy="23622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Proximity/distance Measures- part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364468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Dr. </a:t>
            </a:r>
            <a:r>
              <a:rPr lang="en-US" sz="2400" dirty="0" err="1"/>
              <a:t>Umarani</a:t>
            </a:r>
            <a:r>
              <a:rPr lang="en-US" sz="2400" dirty="0"/>
              <a:t> </a:t>
            </a:r>
            <a:r>
              <a:rPr lang="en-US" sz="2400" dirty="0" err="1"/>
              <a:t>Jayaraman</a:t>
            </a:r>
            <a:r>
              <a:rPr lang="en-US" sz="2400" dirty="0"/>
              <a:t>  </a:t>
            </a:r>
          </a:p>
          <a:p>
            <a:pPr algn="ctr"/>
            <a:r>
              <a:rPr lang="en-US" sz="2400" dirty="0"/>
              <a:t>Assistant Professor</a:t>
            </a:r>
          </a:p>
        </p:txBody>
      </p:sp>
      <p:sp>
        <p:nvSpPr>
          <p:cNvPr id="6" name="AutoShape 5" descr="Brand Book of IIITDM Kancheepu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98028"/>
            <a:ext cx="49815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509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of MD: Finding Outliers</a:t>
            </a:r>
          </a:p>
        </p:txBody>
      </p:sp>
      <p:pic>
        <p:nvPicPr>
          <p:cNvPr id="3074" name="Picture 2" descr="Image result for mahalanobis dist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19299"/>
            <a:ext cx="6248400" cy="468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340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of 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When X an Y are uncorrelated, the Euclidean distance from the centroid can be useful to infer if a point is  member of the distribution</a:t>
            </a:r>
          </a:p>
          <a:p>
            <a:r>
              <a:rPr lang="en-US" sz="2400" dirty="0"/>
              <a:t>If the distance is lesser, then it is more likely a member of the distribution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618" y="3657600"/>
            <a:ext cx="413385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242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of 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Both point 1 and point 2 have the same </a:t>
            </a:r>
            <a:r>
              <a:rPr lang="en-US" sz="2200" dirty="0">
                <a:solidFill>
                  <a:srgbClr val="C00000"/>
                </a:solidFill>
              </a:rPr>
              <a:t>Euclidean distance </a:t>
            </a:r>
            <a:r>
              <a:rPr lang="en-US" sz="2200" dirty="0"/>
              <a:t>from centroid. </a:t>
            </a:r>
          </a:p>
          <a:p>
            <a:r>
              <a:rPr lang="en-US" sz="2200" dirty="0"/>
              <a:t>But only point 1 is a member of the distribution</a:t>
            </a:r>
          </a:p>
          <a:p>
            <a:r>
              <a:rPr lang="en-US" sz="2200" dirty="0"/>
              <a:t>To detect point 2 as outlier, </a:t>
            </a:r>
            <a:r>
              <a:rPr lang="en-US" sz="2200" dirty="0" err="1">
                <a:solidFill>
                  <a:srgbClr val="C00000"/>
                </a:solidFill>
              </a:rPr>
              <a:t>dist</a:t>
            </a:r>
            <a:r>
              <a:rPr lang="en-US" sz="2200" dirty="0">
                <a:solidFill>
                  <a:srgbClr val="C00000"/>
                </a:solidFill>
              </a:rPr>
              <a:t> (point 2, centroid) </a:t>
            </a:r>
            <a:r>
              <a:rPr lang="en-US" sz="2200" dirty="0"/>
              <a:t>should be much higher than </a:t>
            </a:r>
            <a:r>
              <a:rPr lang="en-US" sz="2200" dirty="0" err="1">
                <a:solidFill>
                  <a:srgbClr val="C00000"/>
                </a:solidFill>
              </a:rPr>
              <a:t>dist</a:t>
            </a:r>
            <a:r>
              <a:rPr lang="en-US" sz="2200" dirty="0">
                <a:solidFill>
                  <a:srgbClr val="C00000"/>
                </a:solidFill>
              </a:rPr>
              <a:t> (point 1,centoid)</a:t>
            </a:r>
          </a:p>
          <a:p>
            <a:r>
              <a:rPr lang="en-US" sz="2200" dirty="0" err="1"/>
              <a:t>Mahalanobis</a:t>
            </a:r>
            <a:r>
              <a:rPr lang="en-US" sz="2200" dirty="0"/>
              <a:t> distance can be used here instead.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3962400"/>
            <a:ext cx="377190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3076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of MD</a:t>
            </a:r>
          </a:p>
        </p:txBody>
      </p:sp>
      <p:pic>
        <p:nvPicPr>
          <p:cNvPr id="2050" name="Picture 2" descr="Image result for mahalanobis dist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0"/>
            <a:ext cx="9089406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463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Mahalanobis</a:t>
            </a:r>
            <a:r>
              <a:rPr lang="en-US" dirty="0"/>
              <a:t>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Mahalanobis</a:t>
            </a:r>
            <a:r>
              <a:rPr lang="en-US" dirty="0"/>
              <a:t> distance does the following</a:t>
            </a:r>
          </a:p>
          <a:p>
            <a:pPr lvl="1"/>
            <a:r>
              <a:rPr lang="en-US" dirty="0"/>
              <a:t>It transforms the variables into uncorrelated variables</a:t>
            </a:r>
          </a:p>
          <a:p>
            <a:pPr lvl="1"/>
            <a:r>
              <a:rPr lang="en-US" dirty="0"/>
              <a:t>It makes their variance equal to 1 (</a:t>
            </a:r>
            <a:r>
              <a:rPr lang="en-US" dirty="0">
                <a:solidFill>
                  <a:srgbClr val="C00000"/>
                </a:solidFill>
              </a:rPr>
              <a:t>unit variance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Then it calculates the simple Euclidean distance</a:t>
            </a:r>
          </a:p>
        </p:txBody>
      </p:sp>
    </p:spTree>
    <p:extLst>
      <p:ext uri="{BB962C8B-B14F-4D97-AF65-F5344CB8AC3E}">
        <p14:creationId xmlns:p14="http://schemas.microsoft.com/office/powerpoint/2010/main" val="3187828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Mahalanobis</a:t>
            </a:r>
            <a:r>
              <a:rPr lang="en-US" dirty="0"/>
              <a:t>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0352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Normalized Euclidean</a:t>
            </a:r>
          </a:p>
          <a:p>
            <a:pPr lvl="1"/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’= x</a:t>
            </a:r>
            <a:r>
              <a:rPr lang="en-US" baseline="-25000" dirty="0"/>
              <a:t>i</a:t>
            </a:r>
            <a:r>
              <a:rPr lang="en-US" dirty="0"/>
              <a:t>-</a:t>
            </a:r>
            <a:r>
              <a:rPr lang="el-GR" dirty="0">
                <a:latin typeface="Calibri"/>
                <a:cs typeface="Calibri"/>
              </a:rPr>
              <a:t>μ</a:t>
            </a:r>
            <a:r>
              <a:rPr lang="en-US" baseline="-25000" dirty="0">
                <a:latin typeface="Calibri"/>
                <a:cs typeface="Calibri"/>
              </a:rPr>
              <a:t>i</a:t>
            </a:r>
            <a:r>
              <a:rPr lang="en-US" dirty="0">
                <a:latin typeface="Calibri"/>
                <a:cs typeface="Calibri"/>
              </a:rPr>
              <a:t> / </a:t>
            </a:r>
            <a:r>
              <a:rPr lang="el-GR" dirty="0">
                <a:latin typeface="Calibri"/>
                <a:cs typeface="Calibri"/>
              </a:rPr>
              <a:t>σ</a:t>
            </a:r>
            <a:r>
              <a:rPr lang="en-US" baseline="-25000" dirty="0">
                <a:latin typeface="Calibri"/>
                <a:cs typeface="Calibri"/>
              </a:rPr>
              <a:t>i</a:t>
            </a:r>
            <a:r>
              <a:rPr lang="en-US" dirty="0">
                <a:latin typeface="Calibri"/>
                <a:cs typeface="Calibri"/>
              </a:rPr>
              <a:t> (i is the </a:t>
            </a:r>
            <a:r>
              <a:rPr lang="en-US" dirty="0" err="1">
                <a:latin typeface="Calibri"/>
                <a:cs typeface="Calibri"/>
              </a:rPr>
              <a:t>i</a:t>
            </a:r>
            <a:r>
              <a:rPr lang="en-US" baseline="30000" dirty="0" err="1">
                <a:latin typeface="Calibri"/>
                <a:cs typeface="Calibri"/>
              </a:rPr>
              <a:t>th</a:t>
            </a:r>
            <a:r>
              <a:rPr lang="en-US" dirty="0">
                <a:latin typeface="Calibri"/>
                <a:cs typeface="Calibri"/>
              </a:rPr>
              <a:t> component of the feature vector) </a:t>
            </a:r>
          </a:p>
          <a:p>
            <a:r>
              <a:rPr lang="en-US" dirty="0" err="1">
                <a:latin typeface="Calibri"/>
                <a:cs typeface="Calibri"/>
              </a:rPr>
              <a:t>Mahalanobis</a:t>
            </a:r>
            <a:r>
              <a:rPr lang="en-US" dirty="0">
                <a:latin typeface="Calibri"/>
                <a:cs typeface="Calibri"/>
              </a:rPr>
              <a:t> distance</a:t>
            </a: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endParaRPr lang="en-US" sz="2600" dirty="0">
              <a:latin typeface="Calibri"/>
              <a:cs typeface="Calibri"/>
            </a:endParaRPr>
          </a:p>
          <a:p>
            <a:endParaRPr lang="en-US" sz="2600" dirty="0">
              <a:latin typeface="Calibri"/>
              <a:cs typeface="Calibri"/>
            </a:endParaRPr>
          </a:p>
          <a:p>
            <a:endParaRPr lang="en-US" sz="2600" dirty="0">
              <a:latin typeface="Calibri"/>
              <a:cs typeface="Calibri"/>
            </a:endParaRPr>
          </a:p>
          <a:p>
            <a:endParaRPr lang="en-US" sz="2600" dirty="0">
              <a:latin typeface="Calibri"/>
              <a:cs typeface="Calibri"/>
            </a:endParaRPr>
          </a:p>
          <a:p>
            <a:r>
              <a:rPr lang="en-US" sz="2600" dirty="0">
                <a:latin typeface="Calibri"/>
                <a:cs typeface="Calibri"/>
              </a:rPr>
              <a:t>It actually does the normalization in multi </a:t>
            </a:r>
            <a:r>
              <a:rPr lang="en-US" sz="2600" dirty="0" err="1">
                <a:latin typeface="Calibri"/>
                <a:cs typeface="Calibri"/>
              </a:rPr>
              <a:t>variate</a:t>
            </a:r>
            <a:r>
              <a:rPr lang="en-US" sz="2600" dirty="0">
                <a:latin typeface="Calibri"/>
                <a:cs typeface="Calibri"/>
              </a:rPr>
              <a:t> before computing the Euclidean distance</a:t>
            </a:r>
          </a:p>
          <a:p>
            <a:r>
              <a:rPr lang="en-US" sz="2600" dirty="0">
                <a:latin typeface="Calibri"/>
                <a:cs typeface="Calibri"/>
              </a:rPr>
              <a:t>If the covariance is higher then we divide it by high value (covariance matrix)</a:t>
            </a:r>
          </a:p>
          <a:p>
            <a:r>
              <a:rPr lang="en-US" sz="2600" dirty="0">
                <a:latin typeface="Calibri"/>
                <a:cs typeface="Calibri"/>
              </a:rPr>
              <a:t>If the covariance is lesser then we divide it by low value (covariance matrix)</a:t>
            </a:r>
            <a:endParaRPr lang="en-US" sz="26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895600"/>
            <a:ext cx="28575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57400" y="4162425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 from mean</a:t>
            </a: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2819400" y="3148012"/>
            <a:ext cx="1371600" cy="101441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876800" y="3148012"/>
            <a:ext cx="457200" cy="116681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05400" y="43434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Divide by covariance matrix</a:t>
            </a:r>
          </a:p>
        </p:txBody>
      </p:sp>
    </p:spTree>
    <p:extLst>
      <p:ext uri="{BB962C8B-B14F-4D97-AF65-F5344CB8AC3E}">
        <p14:creationId xmlns:p14="http://schemas.microsoft.com/office/powerpoint/2010/main" val="232015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29" y="2259805"/>
            <a:ext cx="6218593" cy="355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9484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29" y="2259805"/>
            <a:ext cx="6218593" cy="355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4648200" y="4191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08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29" y="2259805"/>
            <a:ext cx="6218593" cy="355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4648200" y="4191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106886" y="4842799"/>
            <a:ext cx="185057" cy="219058"/>
          </a:xfrm>
          <a:custGeom>
            <a:avLst/>
            <a:gdLst>
              <a:gd name="connsiteX0" fmla="*/ 119743 w 185057"/>
              <a:gd name="connsiteY0" fmla="*/ 1344 h 219058"/>
              <a:gd name="connsiteX1" fmla="*/ 10885 w 185057"/>
              <a:gd name="connsiteY1" fmla="*/ 34001 h 219058"/>
              <a:gd name="connsiteX2" fmla="*/ 0 w 185057"/>
              <a:gd name="connsiteY2" fmla="*/ 66658 h 219058"/>
              <a:gd name="connsiteX3" fmla="*/ 10885 w 185057"/>
              <a:gd name="connsiteY3" fmla="*/ 164630 h 219058"/>
              <a:gd name="connsiteX4" fmla="*/ 32657 w 185057"/>
              <a:gd name="connsiteY4" fmla="*/ 186401 h 219058"/>
              <a:gd name="connsiteX5" fmla="*/ 97971 w 185057"/>
              <a:gd name="connsiteY5" fmla="*/ 219058 h 219058"/>
              <a:gd name="connsiteX6" fmla="*/ 152400 w 185057"/>
              <a:gd name="connsiteY6" fmla="*/ 208172 h 219058"/>
              <a:gd name="connsiteX7" fmla="*/ 185057 w 185057"/>
              <a:gd name="connsiteY7" fmla="*/ 142858 h 219058"/>
              <a:gd name="connsiteX8" fmla="*/ 141514 w 185057"/>
              <a:gd name="connsiteY8" fmla="*/ 44887 h 219058"/>
              <a:gd name="connsiteX9" fmla="*/ 119743 w 185057"/>
              <a:gd name="connsiteY9" fmla="*/ 1344 h 219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057" h="219058">
                <a:moveTo>
                  <a:pt x="119743" y="1344"/>
                </a:moveTo>
                <a:cubicBezTo>
                  <a:pt x="97972" y="-470"/>
                  <a:pt x="34982" y="-6160"/>
                  <a:pt x="10885" y="34001"/>
                </a:cubicBezTo>
                <a:cubicBezTo>
                  <a:pt x="4981" y="43840"/>
                  <a:pt x="3628" y="55772"/>
                  <a:pt x="0" y="66658"/>
                </a:cubicBezTo>
                <a:cubicBezTo>
                  <a:pt x="3628" y="99315"/>
                  <a:pt x="2239" y="132930"/>
                  <a:pt x="10885" y="164630"/>
                </a:cubicBezTo>
                <a:cubicBezTo>
                  <a:pt x="13585" y="174532"/>
                  <a:pt x="24643" y="179990"/>
                  <a:pt x="32657" y="186401"/>
                </a:cubicBezTo>
                <a:cubicBezTo>
                  <a:pt x="62803" y="210517"/>
                  <a:pt x="63478" y="207560"/>
                  <a:pt x="97971" y="219058"/>
                </a:cubicBezTo>
                <a:cubicBezTo>
                  <a:pt x="116114" y="215429"/>
                  <a:pt x="136336" y="217352"/>
                  <a:pt x="152400" y="208172"/>
                </a:cubicBezTo>
                <a:cubicBezTo>
                  <a:pt x="169777" y="198242"/>
                  <a:pt x="179470" y="159620"/>
                  <a:pt x="185057" y="142858"/>
                </a:cubicBezTo>
                <a:cubicBezTo>
                  <a:pt x="169458" y="33668"/>
                  <a:pt x="196979" y="91108"/>
                  <a:pt x="141514" y="44887"/>
                </a:cubicBezTo>
                <a:cubicBezTo>
                  <a:pt x="99246" y="9664"/>
                  <a:pt x="141514" y="3158"/>
                  <a:pt x="119743" y="1344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3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29" y="2259805"/>
            <a:ext cx="6218593" cy="355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4648200" y="4191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6"/>
          </p:cNvCxnSpPr>
          <p:nvPr/>
        </p:nvCxnSpPr>
        <p:spPr>
          <a:xfrm>
            <a:off x="4724400" y="4229100"/>
            <a:ext cx="1371600" cy="7239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6106886" y="4842799"/>
            <a:ext cx="185057" cy="219058"/>
          </a:xfrm>
          <a:custGeom>
            <a:avLst/>
            <a:gdLst>
              <a:gd name="connsiteX0" fmla="*/ 119743 w 185057"/>
              <a:gd name="connsiteY0" fmla="*/ 1344 h 219058"/>
              <a:gd name="connsiteX1" fmla="*/ 10885 w 185057"/>
              <a:gd name="connsiteY1" fmla="*/ 34001 h 219058"/>
              <a:gd name="connsiteX2" fmla="*/ 0 w 185057"/>
              <a:gd name="connsiteY2" fmla="*/ 66658 h 219058"/>
              <a:gd name="connsiteX3" fmla="*/ 10885 w 185057"/>
              <a:gd name="connsiteY3" fmla="*/ 164630 h 219058"/>
              <a:gd name="connsiteX4" fmla="*/ 32657 w 185057"/>
              <a:gd name="connsiteY4" fmla="*/ 186401 h 219058"/>
              <a:gd name="connsiteX5" fmla="*/ 97971 w 185057"/>
              <a:gd name="connsiteY5" fmla="*/ 219058 h 219058"/>
              <a:gd name="connsiteX6" fmla="*/ 152400 w 185057"/>
              <a:gd name="connsiteY6" fmla="*/ 208172 h 219058"/>
              <a:gd name="connsiteX7" fmla="*/ 185057 w 185057"/>
              <a:gd name="connsiteY7" fmla="*/ 142858 h 219058"/>
              <a:gd name="connsiteX8" fmla="*/ 141514 w 185057"/>
              <a:gd name="connsiteY8" fmla="*/ 44887 h 219058"/>
              <a:gd name="connsiteX9" fmla="*/ 119743 w 185057"/>
              <a:gd name="connsiteY9" fmla="*/ 1344 h 219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057" h="219058">
                <a:moveTo>
                  <a:pt x="119743" y="1344"/>
                </a:moveTo>
                <a:cubicBezTo>
                  <a:pt x="97972" y="-470"/>
                  <a:pt x="34982" y="-6160"/>
                  <a:pt x="10885" y="34001"/>
                </a:cubicBezTo>
                <a:cubicBezTo>
                  <a:pt x="4981" y="43840"/>
                  <a:pt x="3628" y="55772"/>
                  <a:pt x="0" y="66658"/>
                </a:cubicBezTo>
                <a:cubicBezTo>
                  <a:pt x="3628" y="99315"/>
                  <a:pt x="2239" y="132930"/>
                  <a:pt x="10885" y="164630"/>
                </a:cubicBezTo>
                <a:cubicBezTo>
                  <a:pt x="13585" y="174532"/>
                  <a:pt x="24643" y="179990"/>
                  <a:pt x="32657" y="186401"/>
                </a:cubicBezTo>
                <a:cubicBezTo>
                  <a:pt x="62803" y="210517"/>
                  <a:pt x="63478" y="207560"/>
                  <a:pt x="97971" y="219058"/>
                </a:cubicBezTo>
                <a:cubicBezTo>
                  <a:pt x="116114" y="215429"/>
                  <a:pt x="136336" y="217352"/>
                  <a:pt x="152400" y="208172"/>
                </a:cubicBezTo>
                <a:cubicBezTo>
                  <a:pt x="169777" y="198242"/>
                  <a:pt x="179470" y="159620"/>
                  <a:pt x="185057" y="142858"/>
                </a:cubicBezTo>
                <a:cubicBezTo>
                  <a:pt x="169458" y="33668"/>
                  <a:pt x="196979" y="91108"/>
                  <a:pt x="141514" y="44887"/>
                </a:cubicBezTo>
                <a:cubicBezTo>
                  <a:pt x="99246" y="9664"/>
                  <a:pt x="141514" y="3158"/>
                  <a:pt x="119743" y="1344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6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Mahalanobis</a:t>
            </a:r>
            <a:r>
              <a:rPr lang="en-US" dirty="0"/>
              <a:t> distance</a:t>
            </a:r>
          </a:p>
        </p:txBody>
      </p:sp>
    </p:spTree>
    <p:extLst>
      <p:ext uri="{BB962C8B-B14F-4D97-AF65-F5344CB8AC3E}">
        <p14:creationId xmlns:p14="http://schemas.microsoft.com/office/powerpoint/2010/main" val="3089280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29" y="2259805"/>
            <a:ext cx="6218593" cy="355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4648200" y="4191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6"/>
          </p:cNvCxnSpPr>
          <p:nvPr/>
        </p:nvCxnSpPr>
        <p:spPr>
          <a:xfrm>
            <a:off x="4724400" y="4229100"/>
            <a:ext cx="1371600" cy="7239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6106886" y="4842799"/>
            <a:ext cx="185057" cy="219058"/>
          </a:xfrm>
          <a:custGeom>
            <a:avLst/>
            <a:gdLst>
              <a:gd name="connsiteX0" fmla="*/ 119743 w 185057"/>
              <a:gd name="connsiteY0" fmla="*/ 1344 h 219058"/>
              <a:gd name="connsiteX1" fmla="*/ 10885 w 185057"/>
              <a:gd name="connsiteY1" fmla="*/ 34001 h 219058"/>
              <a:gd name="connsiteX2" fmla="*/ 0 w 185057"/>
              <a:gd name="connsiteY2" fmla="*/ 66658 h 219058"/>
              <a:gd name="connsiteX3" fmla="*/ 10885 w 185057"/>
              <a:gd name="connsiteY3" fmla="*/ 164630 h 219058"/>
              <a:gd name="connsiteX4" fmla="*/ 32657 w 185057"/>
              <a:gd name="connsiteY4" fmla="*/ 186401 h 219058"/>
              <a:gd name="connsiteX5" fmla="*/ 97971 w 185057"/>
              <a:gd name="connsiteY5" fmla="*/ 219058 h 219058"/>
              <a:gd name="connsiteX6" fmla="*/ 152400 w 185057"/>
              <a:gd name="connsiteY6" fmla="*/ 208172 h 219058"/>
              <a:gd name="connsiteX7" fmla="*/ 185057 w 185057"/>
              <a:gd name="connsiteY7" fmla="*/ 142858 h 219058"/>
              <a:gd name="connsiteX8" fmla="*/ 141514 w 185057"/>
              <a:gd name="connsiteY8" fmla="*/ 44887 h 219058"/>
              <a:gd name="connsiteX9" fmla="*/ 119743 w 185057"/>
              <a:gd name="connsiteY9" fmla="*/ 1344 h 219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057" h="219058">
                <a:moveTo>
                  <a:pt x="119743" y="1344"/>
                </a:moveTo>
                <a:cubicBezTo>
                  <a:pt x="97972" y="-470"/>
                  <a:pt x="34982" y="-6160"/>
                  <a:pt x="10885" y="34001"/>
                </a:cubicBezTo>
                <a:cubicBezTo>
                  <a:pt x="4981" y="43840"/>
                  <a:pt x="3628" y="55772"/>
                  <a:pt x="0" y="66658"/>
                </a:cubicBezTo>
                <a:cubicBezTo>
                  <a:pt x="3628" y="99315"/>
                  <a:pt x="2239" y="132930"/>
                  <a:pt x="10885" y="164630"/>
                </a:cubicBezTo>
                <a:cubicBezTo>
                  <a:pt x="13585" y="174532"/>
                  <a:pt x="24643" y="179990"/>
                  <a:pt x="32657" y="186401"/>
                </a:cubicBezTo>
                <a:cubicBezTo>
                  <a:pt x="62803" y="210517"/>
                  <a:pt x="63478" y="207560"/>
                  <a:pt x="97971" y="219058"/>
                </a:cubicBezTo>
                <a:cubicBezTo>
                  <a:pt x="116114" y="215429"/>
                  <a:pt x="136336" y="217352"/>
                  <a:pt x="152400" y="208172"/>
                </a:cubicBezTo>
                <a:cubicBezTo>
                  <a:pt x="169777" y="198242"/>
                  <a:pt x="179470" y="159620"/>
                  <a:pt x="185057" y="142858"/>
                </a:cubicBezTo>
                <a:cubicBezTo>
                  <a:pt x="169458" y="33668"/>
                  <a:pt x="196979" y="91108"/>
                  <a:pt x="141514" y="44887"/>
                </a:cubicBezTo>
                <a:cubicBezTo>
                  <a:pt x="99246" y="9664"/>
                  <a:pt x="141514" y="3158"/>
                  <a:pt x="119743" y="1344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72000" y="4438650"/>
            <a:ext cx="685800" cy="36195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918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data is </a:t>
            </a:r>
            <a:r>
              <a:rPr lang="en-US" dirty="0">
                <a:solidFill>
                  <a:srgbClr val="C00000"/>
                </a:solidFill>
              </a:rPr>
              <a:t>uncorrelated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29" y="2259805"/>
            <a:ext cx="6218593" cy="355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4648200" y="4191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6"/>
          </p:cNvCxnSpPr>
          <p:nvPr/>
        </p:nvCxnSpPr>
        <p:spPr>
          <a:xfrm>
            <a:off x="4724400" y="4229100"/>
            <a:ext cx="1371600" cy="7239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6106886" y="4842799"/>
            <a:ext cx="185057" cy="219058"/>
          </a:xfrm>
          <a:custGeom>
            <a:avLst/>
            <a:gdLst>
              <a:gd name="connsiteX0" fmla="*/ 119743 w 185057"/>
              <a:gd name="connsiteY0" fmla="*/ 1344 h 219058"/>
              <a:gd name="connsiteX1" fmla="*/ 10885 w 185057"/>
              <a:gd name="connsiteY1" fmla="*/ 34001 h 219058"/>
              <a:gd name="connsiteX2" fmla="*/ 0 w 185057"/>
              <a:gd name="connsiteY2" fmla="*/ 66658 h 219058"/>
              <a:gd name="connsiteX3" fmla="*/ 10885 w 185057"/>
              <a:gd name="connsiteY3" fmla="*/ 164630 h 219058"/>
              <a:gd name="connsiteX4" fmla="*/ 32657 w 185057"/>
              <a:gd name="connsiteY4" fmla="*/ 186401 h 219058"/>
              <a:gd name="connsiteX5" fmla="*/ 97971 w 185057"/>
              <a:gd name="connsiteY5" fmla="*/ 219058 h 219058"/>
              <a:gd name="connsiteX6" fmla="*/ 152400 w 185057"/>
              <a:gd name="connsiteY6" fmla="*/ 208172 h 219058"/>
              <a:gd name="connsiteX7" fmla="*/ 185057 w 185057"/>
              <a:gd name="connsiteY7" fmla="*/ 142858 h 219058"/>
              <a:gd name="connsiteX8" fmla="*/ 141514 w 185057"/>
              <a:gd name="connsiteY8" fmla="*/ 44887 h 219058"/>
              <a:gd name="connsiteX9" fmla="*/ 119743 w 185057"/>
              <a:gd name="connsiteY9" fmla="*/ 1344 h 219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057" h="219058">
                <a:moveTo>
                  <a:pt x="119743" y="1344"/>
                </a:moveTo>
                <a:cubicBezTo>
                  <a:pt x="97972" y="-470"/>
                  <a:pt x="34982" y="-6160"/>
                  <a:pt x="10885" y="34001"/>
                </a:cubicBezTo>
                <a:cubicBezTo>
                  <a:pt x="4981" y="43840"/>
                  <a:pt x="3628" y="55772"/>
                  <a:pt x="0" y="66658"/>
                </a:cubicBezTo>
                <a:cubicBezTo>
                  <a:pt x="3628" y="99315"/>
                  <a:pt x="2239" y="132930"/>
                  <a:pt x="10885" y="164630"/>
                </a:cubicBezTo>
                <a:cubicBezTo>
                  <a:pt x="13585" y="174532"/>
                  <a:pt x="24643" y="179990"/>
                  <a:pt x="32657" y="186401"/>
                </a:cubicBezTo>
                <a:cubicBezTo>
                  <a:pt x="62803" y="210517"/>
                  <a:pt x="63478" y="207560"/>
                  <a:pt x="97971" y="219058"/>
                </a:cubicBezTo>
                <a:cubicBezTo>
                  <a:pt x="116114" y="215429"/>
                  <a:pt x="136336" y="217352"/>
                  <a:pt x="152400" y="208172"/>
                </a:cubicBezTo>
                <a:cubicBezTo>
                  <a:pt x="169777" y="198242"/>
                  <a:pt x="179470" y="159620"/>
                  <a:pt x="185057" y="142858"/>
                </a:cubicBezTo>
                <a:cubicBezTo>
                  <a:pt x="169458" y="33668"/>
                  <a:pt x="196979" y="91108"/>
                  <a:pt x="141514" y="44887"/>
                </a:cubicBezTo>
                <a:cubicBezTo>
                  <a:pt x="99246" y="9664"/>
                  <a:pt x="141514" y="3158"/>
                  <a:pt x="119743" y="1344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72000" y="4438650"/>
            <a:ext cx="685800" cy="36195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6000"/>
            <a:ext cx="6193971" cy="3531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5787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data is </a:t>
            </a:r>
            <a:r>
              <a:rPr lang="en-US" dirty="0">
                <a:solidFill>
                  <a:srgbClr val="C00000"/>
                </a:solidFill>
              </a:rPr>
              <a:t>uncorrelated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29" y="2259805"/>
            <a:ext cx="6218593" cy="355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4648200" y="4191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6"/>
          </p:cNvCxnSpPr>
          <p:nvPr/>
        </p:nvCxnSpPr>
        <p:spPr>
          <a:xfrm>
            <a:off x="4724400" y="4229100"/>
            <a:ext cx="1371600" cy="7239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6106886" y="4842799"/>
            <a:ext cx="185057" cy="219058"/>
          </a:xfrm>
          <a:custGeom>
            <a:avLst/>
            <a:gdLst>
              <a:gd name="connsiteX0" fmla="*/ 119743 w 185057"/>
              <a:gd name="connsiteY0" fmla="*/ 1344 h 219058"/>
              <a:gd name="connsiteX1" fmla="*/ 10885 w 185057"/>
              <a:gd name="connsiteY1" fmla="*/ 34001 h 219058"/>
              <a:gd name="connsiteX2" fmla="*/ 0 w 185057"/>
              <a:gd name="connsiteY2" fmla="*/ 66658 h 219058"/>
              <a:gd name="connsiteX3" fmla="*/ 10885 w 185057"/>
              <a:gd name="connsiteY3" fmla="*/ 164630 h 219058"/>
              <a:gd name="connsiteX4" fmla="*/ 32657 w 185057"/>
              <a:gd name="connsiteY4" fmla="*/ 186401 h 219058"/>
              <a:gd name="connsiteX5" fmla="*/ 97971 w 185057"/>
              <a:gd name="connsiteY5" fmla="*/ 219058 h 219058"/>
              <a:gd name="connsiteX6" fmla="*/ 152400 w 185057"/>
              <a:gd name="connsiteY6" fmla="*/ 208172 h 219058"/>
              <a:gd name="connsiteX7" fmla="*/ 185057 w 185057"/>
              <a:gd name="connsiteY7" fmla="*/ 142858 h 219058"/>
              <a:gd name="connsiteX8" fmla="*/ 141514 w 185057"/>
              <a:gd name="connsiteY8" fmla="*/ 44887 h 219058"/>
              <a:gd name="connsiteX9" fmla="*/ 119743 w 185057"/>
              <a:gd name="connsiteY9" fmla="*/ 1344 h 219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057" h="219058">
                <a:moveTo>
                  <a:pt x="119743" y="1344"/>
                </a:moveTo>
                <a:cubicBezTo>
                  <a:pt x="97972" y="-470"/>
                  <a:pt x="34982" y="-6160"/>
                  <a:pt x="10885" y="34001"/>
                </a:cubicBezTo>
                <a:cubicBezTo>
                  <a:pt x="4981" y="43840"/>
                  <a:pt x="3628" y="55772"/>
                  <a:pt x="0" y="66658"/>
                </a:cubicBezTo>
                <a:cubicBezTo>
                  <a:pt x="3628" y="99315"/>
                  <a:pt x="2239" y="132930"/>
                  <a:pt x="10885" y="164630"/>
                </a:cubicBezTo>
                <a:cubicBezTo>
                  <a:pt x="13585" y="174532"/>
                  <a:pt x="24643" y="179990"/>
                  <a:pt x="32657" y="186401"/>
                </a:cubicBezTo>
                <a:cubicBezTo>
                  <a:pt x="62803" y="210517"/>
                  <a:pt x="63478" y="207560"/>
                  <a:pt x="97971" y="219058"/>
                </a:cubicBezTo>
                <a:cubicBezTo>
                  <a:pt x="116114" y="215429"/>
                  <a:pt x="136336" y="217352"/>
                  <a:pt x="152400" y="208172"/>
                </a:cubicBezTo>
                <a:cubicBezTo>
                  <a:pt x="169777" y="198242"/>
                  <a:pt x="179470" y="159620"/>
                  <a:pt x="185057" y="142858"/>
                </a:cubicBezTo>
                <a:cubicBezTo>
                  <a:pt x="169458" y="33668"/>
                  <a:pt x="196979" y="91108"/>
                  <a:pt x="141514" y="44887"/>
                </a:cubicBezTo>
                <a:cubicBezTo>
                  <a:pt x="99246" y="9664"/>
                  <a:pt x="141514" y="3158"/>
                  <a:pt x="119743" y="1344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72000" y="4438650"/>
            <a:ext cx="685800" cy="36195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6000"/>
            <a:ext cx="6193971" cy="3531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570" y="2315183"/>
            <a:ext cx="6096000" cy="3476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7522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Metric distance measure</a:t>
            </a:r>
          </a:p>
          <a:p>
            <a:r>
              <a:rPr lang="en-US" dirty="0" err="1"/>
              <a:t>Mahalanobis</a:t>
            </a:r>
            <a:r>
              <a:rPr lang="en-US" dirty="0"/>
              <a:t> distance</a:t>
            </a:r>
          </a:p>
          <a:p>
            <a:r>
              <a:rPr lang="en-US" dirty="0"/>
              <a:t>Institution behind MD</a:t>
            </a:r>
          </a:p>
        </p:txBody>
      </p:sp>
    </p:spTree>
    <p:extLst>
      <p:ext uri="{BB962C8B-B14F-4D97-AF65-F5344CB8AC3E}">
        <p14:creationId xmlns:p14="http://schemas.microsoft.com/office/powerpoint/2010/main" val="713712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743200" y="1981200"/>
            <a:ext cx="4114800" cy="14478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97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form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example </a:t>
            </a:r>
            <a:r>
              <a:rPr lang="en-US" dirty="0" err="1"/>
              <a:t>A</a:t>
            </a:r>
            <a:r>
              <a:rPr lang="en-US" baseline="-25000" dirty="0" err="1"/>
              <a:t>ij</a:t>
            </a:r>
            <a:r>
              <a:rPr lang="en-US" dirty="0"/>
              <a:t>=1-c</a:t>
            </a:r>
            <a:r>
              <a:rPr lang="en-US" baseline="-25000" dirty="0"/>
              <a:t>ij</a:t>
            </a:r>
            <a:r>
              <a:rPr lang="en-US" dirty="0"/>
              <a:t>/</a:t>
            </a:r>
            <a:r>
              <a:rPr lang="en-US" dirty="0" err="1"/>
              <a:t>c</a:t>
            </a:r>
            <a:r>
              <a:rPr lang="en-US" baseline="-25000" dirty="0" err="1"/>
              <a:t>max</a:t>
            </a:r>
            <a:r>
              <a:rPr lang="en-US" dirty="0"/>
              <a:t> for color histograms</a:t>
            </a:r>
          </a:p>
          <a:p>
            <a:r>
              <a:rPr lang="en-US" dirty="0" err="1">
                <a:solidFill>
                  <a:srgbClr val="C00000"/>
                </a:solidFill>
              </a:rPr>
              <a:t>c</a:t>
            </a:r>
            <a:r>
              <a:rPr lang="en-US" baseline="-25000" dirty="0" err="1">
                <a:solidFill>
                  <a:srgbClr val="C00000"/>
                </a:solidFill>
              </a:rPr>
              <a:t>ij</a:t>
            </a:r>
            <a:r>
              <a:rPr lang="en-US" dirty="0"/>
              <a:t> is bin-to-bin distance and </a:t>
            </a:r>
            <a:r>
              <a:rPr lang="en-US" dirty="0" err="1">
                <a:solidFill>
                  <a:srgbClr val="C00000"/>
                </a:solidFill>
              </a:rPr>
              <a:t>c</a:t>
            </a:r>
            <a:r>
              <a:rPr lang="en-US" baseline="-25000" dirty="0" err="1">
                <a:solidFill>
                  <a:srgbClr val="C00000"/>
                </a:solidFill>
              </a:rPr>
              <a:t>max</a:t>
            </a:r>
            <a:r>
              <a:rPr lang="en-US" dirty="0"/>
              <a:t> the maximum distance</a:t>
            </a:r>
          </a:p>
          <a:p>
            <a:r>
              <a:rPr lang="en-US" dirty="0"/>
              <a:t>Note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C00000"/>
                </a:solidFill>
              </a:rPr>
              <a:t>A </a:t>
            </a:r>
            <a:r>
              <a:rPr lang="en-US" dirty="0"/>
              <a:t>is an identity matrix, then </a:t>
            </a:r>
            <a:r>
              <a:rPr lang="en-US" dirty="0">
                <a:solidFill>
                  <a:srgbClr val="C00000"/>
                </a:solidFill>
              </a:rPr>
              <a:t>Euclidean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/>
              <a:t> is a diagonal matric, then </a:t>
            </a:r>
            <a:r>
              <a:rPr lang="en-US" dirty="0">
                <a:solidFill>
                  <a:srgbClr val="C00000"/>
                </a:solidFill>
              </a:rPr>
              <a:t>weighted Euclidean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/>
              <a:t> is a inverse of covariance matrix, then </a:t>
            </a:r>
            <a:r>
              <a:rPr lang="en-US" dirty="0" err="1">
                <a:solidFill>
                  <a:srgbClr val="C00000"/>
                </a:solidFill>
              </a:rPr>
              <a:t>Mahalanobis</a:t>
            </a:r>
            <a:r>
              <a:rPr lang="en-US" dirty="0">
                <a:solidFill>
                  <a:srgbClr val="C00000"/>
                </a:solidFill>
              </a:rPr>
              <a:t> distance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Is it a Metric? Yes , if A is positive definite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76400"/>
            <a:ext cx="6134911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591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Mahalanobis</a:t>
            </a:r>
            <a:r>
              <a:rPr lang="en-US" dirty="0"/>
              <a:t>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399"/>
            <a:ext cx="7903961" cy="456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782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of Euclidean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Classification Problem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81200"/>
            <a:ext cx="28956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302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of Euclidean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Classification Problem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81200"/>
            <a:ext cx="28956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733675"/>
            <a:ext cx="17526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102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of Euclidean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Classification Problem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81200"/>
            <a:ext cx="28956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733675"/>
            <a:ext cx="17526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791200"/>
            <a:ext cx="17907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705100" y="4114800"/>
            <a:ext cx="1257300" cy="1828800"/>
          </a:xfrm>
          <a:prstGeom prst="line">
            <a:avLst/>
          </a:prstGeom>
          <a:ln w="2222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30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of Euclidean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Calculate distance of the new object from mean of different populations</a:t>
            </a:r>
          </a:p>
          <a:p>
            <a:r>
              <a:rPr lang="en-US" sz="1600" dirty="0"/>
              <a:t>Assign it to the group, from which it is closest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81200"/>
            <a:ext cx="28956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733675"/>
            <a:ext cx="17526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791200"/>
            <a:ext cx="17907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705100" y="4114800"/>
            <a:ext cx="1257300" cy="1828800"/>
          </a:xfrm>
          <a:prstGeom prst="line">
            <a:avLst/>
          </a:prstGeom>
          <a:ln w="2222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3962400" y="3581400"/>
            <a:ext cx="2362200" cy="236220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94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of Euclidean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It fails to capture the points which is outside the distribution as outliers</a:t>
            </a:r>
          </a:p>
        </p:txBody>
      </p:sp>
      <p:pic>
        <p:nvPicPr>
          <p:cNvPr id="3074" name="Picture 2" descr="Image result for mahalanobis dist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762249"/>
            <a:ext cx="5257800" cy="3943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72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6713</TotalTime>
  <Words>402</Words>
  <Application>Microsoft Office PowerPoint</Application>
  <PresentationFormat>On-screen Show (4:3)</PresentationFormat>
  <Paragraphs>74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Tw Cen MT</vt:lpstr>
      <vt:lpstr>Wingdings</vt:lpstr>
      <vt:lpstr>Wingdings 2</vt:lpstr>
      <vt:lpstr>Median</vt:lpstr>
      <vt:lpstr>Proximity/distance Measures- part 3</vt:lpstr>
      <vt:lpstr>Topic: </vt:lpstr>
      <vt:lpstr>Quadratic form distance</vt:lpstr>
      <vt:lpstr>Mahalanobis distance</vt:lpstr>
      <vt:lpstr>Issue of Euclidean distance</vt:lpstr>
      <vt:lpstr>Issue of Euclidean distance</vt:lpstr>
      <vt:lpstr>Issue of Euclidean distance</vt:lpstr>
      <vt:lpstr>Issue of Euclidean distance</vt:lpstr>
      <vt:lpstr>Issue of Euclidean distance</vt:lpstr>
      <vt:lpstr>Intuition of MD: Finding Outliers</vt:lpstr>
      <vt:lpstr>Intuition of MD</vt:lpstr>
      <vt:lpstr>Intuition of MD</vt:lpstr>
      <vt:lpstr>Intuition of MD</vt:lpstr>
      <vt:lpstr>Mahalanobis distance</vt:lpstr>
      <vt:lpstr>Mahalanobis distance</vt:lpstr>
      <vt:lpstr>Graphic representation</vt:lpstr>
      <vt:lpstr>Graphic representation</vt:lpstr>
      <vt:lpstr>Graphic representation</vt:lpstr>
      <vt:lpstr>Graphic representation</vt:lpstr>
      <vt:lpstr>Graphic representation</vt:lpstr>
      <vt:lpstr>Graphic representation</vt:lpstr>
      <vt:lpstr>Graphic representation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CBIR using fusion of color, texture and shape features</dc:title>
  <dc:creator>Aneesh</dc:creator>
  <cp:lastModifiedBy>iiitdm 24</cp:lastModifiedBy>
  <cp:revision>532</cp:revision>
  <dcterms:created xsi:type="dcterms:W3CDTF">2014-03-05T03:13:52Z</dcterms:created>
  <dcterms:modified xsi:type="dcterms:W3CDTF">2022-01-26T11:32:20Z</dcterms:modified>
</cp:coreProperties>
</file>