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32" r:id="rId2"/>
    <p:sldId id="380" r:id="rId3"/>
    <p:sldId id="381" r:id="rId4"/>
    <p:sldId id="321" r:id="rId5"/>
    <p:sldId id="384" r:id="rId6"/>
    <p:sldId id="322" r:id="rId7"/>
    <p:sldId id="323" r:id="rId8"/>
    <p:sldId id="324" r:id="rId9"/>
    <p:sldId id="325" r:id="rId10"/>
    <p:sldId id="326" r:id="rId11"/>
    <p:sldId id="382" r:id="rId12"/>
    <p:sldId id="302" r:id="rId13"/>
    <p:sldId id="303" r:id="rId14"/>
    <p:sldId id="304" r:id="rId15"/>
    <p:sldId id="305" r:id="rId16"/>
    <p:sldId id="383" r:id="rId17"/>
    <p:sldId id="306" r:id="rId18"/>
    <p:sldId id="333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207FCD-ADA5-476A-A65E-A927051756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37361-A2EB-4D1F-A6B2-1301682170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C82CD-6183-4AB7-9668-ADD26D698D88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0F51E-6327-4F42-BFEE-EF7D36118E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0E946-328C-47A1-A4C7-FF2EBB2836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A68B9-236D-4308-99B5-96BD7C9BD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1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4C8C5-35D7-409D-8868-0E926C5E61D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4CDE-3300-49D8-8D39-71FD6DD78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300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Proximity/distance Measures-problem solving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Dr. </a:t>
            </a:r>
            <a:r>
              <a:rPr lang="en-US" sz="2400" dirty="0" err="1"/>
              <a:t>Umarani</a:t>
            </a:r>
            <a:r>
              <a:rPr lang="en-US" sz="2400" dirty="0"/>
              <a:t> </a:t>
            </a:r>
            <a:r>
              <a:rPr lang="en-US" sz="2400" dirty="0" err="1"/>
              <a:t>Jayaraman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Assistant Professor</a:t>
            </a:r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0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C5B1-0893-40EB-A7C4-29F1DA8B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1:Mahalanobis Distance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8E996-D506-4E4F-830A-4C019AC8933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IN" dirty="0"/>
                  <a:t> becomes</a:t>
                </a: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3.6885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0.0627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−1.2821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0.0627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0.0022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−0.0240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−1.2821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−0.0240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0.4588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9.9964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−0.1325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3.4413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28.4573</m:t>
                          </m:r>
                        </m:e>
                      </m:ra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=5.33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8E996-D506-4E4F-830A-4C019AC89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71" t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97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form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=1-c</a:t>
            </a:r>
            <a:r>
              <a:rPr lang="en-US" baseline="-25000" dirty="0"/>
              <a:t>ij</a:t>
            </a:r>
            <a:r>
              <a:rPr lang="en-US" dirty="0"/>
              <a:t>/</a:t>
            </a:r>
            <a:r>
              <a:rPr lang="en-US" dirty="0" err="1"/>
              <a:t>c</a:t>
            </a:r>
            <a:r>
              <a:rPr lang="en-US" baseline="-25000" dirty="0" err="1"/>
              <a:t>max</a:t>
            </a:r>
            <a:r>
              <a:rPr lang="en-US" dirty="0"/>
              <a:t> for color histograms</a:t>
            </a:r>
          </a:p>
          <a:p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baseline="-25000" dirty="0" err="1">
                <a:solidFill>
                  <a:srgbClr val="C00000"/>
                </a:solidFill>
              </a:rPr>
              <a:t>ij</a:t>
            </a:r>
            <a:r>
              <a:rPr lang="en-US" dirty="0"/>
              <a:t> is bin-to-bin distance and </a:t>
            </a:r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baseline="-25000" dirty="0" err="1">
                <a:solidFill>
                  <a:srgbClr val="C00000"/>
                </a:solidFill>
              </a:rPr>
              <a:t>max</a:t>
            </a:r>
            <a:r>
              <a:rPr lang="en-US" dirty="0"/>
              <a:t> the maximum distance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/>
              <a:t>is an identity matrix, then </a:t>
            </a:r>
            <a:r>
              <a:rPr lang="en-US" dirty="0">
                <a:solidFill>
                  <a:srgbClr val="C00000"/>
                </a:solidFill>
              </a:rPr>
              <a:t>Euclidean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a diagonal matric, then </a:t>
            </a:r>
            <a:r>
              <a:rPr lang="en-US" dirty="0">
                <a:solidFill>
                  <a:srgbClr val="C00000"/>
                </a:solidFill>
              </a:rPr>
              <a:t>weighted Euclidean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a inverse of covariance matrix, then </a:t>
            </a:r>
            <a:r>
              <a:rPr lang="en-US" dirty="0" err="1">
                <a:solidFill>
                  <a:srgbClr val="C00000"/>
                </a:solidFill>
              </a:rPr>
              <a:t>Mahalanobis</a:t>
            </a:r>
            <a:r>
              <a:rPr lang="en-US" dirty="0">
                <a:solidFill>
                  <a:srgbClr val="C00000"/>
                </a:solidFill>
              </a:rPr>
              <a:t> distance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Is it a Metric? Yes , if A is positive definite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613491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7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BCB8-F218-403E-85D3-5C84EC34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2: Quadratic form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75AC0-F2D7-4052-B6BF-100D93EEE78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7845552" cy="47244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IN" sz="2800" dirty="0"/>
                  <a:t>Given the histogram of a pure red image</a:t>
                </a:r>
              </a:p>
              <a:p>
                <a:pPr marL="0" indent="0" algn="just">
                  <a:buNone/>
                </a:pPr>
                <a:r>
                  <a:rPr lang="en-IN" sz="28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 ,0 , 0]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marL="0" indent="0" algn="just">
                  <a:buNone/>
                </a:pPr>
                <a:r>
                  <a:rPr lang="en-IN" sz="2800" dirty="0"/>
                  <a:t>     and a pure orange image:</a:t>
                </a:r>
              </a:p>
              <a:p>
                <a:pPr marL="0" indent="0" algn="just">
                  <a:buNone/>
                </a:pP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 , 0]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algn="just"/>
                <a:r>
                  <a:rPr lang="en-IN" sz="2800" dirty="0"/>
                  <a:t>The transformation matrix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.9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.9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  <a:p>
                <a:endParaRPr lang="en-IN" sz="2800" dirty="0"/>
              </a:p>
              <a:p>
                <a:r>
                  <a:rPr lang="en-IN" sz="2800" dirty="0"/>
                  <a:t>Find the </a:t>
                </a:r>
                <a:r>
                  <a:rPr lang="en-IN" sz="2800" dirty="0">
                    <a:solidFill>
                      <a:srgbClr val="C00000"/>
                    </a:solidFill>
                  </a:rPr>
                  <a:t>quadratic form distance </a:t>
                </a:r>
                <a:r>
                  <a:rPr lang="en-IN" sz="2800" dirty="0"/>
                  <a:t>and the        Euclidean distance between them.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9975AC0-F2D7-4052-B6BF-100D93EEE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7845552" cy="4724400"/>
              </a:xfrm>
              <a:blipFill rotWithShape="1">
                <a:blip r:embed="rId2"/>
                <a:stretch>
                  <a:fillRect l="-389" t="-129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56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6BDA-BE68-4CE1-8D9D-9AE69C56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2: Quadratic form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3FC14-3EA8-4405-902E-47FDD7B17BE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dirty="0"/>
                              <m:t>− </m:t>
                            </m:r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−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𝐸𝑞𝑛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 0  0]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0]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3FC14-3EA8-4405-902E-47FDD7B17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62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5A4D-A26F-4E2A-9D88-C1D9D9EB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2: Quadratic form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A721B-0381-41B0-94EE-FFDF1B0E409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  −1    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Substituting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(2)</m:t>
                    </m:r>
                  </m:oMath>
                </a14:m>
                <a:r>
                  <a:rPr lang="en-IN" dirty="0"/>
                  <a:t> and value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[1 −1  0]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A721B-0381-41B0-94EE-FFDF1B0E4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94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C3D5-7CA1-4B49-9F5B-AB405D66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2: Quadratic form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39FAA-99EB-40F6-90CA-782359C043E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=[1 −1  0]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=[0.1 −0.1  0]</m:t>
                    </m:r>
                  </m:oMath>
                </a14:m>
                <a:r>
                  <a:rPr lang="en-IN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N" b="0" i="1" dirty="0"/>
              </a:p>
              <a:p>
                <a:pPr marL="0" indent="0">
                  <a:buNone/>
                </a:pPr>
                <a:r>
                  <a:rPr lang="en-IN" i="1" dirty="0"/>
                  <a:t>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39FAA-99EB-40F6-90CA-782359C04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03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form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=1-c</a:t>
            </a:r>
            <a:r>
              <a:rPr lang="en-US" baseline="-25000" dirty="0"/>
              <a:t>ij</a:t>
            </a:r>
            <a:r>
              <a:rPr lang="en-US" dirty="0"/>
              <a:t>/</a:t>
            </a:r>
            <a:r>
              <a:rPr lang="en-US" dirty="0" err="1"/>
              <a:t>c</a:t>
            </a:r>
            <a:r>
              <a:rPr lang="en-US" baseline="-25000" dirty="0" err="1"/>
              <a:t>max</a:t>
            </a:r>
            <a:r>
              <a:rPr lang="en-US" dirty="0"/>
              <a:t> for color histograms</a:t>
            </a:r>
          </a:p>
          <a:p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baseline="-25000" dirty="0" err="1">
                <a:solidFill>
                  <a:srgbClr val="C00000"/>
                </a:solidFill>
              </a:rPr>
              <a:t>ij</a:t>
            </a:r>
            <a:r>
              <a:rPr lang="en-US" dirty="0"/>
              <a:t> is bin-to-bin distance and </a:t>
            </a:r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baseline="-25000" dirty="0" err="1">
                <a:solidFill>
                  <a:srgbClr val="C00000"/>
                </a:solidFill>
              </a:rPr>
              <a:t>max</a:t>
            </a:r>
            <a:r>
              <a:rPr lang="en-US" dirty="0"/>
              <a:t> the maximum distance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/>
              <a:t>is an identity matrix, then </a:t>
            </a:r>
            <a:r>
              <a:rPr lang="en-US" dirty="0">
                <a:solidFill>
                  <a:srgbClr val="C00000"/>
                </a:solidFill>
              </a:rPr>
              <a:t>Euclidean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a diagonal matric, then </a:t>
            </a:r>
            <a:r>
              <a:rPr lang="en-US" dirty="0">
                <a:solidFill>
                  <a:srgbClr val="C00000"/>
                </a:solidFill>
              </a:rPr>
              <a:t>weighted Euclidean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a inverse of covariance matrix, then </a:t>
            </a:r>
            <a:r>
              <a:rPr lang="en-US" dirty="0" err="1">
                <a:solidFill>
                  <a:srgbClr val="C00000"/>
                </a:solidFill>
              </a:rPr>
              <a:t>Mahalanobis</a:t>
            </a:r>
            <a:r>
              <a:rPr lang="en-US" dirty="0">
                <a:solidFill>
                  <a:srgbClr val="C00000"/>
                </a:solidFill>
              </a:rPr>
              <a:t> distance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Is it a Metric? Yes , if A is positive definite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613491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37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5EC3-7CC2-49A4-9E1B-ED63D871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3: Euclidean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5B5F6-A46A-4AA2-A53A-A821DD141DC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dirty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  −1    0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=</m:t>
                    </m:r>
                    <m:rad>
                      <m:radPr>
                        <m:deg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5B5F6-A46A-4AA2-A53A-A821DD141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80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BD52-5B9D-4641-81B0-4CF01D1E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Summary-Metric Similarity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9624-D2CE-4CB2-B6D9-2F1CF3AA10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Solved Problems</a:t>
            </a:r>
          </a:p>
          <a:p>
            <a:pPr lvl="1"/>
            <a:r>
              <a:rPr lang="en-IN" dirty="0" err="1"/>
              <a:t>Mahalanobis</a:t>
            </a:r>
            <a:r>
              <a:rPr lang="en-IN" dirty="0"/>
              <a:t> distance</a:t>
            </a:r>
          </a:p>
          <a:p>
            <a:pPr lvl="1"/>
            <a:r>
              <a:rPr lang="en-IN" dirty="0"/>
              <a:t>Quadratic form distance</a:t>
            </a:r>
          </a:p>
          <a:p>
            <a:pPr lvl="1"/>
            <a:r>
              <a:rPr lang="en-IN" dirty="0"/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150045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1981200"/>
            <a:ext cx="6553200" cy="182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Solved Problems</a:t>
            </a:r>
          </a:p>
        </p:txBody>
      </p:sp>
    </p:spTree>
    <p:extLst>
      <p:ext uri="{BB962C8B-B14F-4D97-AF65-F5344CB8AC3E}">
        <p14:creationId xmlns:p14="http://schemas.microsoft.com/office/powerpoint/2010/main" val="176408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399"/>
            <a:ext cx="7903961" cy="45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6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AA48-840A-4893-82B5-4A8ED8E9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1:Mahalanobis Distance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4844-1C24-45D8-92FD-8E8BCAE35E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Suppose you have data for five people, and each person vector has a height, score on some test, and an age.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682781-BD33-4289-BB6E-9AEAD46F7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43406"/>
              </p:ext>
            </p:extLst>
          </p:nvPr>
        </p:nvGraphicFramePr>
        <p:xfrm>
          <a:off x="1524000" y="3129280"/>
          <a:ext cx="5943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2128546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62057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540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3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2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4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1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3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2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1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75895"/>
              </p:ext>
            </p:extLst>
          </p:nvPr>
        </p:nvGraphicFramePr>
        <p:xfrm>
          <a:off x="1524000" y="6172200"/>
          <a:ext cx="594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579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</a:t>
            </a:r>
          </a:p>
        </p:txBody>
      </p:sp>
    </p:spTree>
    <p:extLst>
      <p:ext uri="{BB962C8B-B14F-4D97-AF65-F5344CB8AC3E}">
        <p14:creationId xmlns:p14="http://schemas.microsoft.com/office/powerpoint/2010/main" val="271601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5550-5CCD-4A00-B3F6-820C259F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compute </a:t>
            </a:r>
            <a:r>
              <a:rPr lang="en-US" dirty="0" err="1"/>
              <a:t>mahanalobis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9AB5-0F4B-475A-8EEB-29DB9778B6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mean vector</a:t>
            </a:r>
          </a:p>
          <a:p>
            <a:r>
              <a:rPr lang="en-US" dirty="0"/>
              <a:t>Find the covariance metrics</a:t>
            </a:r>
          </a:p>
          <a:p>
            <a:r>
              <a:rPr lang="en-US" dirty="0"/>
              <a:t>Find the inverse of covariance metrics</a:t>
            </a:r>
          </a:p>
          <a:p>
            <a:r>
              <a:rPr lang="en-US" dirty="0"/>
              <a:t>Then multiply it with (X-Y), let say C</a:t>
            </a:r>
            <a:r>
              <a:rPr lang="en-US" baseline="-25000" dirty="0"/>
              <a:t>1</a:t>
            </a:r>
          </a:p>
          <a:p>
            <a:r>
              <a:rPr lang="en-US" dirty="0"/>
              <a:t>Then (X-Y)</a:t>
            </a:r>
            <a:r>
              <a:rPr lang="en-US" baseline="30000" dirty="0"/>
              <a:t>T</a:t>
            </a:r>
            <a:r>
              <a:rPr lang="en-US" dirty="0"/>
              <a:t>. C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892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89B3-AB94-44E5-9C38-A7051AC5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 </a:t>
            </a:r>
            <a:r>
              <a:rPr lang="en-IN" dirty="0" err="1"/>
              <a:t>Mahalanobis</a:t>
            </a:r>
            <a:r>
              <a:rPr lang="en-IN" dirty="0"/>
              <a:t> Distance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036B4-859D-4048-87B3-FE155A31049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/>
                  <a:t>The mean of the data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(68.0, 600.0, 40.0). </m:t>
                    </m:r>
                  </m:oMath>
                </a14:m>
                <a:endParaRPr lang="en-IN" dirty="0"/>
              </a:p>
              <a:p>
                <a:r>
                  <a:rPr lang="en-IN" dirty="0"/>
                  <a:t>Now suppose you want to know how far another person,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(66, 640, 44), </m:t>
                    </m:r>
                  </m:oMath>
                </a14:m>
                <a:r>
                  <a:rPr lang="en-IN" dirty="0"/>
                  <a:t>is from this data. </a:t>
                </a:r>
              </a:p>
              <a:p>
                <a:r>
                  <a:rPr lang="en-IN" dirty="0"/>
                  <a:t>It turns out the </a:t>
                </a:r>
                <a:r>
                  <a:rPr lang="en-IN" dirty="0" err="1"/>
                  <a:t>Mahalanobis</a:t>
                </a:r>
                <a:r>
                  <a:rPr lang="en-IN" dirty="0"/>
                  <a:t> Distance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5.33</m:t>
                    </m:r>
                  </m:oMath>
                </a14:m>
                <a:r>
                  <a:rPr lang="en-IN" dirty="0"/>
                  <a:t> (no units).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036B4-859D-4048-87B3-FE155A310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24" t="-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69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6D4-9D57-44BA-9E7E-8701683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1:Mahalanobis Distance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B6299-D66F-4C77-91DE-A306689EEBD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Find the covariance matrix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B6299-D66F-4C77-91DE-A306689EE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45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7497-7A28-493F-9698-D17C2263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1:Mahalanobis Distance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0FFE9-5C2F-4D0D-96A8-D365FF8C2EC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−30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−30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5000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820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820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0FFE9-5C2F-4D0D-96A8-D365FF8C2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029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19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0E76-0AED-488A-A1EF-50720977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1:Mahalanobis Distance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6E38C-CF3B-4C96-B36F-F08569BABEF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11.50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34.75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1250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205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34.75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205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3.6885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0.0627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−1.2821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0.0627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0.0022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−0.0240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−1.2821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−0.0240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0.4588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dirty="0"/>
                              <m:t>− </m:t>
                            </m:r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−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Here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6E38C-CF3B-4C96-B36F-F08569BAB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025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6679</TotalTime>
  <Words>562</Words>
  <Application>Microsoft Office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Tw Cen MT</vt:lpstr>
      <vt:lpstr>Wingdings</vt:lpstr>
      <vt:lpstr>Wingdings 2</vt:lpstr>
      <vt:lpstr>Median</vt:lpstr>
      <vt:lpstr>Proximity/distance Measures-problem solving</vt:lpstr>
      <vt:lpstr>Topic: </vt:lpstr>
      <vt:lpstr>Mahalanobis distance</vt:lpstr>
      <vt:lpstr>Example 1:Mahalanobis Distance </vt:lpstr>
      <vt:lpstr>Steps to compute mahanalobis distance</vt:lpstr>
      <vt:lpstr>Example 1: Mahalanobis Distance </vt:lpstr>
      <vt:lpstr>Example 1:Mahalanobis Distance </vt:lpstr>
      <vt:lpstr>Example 1:Mahalanobis Distance </vt:lpstr>
      <vt:lpstr>Example 1:Mahalanobis Distance </vt:lpstr>
      <vt:lpstr>Example 1:Mahalanobis Distance </vt:lpstr>
      <vt:lpstr>Quadratic form distance</vt:lpstr>
      <vt:lpstr>Example 2: Quadratic form distance</vt:lpstr>
      <vt:lpstr>Example 2: Quadratic form distance</vt:lpstr>
      <vt:lpstr>Example 2: Quadratic form distance</vt:lpstr>
      <vt:lpstr>Example 2: Quadratic form distance</vt:lpstr>
      <vt:lpstr>Quadratic form distance</vt:lpstr>
      <vt:lpstr>Example 3: Euclidean Distance</vt:lpstr>
      <vt:lpstr>Summary-Metric Similarity Measures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iiitdm 24</cp:lastModifiedBy>
  <cp:revision>538</cp:revision>
  <dcterms:created xsi:type="dcterms:W3CDTF">2014-03-05T03:13:52Z</dcterms:created>
  <dcterms:modified xsi:type="dcterms:W3CDTF">2022-01-30T17:12:41Z</dcterms:modified>
</cp:coreProperties>
</file>