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4" r:id="rId2"/>
    <p:sldId id="398" r:id="rId3"/>
    <p:sldId id="397" r:id="rId4"/>
    <p:sldId id="429" r:id="rId5"/>
    <p:sldId id="401" r:id="rId6"/>
    <p:sldId id="353" r:id="rId7"/>
    <p:sldId id="404" r:id="rId8"/>
    <p:sldId id="355" r:id="rId9"/>
    <p:sldId id="356" r:id="rId10"/>
    <p:sldId id="406" r:id="rId11"/>
    <p:sldId id="407" r:id="rId12"/>
    <p:sldId id="408" r:id="rId13"/>
    <p:sldId id="411" r:id="rId14"/>
    <p:sldId id="409" r:id="rId15"/>
    <p:sldId id="410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364" r:id="rId29"/>
    <p:sldId id="369" r:id="rId30"/>
    <p:sldId id="430" r:id="rId31"/>
    <p:sldId id="431" r:id="rId32"/>
    <p:sldId id="42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6" autoAdjust="0"/>
    <p:restoredTop sz="88262" autoAdjust="0"/>
  </p:normalViewPr>
  <p:slideViewPr>
    <p:cSldViewPr>
      <p:cViewPr>
        <p:scale>
          <a:sx n="87" d="100"/>
          <a:sy n="87" d="100"/>
        </p:scale>
        <p:origin x="-14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4E83259-DE7B-475A-A9C8-300322269B8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E85441-B57F-4BA8-BA5F-3A20902E18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259-DE7B-475A-A9C8-300322269B8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85441-B57F-4BA8-BA5F-3A20902E18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4E83259-DE7B-475A-A9C8-300322269B8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E85441-B57F-4BA8-BA5F-3A20902E18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259-DE7B-475A-A9C8-300322269B8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E85441-B57F-4BA8-BA5F-3A20902E18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259-DE7B-475A-A9C8-300322269B8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E85441-B57F-4BA8-BA5F-3A20902E18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4E83259-DE7B-475A-A9C8-300322269B8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E85441-B57F-4BA8-BA5F-3A20902E18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4E83259-DE7B-475A-A9C8-300322269B8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E85441-B57F-4BA8-BA5F-3A20902E18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259-DE7B-475A-A9C8-300322269B8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E85441-B57F-4BA8-BA5F-3A20902E18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259-DE7B-475A-A9C8-300322269B8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E85441-B57F-4BA8-BA5F-3A20902E18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259-DE7B-475A-A9C8-300322269B8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E85441-B57F-4BA8-BA5F-3A20902E18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4E83259-DE7B-475A-A9C8-300322269B8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E85441-B57F-4BA8-BA5F-3A20902E18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4E83259-DE7B-475A-A9C8-300322269B8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E85441-B57F-4BA8-BA5F-3A20902E18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762000"/>
            <a:ext cx="7467600" cy="23622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Perceptron: Proof of Convergence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3364468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Dr. </a:t>
            </a:r>
            <a:r>
              <a:rPr lang="en-US" sz="2400" dirty="0" err="1" smtClean="0"/>
              <a:t>Umarani</a:t>
            </a:r>
            <a:r>
              <a:rPr lang="en-US" sz="2400" dirty="0" smtClean="0"/>
              <a:t> </a:t>
            </a:r>
            <a:r>
              <a:rPr lang="en-US" sz="2400" dirty="0" err="1" smtClean="0"/>
              <a:t>Jayaraman</a:t>
            </a:r>
            <a:r>
              <a:rPr lang="en-US" sz="2400" dirty="0" smtClean="0"/>
              <a:t>  </a:t>
            </a:r>
          </a:p>
          <a:p>
            <a:pPr algn="ctr"/>
            <a:r>
              <a:rPr lang="en-US" sz="2400" dirty="0" smtClean="0"/>
              <a:t>Assistant Professor</a:t>
            </a:r>
            <a:endParaRPr lang="en-US" sz="2400" dirty="0"/>
          </a:p>
        </p:txBody>
      </p:sp>
      <p:sp>
        <p:nvSpPr>
          <p:cNvPr id="6" name="AutoShape 5" descr="Brand Book of IIITDM Kancheepu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98028"/>
            <a:ext cx="49815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2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Classifier: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we rotate further in anti-clock wise direction, the misclassified sample is the one marked as circle.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971799"/>
            <a:ext cx="5024437" cy="265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2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Classifier: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Similarly, if we come to the other side, this is the limit</a:t>
            </a:r>
          </a:p>
          <a:p>
            <a:r>
              <a:rPr lang="en-US" dirty="0" smtClean="0"/>
              <a:t>If we rotate it further in clock wise direction; the misclassified sample is shown in circle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33800"/>
            <a:ext cx="5124450" cy="277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26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Classifier: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the range, that we could have is shown here.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71800"/>
            <a:ext cx="5504088" cy="2958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460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Classifier: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taking negation of all sample for class 2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9" y="2634009"/>
            <a:ext cx="4195761" cy="227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223" y="2657203"/>
            <a:ext cx="4633577" cy="223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96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Classifier: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667000"/>
            <a:ext cx="66675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59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Classifier: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design purpose alone we use </a:t>
            </a:r>
            <a:r>
              <a:rPr lang="en-US" dirty="0" err="1" smtClean="0"/>
              <a:t>a</a:t>
            </a:r>
            <a:r>
              <a:rPr lang="en-US" baseline="30000" dirty="0" err="1" smtClean="0"/>
              <a:t>t</a:t>
            </a:r>
            <a:r>
              <a:rPr lang="en-US" dirty="0" err="1" smtClean="0"/>
              <a:t>y</a:t>
            </a:r>
            <a:r>
              <a:rPr lang="en-US" dirty="0" smtClean="0"/>
              <a:t>&gt;0</a:t>
            </a:r>
          </a:p>
          <a:p>
            <a:r>
              <a:rPr lang="en-US" dirty="0" smtClean="0"/>
              <a:t>For testing we use if </a:t>
            </a:r>
            <a:r>
              <a:rPr lang="en-US" dirty="0" err="1" smtClean="0"/>
              <a:t>a</a:t>
            </a:r>
            <a:r>
              <a:rPr lang="en-US" baseline="30000" dirty="0" err="1" smtClean="0"/>
              <a:t>t</a:t>
            </a:r>
            <a:r>
              <a:rPr lang="en-US" dirty="0" err="1" smtClean="0"/>
              <a:t>y</a:t>
            </a:r>
            <a:r>
              <a:rPr lang="en-US" dirty="0" smtClean="0"/>
              <a:t>&gt;0, then y is class 1</a:t>
            </a:r>
          </a:p>
          <a:p>
            <a:r>
              <a:rPr lang="en-US" dirty="0" smtClean="0"/>
              <a:t>If </a:t>
            </a:r>
            <a:r>
              <a:rPr lang="en-US" dirty="0" err="1"/>
              <a:t>if</a:t>
            </a:r>
            <a:r>
              <a:rPr lang="en-US" dirty="0"/>
              <a:t> </a:t>
            </a:r>
            <a:r>
              <a:rPr lang="en-US" dirty="0" err="1" smtClean="0"/>
              <a:t>a</a:t>
            </a:r>
            <a:r>
              <a:rPr lang="en-US" baseline="30000" dirty="0" err="1" smtClean="0"/>
              <a:t>t</a:t>
            </a:r>
            <a:r>
              <a:rPr lang="en-US" dirty="0" err="1" smtClean="0"/>
              <a:t>y</a:t>
            </a:r>
            <a:r>
              <a:rPr lang="en-US" dirty="0" smtClean="0"/>
              <a:t>&lt;0, then y is class 2</a:t>
            </a:r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21783"/>
            <a:ext cx="8534400" cy="347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59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Classifier: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64865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17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Classifier: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the solution vector ‘a’ must lie on this solution region.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070" y="2724150"/>
            <a:ext cx="635317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8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Classifier: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we make the solution vector ‘a’ should land in solution region?</a:t>
            </a:r>
            <a:endParaRPr lang="en-US" dirty="0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241" y="2819400"/>
            <a:ext cx="66579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3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Classifier: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Suppose, initial weight vector a(0) is chosen something like this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4600"/>
            <a:ext cx="674370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4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classifier do you </a:t>
            </a:r>
            <a:r>
              <a:rPr lang="en-US" dirty="0"/>
              <a:t>u</a:t>
            </a:r>
            <a:r>
              <a:rPr lang="en-US" dirty="0" smtClean="0"/>
              <a:t>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66989"/>
            <a:ext cx="3841828" cy="352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39378"/>
            <a:ext cx="4252279" cy="3185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6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Classifier: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49" y="2286000"/>
            <a:ext cx="669607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Classifier: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77886"/>
            <a:ext cx="7844911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19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Classifier: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mis</a:t>
            </a:r>
            <a:r>
              <a:rPr lang="en-US" dirty="0" smtClean="0"/>
              <a:t>-classified samples are in the direction shown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84582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80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Classifier: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So, a(0) is moved in the direction as shown and slowly it land in the solution region.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2819400"/>
            <a:ext cx="839152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1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Classifier: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the learning rate </a:t>
            </a:r>
            <a:r>
              <a:rPr lang="el-GR" dirty="0" smtClean="0"/>
              <a:t>η</a:t>
            </a:r>
            <a:r>
              <a:rPr lang="en-US" dirty="0" smtClean="0"/>
              <a:t> is very large then solution vector is over </a:t>
            </a:r>
            <a:r>
              <a:rPr lang="en-US" dirty="0" err="1" smtClean="0"/>
              <a:t>shooted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819400"/>
            <a:ext cx="85725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53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Classifier: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the learning rate </a:t>
            </a:r>
            <a:r>
              <a:rPr lang="el-GR" dirty="0"/>
              <a:t>η</a:t>
            </a:r>
            <a:r>
              <a:rPr lang="en-US" dirty="0"/>
              <a:t> is very large then solution vector is </a:t>
            </a:r>
            <a:r>
              <a:rPr lang="en-US" dirty="0" smtClean="0"/>
              <a:t>crossed the solution region.</a:t>
            </a: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486" y="2743200"/>
            <a:ext cx="66008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8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Classifier: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820102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Classifier: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approach clearly says that by taking gradient descent approach it is possible the weight vector converge in the solution region.</a:t>
            </a:r>
          </a:p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24200"/>
            <a:ext cx="679132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14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approach can be J(a) =∑ - (</a:t>
            </a:r>
            <a:r>
              <a:rPr lang="en-US" dirty="0" err="1" smtClean="0"/>
              <a:t>a</a:t>
            </a:r>
            <a:r>
              <a:rPr lang="en-US" baseline="30000" dirty="0" err="1" smtClean="0"/>
              <a:t>T</a:t>
            </a:r>
            <a:r>
              <a:rPr lang="en-US" dirty="0" err="1" smtClean="0"/>
              <a:t>y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</a:t>
            </a:r>
            <a:r>
              <a:rPr lang="en-US" b="1" dirty="0" smtClean="0"/>
              <a:t>gradient decent algorithm</a:t>
            </a:r>
          </a:p>
          <a:p>
            <a:r>
              <a:rPr lang="en-US" dirty="0" smtClean="0"/>
              <a:t>It works well if the </a:t>
            </a:r>
            <a:r>
              <a:rPr lang="en-US" b="1" dirty="0" smtClean="0">
                <a:solidFill>
                  <a:srgbClr val="C00000"/>
                </a:solidFill>
              </a:rPr>
              <a:t>classes are linearly separable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the classes are linearly separable, then it is possible to have linear decision boundary like this</a:t>
            </a:r>
          </a:p>
          <a:p>
            <a:r>
              <a:rPr lang="en-US" dirty="0" smtClean="0"/>
              <a:t>If the classes are not linearly separable then the approach is based on </a:t>
            </a:r>
            <a:r>
              <a:rPr lang="en-US" dirty="0" smtClean="0">
                <a:solidFill>
                  <a:srgbClr val="C00000"/>
                </a:solidFill>
              </a:rPr>
              <a:t>minimum error criteria (Mean Square Error criteria)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classifier do you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4087960" cy="363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68923"/>
            <a:ext cx="4161267" cy="3116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5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Classifier: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40329"/>
            <a:ext cx="6858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2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Convergence Procedure of </a:t>
            </a:r>
            <a:r>
              <a:rPr lang="en-US" smtClean="0"/>
              <a:t>Perceptron Algorithm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65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/>
              <a:t>Thank you</a:t>
            </a:r>
          </a:p>
          <a:p>
            <a:pPr algn="ctr"/>
            <a:endParaRPr lang="en-US" sz="4400" b="1" dirty="0" smtClean="0"/>
          </a:p>
          <a:p>
            <a:pPr algn="ctr"/>
            <a:endParaRPr lang="en-US" sz="4400" b="1" dirty="0" smtClean="0"/>
          </a:p>
          <a:p>
            <a:pPr algn="ctr"/>
            <a:endParaRPr lang="en-US" sz="4400" b="1" dirty="0" smtClean="0"/>
          </a:p>
          <a:p>
            <a:pPr algn="ctr"/>
            <a:endParaRPr lang="en-US" sz="4400" b="1" dirty="0" smtClean="0"/>
          </a:p>
          <a:p>
            <a:pPr algn="ctr"/>
            <a:endParaRPr lang="en-US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329820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solution for previous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K-NN search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Testing: </a:t>
            </a:r>
            <a:r>
              <a:rPr lang="en-US" dirty="0" smtClean="0"/>
              <a:t>It is time consuming as it should compare the distance with all the sample</a:t>
            </a:r>
          </a:p>
          <a:p>
            <a:pPr lvl="1"/>
            <a:r>
              <a:rPr lang="en-US" dirty="0" smtClean="0"/>
              <a:t>This methods works well if the number of samples are less</a:t>
            </a:r>
          </a:p>
          <a:p>
            <a:r>
              <a:rPr lang="en-US" dirty="0" smtClean="0"/>
              <a:t>Linear discriminant function (LDF)</a:t>
            </a:r>
          </a:p>
          <a:p>
            <a:pPr lvl="1"/>
            <a:r>
              <a:rPr lang="en-US" dirty="0" smtClean="0"/>
              <a:t>It uses sample to estimate </a:t>
            </a:r>
            <a:r>
              <a:rPr lang="en-US" dirty="0" smtClean="0"/>
              <a:t>the parameter such as </a:t>
            </a:r>
            <a:r>
              <a:rPr lang="en-US" b="1" dirty="0" smtClean="0"/>
              <a:t>w </a:t>
            </a:r>
            <a:r>
              <a:rPr lang="en-US" dirty="0" smtClean="0"/>
              <a:t>and</a:t>
            </a:r>
            <a:r>
              <a:rPr lang="en-US" b="1" dirty="0" smtClean="0"/>
              <a:t> w</a:t>
            </a:r>
            <a:r>
              <a:rPr lang="en-US" b="1" baseline="-25000" dirty="0" smtClean="0"/>
              <a:t>0</a:t>
            </a:r>
            <a:endParaRPr lang="en-US" b="1" baseline="-25000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Testing: </a:t>
            </a:r>
            <a:r>
              <a:rPr lang="en-US" dirty="0" smtClean="0"/>
              <a:t>It just substitute the value of x in g(x) and take the decision </a:t>
            </a:r>
          </a:p>
          <a:p>
            <a:pPr lvl="1"/>
            <a:r>
              <a:rPr lang="en-US" dirty="0" smtClean="0"/>
              <a:t>If g(x) &gt; 0 then class 1, otherwise class 2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1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Perceptron: two </a:t>
            </a:r>
            <a:r>
              <a:rPr lang="en-US" dirty="0"/>
              <a:t>class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61" y="2285972"/>
            <a:ext cx="4456339" cy="3219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56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</a:t>
            </a:r>
            <a:r>
              <a:rPr lang="en-US" dirty="0" smtClean="0"/>
              <a:t>- two class problem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743200"/>
            <a:ext cx="4427560" cy="3018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</a:t>
            </a:r>
            <a:r>
              <a:rPr lang="en-US" dirty="0" smtClean="0"/>
              <a:t>-two </a:t>
            </a:r>
            <a:r>
              <a:rPr lang="en-US" dirty="0"/>
              <a:t>class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971800"/>
            <a:ext cx="4543399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6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Classifier: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1634" y="1809750"/>
            <a:ext cx="7342766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Classifier: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linear line clearly separates the two classes</a:t>
            </a:r>
          </a:p>
          <a:p>
            <a:r>
              <a:rPr lang="en-US" dirty="0" smtClean="0"/>
              <a:t>Also, we can see there is a limit of orientation of this particular line (decision boundary)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352800"/>
            <a:ext cx="5715000" cy="305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5635</TotalTime>
  <Words>529</Words>
  <Application>Microsoft Office PowerPoint</Application>
  <PresentationFormat>On-screen Show (4:3)</PresentationFormat>
  <Paragraphs>68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Median</vt:lpstr>
      <vt:lpstr>Perceptron: Proof of Convergence</vt:lpstr>
      <vt:lpstr>What classifier do you use?</vt:lpstr>
      <vt:lpstr>What classifier do you use?</vt:lpstr>
      <vt:lpstr>Possible solution for previous problems</vt:lpstr>
      <vt:lpstr>Perceptron: two class problem</vt:lpstr>
      <vt:lpstr>Perceptron - two class problem</vt:lpstr>
      <vt:lpstr>Perceptron -two class problem</vt:lpstr>
      <vt:lpstr>Linear Classifier: Perceptron</vt:lpstr>
      <vt:lpstr>Linear Classifier: Perceptron</vt:lpstr>
      <vt:lpstr>Linear Classifier: Perceptron</vt:lpstr>
      <vt:lpstr>Linear Classifier: Perceptron</vt:lpstr>
      <vt:lpstr>Linear Classifier: Perceptron</vt:lpstr>
      <vt:lpstr>Linear Classifier: Perceptron</vt:lpstr>
      <vt:lpstr>Linear Classifier: Perceptron</vt:lpstr>
      <vt:lpstr>Linear Classifier: Perceptron</vt:lpstr>
      <vt:lpstr>Linear Classifier: Perceptron</vt:lpstr>
      <vt:lpstr>Linear Classifier: Perceptron</vt:lpstr>
      <vt:lpstr>Linear Classifier: Perceptron</vt:lpstr>
      <vt:lpstr>Linear Classifier: Perceptron</vt:lpstr>
      <vt:lpstr>Linear Classifier: Perceptron</vt:lpstr>
      <vt:lpstr>Linear Classifier: Perceptron</vt:lpstr>
      <vt:lpstr>Linear Classifier: Perceptron</vt:lpstr>
      <vt:lpstr>Linear Classifier: Perceptron</vt:lpstr>
      <vt:lpstr>Linear Classifier: Perceptron</vt:lpstr>
      <vt:lpstr>Linear Classifier: Perceptron</vt:lpstr>
      <vt:lpstr>Linear Classifier: Perceptron</vt:lpstr>
      <vt:lpstr>Linear Classifier: Perceptron</vt:lpstr>
      <vt:lpstr>Perceptron criteria</vt:lpstr>
      <vt:lpstr>MSE criteria</vt:lpstr>
      <vt:lpstr>Linear Classifier: Perceptron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Classifier</dc:title>
  <dc:creator>Dr Umarani</dc:creator>
  <cp:lastModifiedBy>HP</cp:lastModifiedBy>
  <cp:revision>441</cp:revision>
  <dcterms:created xsi:type="dcterms:W3CDTF">2021-02-07T04:04:52Z</dcterms:created>
  <dcterms:modified xsi:type="dcterms:W3CDTF">2023-04-14T11:48:23Z</dcterms:modified>
</cp:coreProperties>
</file>