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3"/>
  </p:notesMasterIdLst>
  <p:sldIdLst>
    <p:sldId id="256" r:id="rId2"/>
    <p:sldId id="257" r:id="rId3"/>
    <p:sldId id="259" r:id="rId4"/>
    <p:sldId id="260" r:id="rId5"/>
    <p:sldId id="261" r:id="rId6"/>
    <p:sldId id="262" r:id="rId7"/>
    <p:sldId id="275" r:id="rId8"/>
    <p:sldId id="276" r:id="rId9"/>
    <p:sldId id="274" r:id="rId10"/>
    <p:sldId id="263" r:id="rId11"/>
    <p:sldId id="267" r:id="rId12"/>
    <p:sldId id="268" r:id="rId13"/>
    <p:sldId id="269" r:id="rId14"/>
    <p:sldId id="270" r:id="rId15"/>
    <p:sldId id="283" r:id="rId16"/>
    <p:sldId id="282" r:id="rId17"/>
    <p:sldId id="280" r:id="rId18"/>
    <p:sldId id="277" r:id="rId19"/>
    <p:sldId id="273" r:id="rId20"/>
    <p:sldId id="278" r:id="rId21"/>
    <p:sldId id="27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27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64B972-59E1-4067-8A95-79BAD2246E1E}" type="datetimeFigureOut">
              <a:rPr lang="en-US" smtClean="0"/>
              <a:pPr/>
              <a:t>4/7/2013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23C5CB-857C-4F09-837B-11CD8C6A4865}" type="slidenum">
              <a:rPr lang="en-US" smtClean="0"/>
              <a:pPr/>
              <a:t>‹#›</a:t>
            </a:fld>
            <a:endParaRPr lang="en-US" dirty="0"/>
          </a:p>
        </p:txBody>
      </p:sp>
    </p:spTree>
    <p:extLst>
      <p:ext uri="{BB962C8B-B14F-4D97-AF65-F5344CB8AC3E}">
        <p14:creationId xmlns:p14="http://schemas.microsoft.com/office/powerpoint/2010/main" xmlns="" val="829542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23C5CB-857C-4F09-837B-11CD8C6A4865}"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D8BD707-D9CF-40AE-B4C6-C98DA3205C09}" type="datetimeFigureOut">
              <a:rPr lang="en-US" smtClean="0"/>
              <a:pPr/>
              <a:t>4/7/2013</a:t>
            </a:fld>
            <a:endParaRPr lang="en-US" dirty="0"/>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D8BD707-D9CF-40AE-B4C6-C98DA3205C09}" type="datetimeFigureOut">
              <a:rPr lang="en-US" smtClean="0"/>
              <a:pPr/>
              <a:t>4/7/2013</a:t>
            </a:fld>
            <a:endParaRPr lang="en-US" dirty="0"/>
          </a:p>
        </p:txBody>
      </p:sp>
      <p:sp>
        <p:nvSpPr>
          <p:cNvPr id="5" name="Footer Placeholder 4"/>
          <p:cNvSpPr>
            <a:spLocks noGrp="1"/>
          </p:cNvSpPr>
          <p:nvPr>
            <p:ph type="ftr" sz="quarter" idx="11"/>
          </p:nvPr>
        </p:nvSpPr>
        <p:spPr>
          <a:xfrm>
            <a:off x="457200" y="6480969"/>
            <a:ext cx="4260056" cy="300831"/>
          </a:xfr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dirty="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Date Placeholder 3"/>
          <p:cNvSpPr>
            <a:spLocks noGrp="1"/>
          </p:cNvSpPr>
          <p:nvPr>
            <p:ph type="dt" sz="half" idx="10"/>
          </p:nvPr>
        </p:nvSpPr>
        <p:spPr>
          <a:xfrm>
            <a:off x="6955632" y="6477000"/>
            <a:ext cx="2133600" cy="304800"/>
          </a:xfrm>
        </p:spPr>
        <p:txBody>
          <a:bodyPr/>
          <a:lstStyle/>
          <a:p>
            <a:fld id="{1D8BD707-D9CF-40AE-B4C6-C98DA3205C09}" type="datetimeFigureOut">
              <a:rPr lang="en-US" smtClean="0"/>
              <a:pPr/>
              <a:t>4/7/2013</a:t>
            </a:fld>
            <a:endParaRPr lang="en-US" dirty="0"/>
          </a:p>
        </p:txBody>
      </p:sp>
      <p:sp>
        <p:nvSpPr>
          <p:cNvPr id="5" name="Footer Placeholder 4"/>
          <p:cNvSpPr>
            <a:spLocks noGrp="1"/>
          </p:cNvSpPr>
          <p:nvPr>
            <p:ph type="ftr" sz="quarter" idx="11"/>
          </p:nvPr>
        </p:nvSpPr>
        <p:spPr>
          <a:xfrm>
            <a:off x="2619376" y="6480969"/>
            <a:ext cx="4260056" cy="300831"/>
          </a:xfrm>
        </p:spPr>
        <p:txBody>
          <a:bodyPr/>
          <a:lstStyle/>
          <a:p>
            <a:endParaRPr lang="en-US" dirty="0"/>
          </a:p>
        </p:txBody>
      </p:sp>
      <p:sp>
        <p:nvSpPr>
          <p:cNvPr id="6" name="Slide Number Placeholder 5"/>
          <p:cNvSpPr>
            <a:spLocks noGrp="1"/>
          </p:cNvSpPr>
          <p:nvPr>
            <p:ph type="sldNum" sz="quarter" idx="12"/>
          </p:nvPr>
        </p:nvSpPr>
        <p:spPr>
          <a:xfrm>
            <a:off x="8451056" y="809624"/>
            <a:ext cx="502920" cy="300831"/>
          </a:xfrm>
        </p:spPr>
        <p:txBody>
          <a:bodyPr/>
          <a:lstStyle/>
          <a:p>
            <a:fld id="{B6F15528-21DE-4FAA-801E-634DDDAF4B2B}" type="slidenum">
              <a:rPr lang="en-US" smtClean="0"/>
              <a:pPr/>
              <a:t>‹#›</a:t>
            </a:fld>
            <a:endParaRPr lang="en-US" dirty="0"/>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D8BD707-D9CF-40AE-B4C6-C98DA3205C09}" type="datetimeFigureOut">
              <a:rPr lang="en-US" smtClean="0"/>
              <a:pPr/>
              <a:t>4/7/2013</a:t>
            </a:fld>
            <a:endParaRPr lang="en-US" dirty="0"/>
          </a:p>
        </p:txBody>
      </p:sp>
      <p:sp>
        <p:nvSpPr>
          <p:cNvPr id="6" name="Footer Placeholder 5"/>
          <p:cNvSpPr>
            <a:spLocks noGrp="1"/>
          </p:cNvSpPr>
          <p:nvPr>
            <p:ph type="ftr" sz="quarter" idx="11"/>
          </p:nvPr>
        </p:nvSpPr>
        <p:spPr>
          <a:xfrm>
            <a:off x="457200" y="6480969"/>
            <a:ext cx="4260056" cy="301752"/>
          </a:xfrm>
        </p:spPr>
        <p:txBody>
          <a:bodyPr/>
          <a:lstStyle/>
          <a:p>
            <a:endParaRPr lang="en-US" dirty="0"/>
          </a:p>
        </p:txBody>
      </p:sp>
      <p:sp>
        <p:nvSpPr>
          <p:cNvPr id="7" name="Slide Number Placeholder 6"/>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D8BD707-D9CF-40AE-B4C6-C98DA3205C09}" type="datetimeFigureOut">
              <a:rPr lang="en-US" smtClean="0"/>
              <a:pPr/>
              <a:t>4/7/2013</a:t>
            </a:fld>
            <a:endParaRPr lang="en-US" dirty="0"/>
          </a:p>
        </p:txBody>
      </p:sp>
      <p:sp>
        <p:nvSpPr>
          <p:cNvPr id="8" name="Footer Placeholder 7"/>
          <p:cNvSpPr>
            <a:spLocks noGrp="1"/>
          </p:cNvSpPr>
          <p:nvPr>
            <p:ph type="ftr" sz="quarter" idx="11"/>
          </p:nvPr>
        </p:nvSpPr>
        <p:spPr>
          <a:xfrm>
            <a:off x="457200" y="6480969"/>
            <a:ext cx="4261104" cy="301752"/>
          </a:xfrm>
        </p:spPr>
        <p:txBody>
          <a:bodyPr/>
          <a:lstStyle/>
          <a:p>
            <a:endParaRPr lang="en-US" dirty="0"/>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4/7/2013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D8BD707-D9CF-40AE-B4C6-C98DA3205C09}" type="datetimeFigureOut">
              <a:rPr lang="en-US" smtClean="0"/>
              <a:pPr/>
              <a:t>4/7/2013</a:t>
            </a:fld>
            <a:endParaRPr lang="en-US" dirty="0"/>
          </a:p>
        </p:txBody>
      </p:sp>
      <p:sp>
        <p:nvSpPr>
          <p:cNvPr id="3" name="Footer Placeholder 2"/>
          <p:cNvSpPr>
            <a:spLocks noGrp="1"/>
          </p:cNvSpPr>
          <p:nvPr>
            <p:ph type="ftr" sz="quarter" idx="11"/>
          </p:nvPr>
        </p:nvSpPr>
        <p:spPr>
          <a:xfrm>
            <a:off x="457200" y="6481890"/>
            <a:ext cx="4260056" cy="300831"/>
          </a:xfrm>
        </p:spPr>
        <p:txBody>
          <a:bodyPr/>
          <a:lstStyle/>
          <a:p>
            <a:endParaRPr lang="en-US" dirty="0"/>
          </a:p>
        </p:txBody>
      </p:sp>
      <p:sp>
        <p:nvSpPr>
          <p:cNvPr id="4" name="Slide Number Placeholder 3"/>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D8BD707-D9CF-40AE-B4C6-C98DA3205C09}" type="datetimeFigureOut">
              <a:rPr lang="en-US" smtClean="0"/>
              <a:pPr/>
              <a:t>4/7/2013</a:t>
            </a:fld>
            <a:endParaRPr lang="en-US" dirty="0"/>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D8BD707-D9CF-40AE-B4C6-C98DA3205C09}" type="datetimeFigureOut">
              <a:rPr lang="en-US" smtClean="0"/>
              <a:pPr/>
              <a:t>4/7/2013</a:t>
            </a:fld>
            <a:endParaRPr lang="en-US" dirty="0"/>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D8BD707-D9CF-40AE-B4C6-C98DA3205C09}" type="datetimeFigureOut">
              <a:rPr lang="en-US" smtClean="0"/>
              <a:pPr/>
              <a:t>4/7/2013</a:t>
            </a:fld>
            <a:endParaRPr lang="en-US" dirty="0"/>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676400"/>
          </a:xfrm>
        </p:spPr>
        <p:txBody>
          <a:bodyPr>
            <a:noAutofit/>
          </a:bodyPr>
          <a:lstStyle/>
          <a:p>
            <a:pPr algn="ctr"/>
            <a:r>
              <a:rPr lang="en-US" sz="3600" dirty="0" smtClean="0">
                <a:latin typeface="Times New Roman" pitchFamily="18" charset="0"/>
                <a:cs typeface="Times New Roman" pitchFamily="18" charset="0"/>
              </a:rPr>
              <a:t> DATA EMBEDDING USING ADAPTIVE PIXEL PAIR MATCHING</a:t>
            </a:r>
            <a:endParaRPr lang="en-US" sz="3600" dirty="0">
              <a:latin typeface="Times New Roman" pitchFamily="18" charset="0"/>
              <a:cs typeface="Times New Roman" pitchFamily="18" charset="0"/>
            </a:endParaRPr>
          </a:p>
        </p:txBody>
      </p:sp>
      <p:sp>
        <p:nvSpPr>
          <p:cNvPr id="5" name="Content Placeholder 4"/>
          <p:cNvSpPr>
            <a:spLocks noGrp="1"/>
          </p:cNvSpPr>
          <p:nvPr>
            <p:ph idx="1"/>
          </p:nvPr>
        </p:nvSpPr>
        <p:spPr>
          <a:xfrm>
            <a:off x="457200" y="1676400"/>
            <a:ext cx="8229600" cy="4778408"/>
          </a:xfrm>
        </p:spPr>
        <p:txBody>
          <a:bodyPr>
            <a:normAutofit/>
          </a:bodyPr>
          <a:lstStyle/>
          <a:p>
            <a:pPr>
              <a:buNone/>
            </a:pPr>
            <a:r>
              <a:rPr lang="en-US" dirty="0" smtClean="0"/>
              <a:t>                                             </a:t>
            </a:r>
          </a:p>
          <a:p>
            <a:pPr>
              <a:buNone/>
            </a:pPr>
            <a:r>
              <a:rPr lang="en-US" sz="2600" dirty="0" smtClean="0">
                <a:latin typeface="Times New Roman" pitchFamily="18" charset="0"/>
                <a:cs typeface="Times New Roman" pitchFamily="18" charset="0"/>
              </a:rPr>
              <a:t>			Under Esteemed guidance of    </a:t>
            </a:r>
          </a:p>
          <a:p>
            <a:pPr>
              <a:buNone/>
            </a:pPr>
            <a:r>
              <a:rPr lang="en-US" sz="2600" dirty="0" smtClean="0">
                <a:latin typeface="Times New Roman" pitchFamily="18" charset="0"/>
                <a:cs typeface="Times New Roman" pitchFamily="18" charset="0"/>
              </a:rPr>
              <a:t> 			  Mr. S.V. Kishore Babu  (</a:t>
            </a:r>
            <a:r>
              <a:rPr lang="en-US" sz="2000" dirty="0" smtClean="0">
                <a:latin typeface="Times New Roman" pitchFamily="18" charset="0"/>
                <a:cs typeface="Times New Roman" pitchFamily="18" charset="0"/>
              </a:rPr>
              <a:t>M.Tech)</a:t>
            </a:r>
            <a:endParaRPr lang="en-US" sz="3600" dirty="0" smtClean="0">
              <a:latin typeface="Times New Roman" pitchFamily="18" charset="0"/>
              <a:cs typeface="Times New Roman" pitchFamily="18" charset="0"/>
            </a:endParaRPr>
          </a:p>
          <a:p>
            <a:pPr algn="ctr">
              <a:buNone/>
            </a:pPr>
            <a:r>
              <a:rPr lang="en-US" sz="2600" dirty="0" smtClean="0">
                <a:latin typeface="Times New Roman" pitchFamily="18" charset="0"/>
                <a:cs typeface="Times New Roman" pitchFamily="18" charset="0"/>
              </a:rPr>
              <a:t>               Asst. Professor of CSE </a:t>
            </a:r>
          </a:p>
          <a:p>
            <a:pPr algn="just">
              <a:buNone/>
            </a:pPr>
            <a:r>
              <a:rPr lang="en-US" sz="2600" dirty="0" smtClean="0">
                <a:latin typeface="Times New Roman" pitchFamily="18" charset="0"/>
                <a:cs typeface="Times New Roman" pitchFamily="18" charset="0"/>
              </a:rPr>
              <a:t>					  presented by, </a:t>
            </a:r>
          </a:p>
          <a:p>
            <a:pPr algn="just">
              <a:buNone/>
            </a:pPr>
            <a:r>
              <a:rPr lang="en-US" sz="2600" dirty="0" smtClean="0">
                <a:latin typeface="Times New Roman" pitchFamily="18" charset="0"/>
                <a:cs typeface="Times New Roman" pitchFamily="18" charset="0"/>
              </a:rPr>
              <a:t>                    		                 V. Srinivas (09E91A0533)</a:t>
            </a:r>
          </a:p>
          <a:p>
            <a:pPr algn="just">
              <a:buNone/>
            </a:pP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B. Nagaraju</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09E91A0534)</a:t>
            </a:r>
          </a:p>
          <a:p>
            <a:pPr algn="just">
              <a:buNone/>
            </a:pPr>
            <a:r>
              <a:rPr lang="en-US" sz="2600" dirty="0" smtClean="0">
                <a:latin typeface="Times New Roman" pitchFamily="18" charset="0"/>
                <a:cs typeface="Times New Roman" pitchFamily="18" charset="0"/>
              </a:rPr>
              <a:t>                     		          V.Bangarubabu (09E91A0508) </a:t>
            </a:r>
          </a:p>
          <a:p>
            <a:pPr algn="just">
              <a:buNone/>
            </a:pPr>
            <a:r>
              <a:rPr lang="en-US" sz="2600" dirty="0" smtClean="0">
                <a:latin typeface="Times New Roman" pitchFamily="18" charset="0"/>
                <a:cs typeface="Times New Roman" pitchFamily="18" charset="0"/>
              </a:rPr>
              <a:t>                                                  K.Karteek</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(09E91A0525)</a:t>
            </a:r>
            <a:endParaRPr lang="en-US"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Modules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54608"/>
          </a:xfrm>
        </p:spPr>
        <p:txBody>
          <a:bodyPr>
            <a:normAutofit/>
          </a:bodyPr>
          <a:lstStyle/>
          <a:p>
            <a:r>
              <a:rPr lang="en-US" sz="3200" dirty="0" smtClean="0">
                <a:latin typeface="Times New Roman" pitchFamily="18" charset="0"/>
                <a:cs typeface="Times New Roman" pitchFamily="18" charset="0"/>
              </a:rPr>
              <a:t>Extraction function and neighborhood set.</a:t>
            </a:r>
          </a:p>
          <a:p>
            <a:r>
              <a:rPr lang="en-US" sz="3200" dirty="0" smtClean="0">
                <a:latin typeface="Times New Roman" pitchFamily="18" charset="0"/>
                <a:cs typeface="Times New Roman" pitchFamily="18" charset="0"/>
              </a:rPr>
              <a:t>Embedding procedure.</a:t>
            </a:r>
          </a:p>
          <a:p>
            <a:r>
              <a:rPr lang="en-US" sz="3200" dirty="0" smtClean="0">
                <a:latin typeface="Times New Roman" pitchFamily="18" charset="0"/>
                <a:cs typeface="Times New Roman" pitchFamily="18" charset="0"/>
              </a:rPr>
              <a:t>Extraction procedure.</a:t>
            </a:r>
          </a:p>
          <a:p>
            <a:r>
              <a:rPr lang="en-US" sz="3200" dirty="0" smtClean="0">
                <a:latin typeface="Times New Roman" pitchFamily="18" charset="0"/>
                <a:cs typeface="Times New Roman" pitchFamily="18" charset="0"/>
              </a:rPr>
              <a:t>Statistical analysis of the histogram.</a:t>
            </a:r>
          </a:p>
          <a:p>
            <a:r>
              <a:rPr lang="en-US" sz="3200" dirty="0" smtClean="0">
                <a:latin typeface="Times New Roman" pitchFamily="18" charset="0"/>
                <a:cs typeface="Times New Roman" pitchFamily="18" charset="0"/>
              </a:rPr>
              <a:t>Differences.</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Extraction function and neighborhood set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US" sz="3200" dirty="0" smtClean="0">
                <a:latin typeface="Times New Roman" pitchFamily="18" charset="0"/>
                <a:cs typeface="Times New Roman" pitchFamily="18" charset="0"/>
              </a:rPr>
              <a:t>        In this module we perform the action of extraction function and neighborhood set. Where the system does a new data embedding method to reduce the embedding impact by providing  a simple extraction function and a more compact neighborhood set.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04106"/>
          </a:xfrm>
        </p:spPr>
        <p:txBody>
          <a:bodyPr>
            <a:normAutofit/>
          </a:bodyPr>
          <a:lstStyle/>
          <a:p>
            <a:r>
              <a:rPr lang="en-US" sz="4000" dirty="0" smtClean="0">
                <a:latin typeface="Times New Roman" pitchFamily="18" charset="0"/>
                <a:cs typeface="Times New Roman" pitchFamily="18" charset="0"/>
              </a:rPr>
              <a:t>Embedding procedure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235608"/>
          </a:xfrm>
        </p:spPr>
        <p:txBody>
          <a:bodyPr>
            <a:noAutofit/>
          </a:bodyPr>
          <a:lstStyle/>
          <a:p>
            <a:pPr algn="just">
              <a:buNone/>
            </a:pPr>
            <a:r>
              <a:rPr lang="en-US" sz="3200" dirty="0" smtClean="0">
                <a:latin typeface="Times New Roman" pitchFamily="18" charset="0"/>
                <a:cs typeface="Times New Roman" pitchFamily="18" charset="0"/>
              </a:rPr>
              <a:t>		Input</a:t>
            </a:r>
            <a:r>
              <a:rPr lang="en-US" sz="3200" dirty="0" smtClean="0">
                <a:latin typeface="Times New Roman" pitchFamily="18" charset="0"/>
                <a:cs typeface="Times New Roman" pitchFamily="18" charset="0"/>
              </a:rPr>
              <a:t>: cover image of size x, secret bit stream and key. Output stego </a:t>
            </a:r>
            <a:r>
              <a:rPr lang="en-US" sz="3200" dirty="0" smtClean="0">
                <a:latin typeface="Times New Roman" pitchFamily="18" charset="0"/>
                <a:cs typeface="Times New Roman" pitchFamily="18" charset="0"/>
              </a:rPr>
              <a:t>image</a:t>
            </a:r>
            <a:r>
              <a:rPr lang="en-US" sz="3200" dirty="0" smtClean="0">
                <a:latin typeface="Times New Roman" pitchFamily="18" charset="0"/>
                <a:cs typeface="Times New Roman" pitchFamily="18" charset="0"/>
              </a:rPr>
              <a:t>.,and</a:t>
            </a:r>
            <a:r>
              <a:rPr lang="en-US" sz="32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find </a:t>
            </a:r>
            <a:r>
              <a:rPr lang="en-US" sz="3200" dirty="0" smtClean="0">
                <a:latin typeface="Times New Roman" pitchFamily="18" charset="0"/>
                <a:cs typeface="Times New Roman" pitchFamily="18" charset="0"/>
              </a:rPr>
              <a:t>the minimum satisfying ,and convert into a list of digits with a-</a:t>
            </a:r>
            <a:r>
              <a:rPr lang="en-US" sz="3200" dirty="0" err="1" smtClean="0">
                <a:latin typeface="Times New Roman" pitchFamily="18" charset="0"/>
                <a:cs typeface="Times New Roman" pitchFamily="18" charset="0"/>
              </a:rPr>
              <a:t>ary</a:t>
            </a:r>
            <a:r>
              <a:rPr lang="en-US" sz="3200" smtClean="0">
                <a:latin typeface="Times New Roman" pitchFamily="18" charset="0"/>
                <a:cs typeface="Times New Roman" pitchFamily="18" charset="0"/>
              </a:rPr>
              <a:t> </a:t>
            </a:r>
            <a:r>
              <a:rPr lang="en-US" sz="3200" smtClean="0">
                <a:latin typeface="Times New Roman" pitchFamily="18" charset="0"/>
                <a:cs typeface="Times New Roman" pitchFamily="18" charset="0"/>
              </a:rPr>
              <a:t>notational the </a:t>
            </a:r>
            <a:r>
              <a:rPr lang="en-US" sz="3200" dirty="0" smtClean="0">
                <a:latin typeface="Times New Roman" pitchFamily="18" charset="0"/>
                <a:cs typeface="Times New Roman" pitchFamily="18" charset="0"/>
              </a:rPr>
              <a:t>discrete optimization problem to find and in the region defined by, record the coordinate such </a:t>
            </a:r>
            <a:r>
              <a:rPr lang="en-US" sz="3200" dirty="0" smtClean="0">
                <a:latin typeface="Times New Roman" pitchFamily="18" charset="0"/>
                <a:cs typeface="Times New Roman" pitchFamily="18" charset="0"/>
              </a:rPr>
              <a:t>that,. construct </a:t>
            </a:r>
            <a:r>
              <a:rPr lang="en-US" sz="3200" dirty="0" smtClean="0">
                <a:latin typeface="Times New Roman" pitchFamily="18" charset="0"/>
                <a:cs typeface="Times New Roman" pitchFamily="18" charset="0"/>
              </a:rPr>
              <a:t>a no repeat random embedding sequence using a key.</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Extraction procedure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US" sz="3200" dirty="0" smtClean="0">
                <a:latin typeface="Times New Roman" pitchFamily="18" charset="0"/>
                <a:cs typeface="Times New Roman" pitchFamily="18" charset="0"/>
              </a:rPr>
              <a:t>      To extract the embedded message digits, pixel pairs scanned in the same order as in the embedding procedure.the embedded message digits are the values of extraction function of the scanned pixel pairs.</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latin typeface="Times New Roman" pitchFamily="18" charset="0"/>
                <a:cs typeface="Times New Roman" pitchFamily="18" charset="0"/>
              </a:rPr>
              <a:t>Stastical analysis of the histogram differences</a:t>
            </a:r>
            <a:endParaRPr lang="en-US" sz="40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None/>
            </a:pPr>
            <a:r>
              <a:rPr lang="en-US" dirty="0" smtClean="0"/>
              <a:t>         </a:t>
            </a:r>
            <a:r>
              <a:rPr lang="en-US" sz="3200" dirty="0" smtClean="0">
                <a:latin typeface="Times New Roman" pitchFamily="18" charset="0"/>
                <a:cs typeface="Times New Roman" pitchFamily="18" charset="0"/>
              </a:rPr>
              <a:t>In this module ,we perform the goal of the system analysis by using histogram technique ,the goal of steganography is to evade statistical detection. it is apparent that MSE is not a good measure of security against the detection of steganalysis. Histograms are used to plot density of data and often for density estimation.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Class and usecase diagrams</a:t>
            </a:r>
            <a:endParaRPr lang="en-US" dirty="0">
              <a:latin typeface="Times New Roman" pitchFamily="18" charset="0"/>
              <a:cs typeface="Times New Roman" pitchFamily="18" charset="0"/>
            </a:endParaRPr>
          </a:p>
        </p:txBody>
      </p:sp>
      <p:pic>
        <p:nvPicPr>
          <p:cNvPr id="36868" name="Picture 4" descr="C:\Users\srinivas\Desktop\3.PNG"/>
          <p:cNvPicPr>
            <a:picLocks noGrp="1" noChangeAspect="1" noChangeArrowheads="1"/>
          </p:cNvPicPr>
          <p:nvPr>
            <p:ph idx="1"/>
          </p:nvPr>
        </p:nvPicPr>
        <p:blipFill>
          <a:blip r:embed="rId2"/>
          <a:srcRect/>
          <a:stretch>
            <a:fillRect/>
          </a:stretch>
        </p:blipFill>
        <p:spPr bwMode="auto">
          <a:xfrm>
            <a:off x="228600" y="1905000"/>
            <a:ext cx="4643959" cy="4114800"/>
          </a:xfrm>
          <a:prstGeom prst="rect">
            <a:avLst/>
          </a:prstGeom>
          <a:noFill/>
        </p:spPr>
      </p:pic>
      <p:pic>
        <p:nvPicPr>
          <p:cNvPr id="36869" name="Picture 5" descr="C:\Users\srinivas\Desktop\4.PNG"/>
          <p:cNvPicPr>
            <a:picLocks noChangeAspect="1" noChangeArrowheads="1"/>
          </p:cNvPicPr>
          <p:nvPr/>
        </p:nvPicPr>
        <p:blipFill>
          <a:blip r:embed="rId3"/>
          <a:srcRect/>
          <a:stretch>
            <a:fillRect/>
          </a:stretch>
        </p:blipFill>
        <p:spPr bwMode="auto">
          <a:xfrm>
            <a:off x="4876800" y="1295400"/>
            <a:ext cx="4086225" cy="522922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32706"/>
          </a:xfrm>
        </p:spPr>
        <p:txBody>
          <a:bodyPr>
            <a:normAutofit/>
          </a:bodyPr>
          <a:lstStyle/>
          <a:p>
            <a:r>
              <a:rPr lang="en-US" sz="3800" dirty="0" smtClean="0">
                <a:latin typeface="Times New Roman" pitchFamily="18" charset="0"/>
                <a:cs typeface="Times New Roman" pitchFamily="18" charset="0"/>
              </a:rPr>
              <a:t>Sequence and collaboration diagrams</a:t>
            </a:r>
            <a:endParaRPr lang="en-US" sz="3800" dirty="0">
              <a:latin typeface="Times New Roman" pitchFamily="18" charset="0"/>
              <a:cs typeface="Times New Roman" pitchFamily="18" charset="0"/>
            </a:endParaRPr>
          </a:p>
        </p:txBody>
      </p:sp>
      <p:pic>
        <p:nvPicPr>
          <p:cNvPr id="35842" name="Picture 2" descr="C:\Users\srinivas\Desktop\1.PNG"/>
          <p:cNvPicPr>
            <a:picLocks noGrp="1" noChangeAspect="1" noChangeArrowheads="1"/>
          </p:cNvPicPr>
          <p:nvPr>
            <p:ph idx="1"/>
          </p:nvPr>
        </p:nvPicPr>
        <p:blipFill>
          <a:blip r:embed="rId2"/>
          <a:srcRect/>
          <a:stretch>
            <a:fillRect/>
          </a:stretch>
        </p:blipFill>
        <p:spPr bwMode="auto">
          <a:xfrm>
            <a:off x="381000" y="1905000"/>
            <a:ext cx="3720182" cy="4572000"/>
          </a:xfrm>
          <a:prstGeom prst="rect">
            <a:avLst/>
          </a:prstGeom>
          <a:noFill/>
        </p:spPr>
      </p:pic>
      <p:pic>
        <p:nvPicPr>
          <p:cNvPr id="35843" name="Picture 3" descr="C:\Users\srinivas\Desktop\2.PNG"/>
          <p:cNvPicPr>
            <a:picLocks noChangeAspect="1" noChangeArrowheads="1"/>
          </p:cNvPicPr>
          <p:nvPr/>
        </p:nvPicPr>
        <p:blipFill>
          <a:blip r:embed="rId3"/>
          <a:srcRect/>
          <a:stretch>
            <a:fillRect/>
          </a:stretch>
        </p:blipFill>
        <p:spPr bwMode="auto">
          <a:xfrm>
            <a:off x="4267200" y="2209800"/>
            <a:ext cx="4619625" cy="260032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screens</a:t>
            </a:r>
            <a:br>
              <a:rPr lang="en-US" dirty="0" smtClean="0"/>
            </a:br>
            <a:endParaRPr lang="en-US" dirty="0"/>
          </a:p>
        </p:txBody>
      </p:sp>
      <p:pic>
        <p:nvPicPr>
          <p:cNvPr id="4" name="Content Placeholder 3" descr="C:\Users\srinivas\Desktop\hide message.PNG"/>
          <p:cNvPicPr>
            <a:picLocks noGrp="1"/>
          </p:cNvPicPr>
          <p:nvPr>
            <p:ph idx="1"/>
          </p:nvPr>
        </p:nvPicPr>
        <p:blipFill>
          <a:blip r:embed="rId2"/>
          <a:srcRect/>
          <a:stretch>
            <a:fillRect/>
          </a:stretch>
        </p:blipFill>
        <p:spPr bwMode="auto">
          <a:xfrm>
            <a:off x="381000" y="1143000"/>
            <a:ext cx="4114800" cy="3048000"/>
          </a:xfrm>
          <a:prstGeom prst="rect">
            <a:avLst/>
          </a:prstGeom>
          <a:noFill/>
          <a:ln w="9525">
            <a:noFill/>
            <a:miter lim="800000"/>
            <a:headEnd/>
            <a:tailEnd/>
          </a:ln>
        </p:spPr>
      </p:pic>
      <p:pic>
        <p:nvPicPr>
          <p:cNvPr id="5" name="Picture 4" descr="C:\Users\srinivas\Desktop\recover msg.PNG"/>
          <p:cNvPicPr/>
          <p:nvPr/>
        </p:nvPicPr>
        <p:blipFill>
          <a:blip r:embed="rId3"/>
          <a:srcRect/>
          <a:stretch>
            <a:fillRect/>
          </a:stretch>
        </p:blipFill>
        <p:spPr bwMode="auto">
          <a:xfrm>
            <a:off x="4648200" y="2514600"/>
            <a:ext cx="4267200" cy="351045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a:bodyPr>
          <a:lstStyle/>
          <a:p>
            <a:r>
              <a:rPr lang="en-US" sz="4000" dirty="0">
                <a:latin typeface="Times New Roman" pitchFamily="18" charset="0"/>
                <a:cs typeface="Times New Roman" pitchFamily="18" charset="0"/>
              </a:rPr>
              <a:t>C</a:t>
            </a:r>
            <a:r>
              <a:rPr lang="en-US" sz="4000" dirty="0" smtClean="0">
                <a:latin typeface="Times New Roman" pitchFamily="18" charset="0"/>
                <a:cs typeface="Times New Roman" pitchFamily="18" charset="0"/>
              </a:rPr>
              <a:t>onclusion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930808"/>
          </a:xfrm>
        </p:spPr>
        <p:txBody>
          <a:bodyPr>
            <a:normAutofit/>
          </a:bodyPr>
          <a:lstStyle/>
          <a:p>
            <a:pPr algn="just">
              <a:buNone/>
            </a:pPr>
            <a:r>
              <a:rPr lang="en-US" sz="3200" dirty="0" smtClean="0">
                <a:latin typeface="Times New Roman" pitchFamily="18" charset="0"/>
                <a:cs typeface="Times New Roman" pitchFamily="18" charset="0"/>
              </a:rPr>
              <a:t>      This  paper proposed a simple and efficient data embedding based on  PPM. two pixels are scanned as an embedding</a:t>
            </a:r>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unit and specially designed neighbourhood set is employed to embedded message digits with a smallest notation system .A PPM allows user to select digits any notational system for data embedding ,and then better image quality.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Reference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t>     </a:t>
            </a:r>
            <a:r>
              <a:rPr lang="en-US" sz="3200" dirty="0" smtClean="0">
                <a:latin typeface="Times New Roman" pitchFamily="18" charset="0"/>
                <a:cs typeface="Times New Roman" pitchFamily="18" charset="0"/>
              </a:rPr>
              <a:t>Wien Hong and Tung-Shou Chen, “A Novel Data Embedding Method Using Adaptive Pixel Pair Matching” , IEEE TRANSACTIONS ON INFORMATION FORENSICS AND SECURITY, VOL. 7, NO.1, FEBRUARY 2012.</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Abstract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159408"/>
          </a:xfrm>
        </p:spPr>
        <p:txBody>
          <a:bodyPr>
            <a:normAutofit/>
          </a:bodyPr>
          <a:lstStyle/>
          <a:p>
            <a:pPr algn="just">
              <a:buNone/>
            </a:pPr>
            <a:r>
              <a:rPr lang="en-US" sz="3200" dirty="0" smtClean="0">
                <a:latin typeface="Times New Roman" pitchFamily="18" charset="0"/>
                <a:cs typeface="Times New Roman" pitchFamily="18" charset="0"/>
              </a:rPr>
              <a:t>          This is a new data hiding method based on pixel pair matching(PPM) by cover image, on data. the basic idea of PPM is to use the values of pixel pair as a reference coordinate, and search a coordinate in the neighborhood set of this pixel pair according to a given message digit. the pixel pair is then replaced by the searched coordinate to conceal the digit.</a:t>
            </a:r>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578143">
            <a:off x="-379697" y="520947"/>
            <a:ext cx="8777327" cy="190740"/>
          </a:xfrm>
        </p:spPr>
        <p:txBody>
          <a:bodyPr>
            <a:noAutofit/>
          </a:bodyPr>
          <a:lstStyle/>
          <a:p>
            <a:r>
              <a:rPr lang="en-US" sz="9600" dirty="0" smtClean="0"/>
              <a:t/>
            </a:r>
            <a:br>
              <a:rPr lang="en-US" sz="9600" dirty="0" smtClean="0"/>
            </a:br>
            <a:r>
              <a:rPr lang="en-US" sz="9600" dirty="0" smtClean="0"/>
              <a:t/>
            </a:r>
            <a:br>
              <a:rPr lang="en-US" sz="9600" dirty="0" smtClean="0"/>
            </a:br>
            <a:r>
              <a:rPr lang="en-US" sz="9600" dirty="0" smtClean="0"/>
              <a:t/>
            </a:r>
            <a:br>
              <a:rPr lang="en-US" sz="9600" dirty="0" smtClean="0"/>
            </a:br>
            <a:r>
              <a:rPr lang="en-US" sz="9600" dirty="0" smtClean="0">
                <a:latin typeface="Times New Roman" pitchFamily="18" charset="0"/>
                <a:cs typeface="Times New Roman" pitchFamily="18" charset="0"/>
              </a:rPr>
              <a:t>Thank you</a:t>
            </a:r>
            <a:endParaRPr lang="en-US" sz="96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151962">
            <a:off x="1182277" y="112487"/>
            <a:ext cx="8229600" cy="4945764"/>
          </a:xfrm>
        </p:spPr>
        <p:txBody>
          <a:bodyPr>
            <a:noAutofit/>
          </a:bodyPr>
          <a:lstStyle/>
          <a:p>
            <a:r>
              <a:rPr lang="en-US" sz="8000" dirty="0" smtClean="0">
                <a:latin typeface="Times New Roman" pitchFamily="18" charset="0"/>
                <a:cs typeface="Times New Roman" pitchFamily="18" charset="0"/>
              </a:rPr>
              <a:t>Queries plz.?????</a:t>
            </a:r>
            <a:endParaRPr lang="en-US" sz="8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Existing system </a:t>
            </a:r>
            <a:br>
              <a:rPr lang="en-US" sz="4000" dirty="0" smtClean="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311808"/>
          </a:xfrm>
        </p:spPr>
        <p:txBody>
          <a:bodyPr/>
          <a:lstStyle/>
          <a:p>
            <a:pPr algn="just">
              <a:buNone/>
            </a:pPr>
            <a:r>
              <a:rPr lang="en-US" sz="3200" dirty="0" smtClean="0">
                <a:latin typeface="Times New Roman" pitchFamily="18" charset="0"/>
                <a:cs typeface="Times New Roman" pitchFamily="18" charset="0"/>
              </a:rPr>
              <a:t>         The least significant bit substitution(LSB) method, is a well-known data-hiding method. this method is easy to implement with low CPU cost, and has become one of the popular embedding techniques, </a:t>
            </a:r>
            <a:r>
              <a:rPr lang="en-US" dirty="0" smtClean="0">
                <a:latin typeface="Times New Roman" pitchFamily="18" charset="0"/>
                <a:cs typeface="Times New Roman" pitchFamily="18" charset="0"/>
              </a:rPr>
              <a:t>in this two pixels as an embedding unit to conceal a message digit S</a:t>
            </a:r>
            <a:r>
              <a:rPr lang="en-US" sz="1600" dirty="0" smtClean="0">
                <a:latin typeface="Times New Roman" pitchFamily="18" charset="0"/>
                <a:cs typeface="Times New Roman" pitchFamily="18" charset="0"/>
              </a:rPr>
              <a:t>b </a:t>
            </a:r>
            <a:r>
              <a:rPr lang="en-US" sz="3200" dirty="0" smtClean="0">
                <a:latin typeface="Times New Roman" pitchFamily="18" charset="0"/>
                <a:cs typeface="Times New Roman" pitchFamily="18" charset="0"/>
              </a:rPr>
              <a:t>in a B-ary notational system.</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Disadvantages of existing system</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3200" dirty="0" smtClean="0">
                <a:latin typeface="Times New Roman" pitchFamily="18" charset="0"/>
                <a:cs typeface="Times New Roman" pitchFamily="18" charset="0"/>
              </a:rPr>
              <a:t>Imbalanced embedding distortion emerges and is vulnerable to steganalysis.</a:t>
            </a:r>
          </a:p>
          <a:p>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The existing technique can be easily cracked</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Proposed system</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159408"/>
          </a:xfrm>
        </p:spPr>
        <p:txBody>
          <a:bodyPr>
            <a:normAutofit/>
          </a:bodyPr>
          <a:lstStyle/>
          <a:p>
            <a:pPr algn="just">
              <a:buNone/>
            </a:pPr>
            <a:r>
              <a:rPr lang="en-US" sz="3200" dirty="0" smtClean="0">
                <a:latin typeface="Times New Roman" pitchFamily="18" charset="0"/>
                <a:cs typeface="Times New Roman" pitchFamily="18" charset="0"/>
              </a:rPr>
              <a:t>      The basic idea of PPM is to use the values of pixel pair as a reference coordinate, and search a coordinate in the neighborhood set of this pixel pair according to a given message digit .the pixel pair is then replaced by the searched coordinate to conceal the digit. in this we can find out a f(x^,y^) from f(x,y).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Advantages of proposed system</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29600" cy="4778408"/>
          </a:xfrm>
        </p:spPr>
        <p:txBody>
          <a:bodyPr/>
          <a:lstStyle/>
          <a:p>
            <a:pPr algn="just"/>
            <a:r>
              <a:rPr lang="en-US" sz="3200" dirty="0" smtClean="0">
                <a:latin typeface="Times New Roman" pitchFamily="18" charset="0"/>
                <a:cs typeface="Times New Roman" pitchFamily="18" charset="0"/>
              </a:rPr>
              <a:t>The proposed method offers lower distortion than DE by providing more compact neighborhood sets and allowing embedded digits in any notational system. compared with the optimal pixel adjustment process (OPAP) method, the proposed method always has lower distortion for various payloads </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3" presetClass="emph" presetSubtype="0" fill="remove" nodeType="clickEffect">
                                  <p:stCondLst>
                                    <p:cond delay="0"/>
                                  </p:stCondLst>
                                  <p:childTnLst>
                                    <p:animClr clrSpc="rgb" dir="cw">
                                      <p:cBhvr override="childStyle">
                                        <p:cTn id="6" dur="1500" accel="50000" autoRev="1" fill="hold" tmFilter="0, 0; .33333, 1; 1, 1">
                                          <p:stCondLst>
                                            <p:cond delay="0"/>
                                          </p:stCondLst>
                                        </p:cTn>
                                        <p:tgtEl>
                                          <p:spTgt spid="3">
                                            <p:txEl>
                                              <p:pRg st="0" end="0"/>
                                            </p:txEl>
                                          </p:spTgt>
                                        </p:tgtEl>
                                        <p:attrNameLst>
                                          <p:attrName>style.color</p:attrName>
                                        </p:attrNameLst>
                                      </p:cBhvr>
                                      <p:to>
                                        <a:schemeClr val="accent2"/>
                                      </p:to>
                                    </p:animClr>
                                    <p:animClr clrSpc="rgb" dir="cw">
                                      <p:cBhvr>
                                        <p:cTn id="7" dur="1500" accel="50000" autoRev="1" fill="hold" tmFilter="0, 0; .33333, 1; 1, 1">
                                          <p:stCondLst>
                                            <p:cond delay="0"/>
                                          </p:stCondLst>
                                        </p:cTn>
                                        <p:tgtEl>
                                          <p:spTgt spid="3">
                                            <p:txEl>
                                              <p:pRg st="0" end="0"/>
                                            </p:txEl>
                                          </p:spTgt>
                                        </p:tgtEl>
                                        <p:attrNameLst>
                                          <p:attrName>fillcolor</p:attrName>
                                        </p:attrNameLst>
                                      </p:cBhvr>
                                      <p:to>
                                        <a:schemeClr val="accent2"/>
                                      </p:to>
                                    </p:animClr>
                                    <p:set>
                                      <p:cBhvr>
                                        <p:cTn id="8" dur="3000" fill="hold"/>
                                        <p:tgtEl>
                                          <p:spTgt spid="3">
                                            <p:txEl>
                                              <p:pRg st="0" end="0"/>
                                            </p:txEl>
                                          </p:spTgt>
                                        </p:tgtEl>
                                        <p:attrNameLst>
                                          <p:attrName>fill.type</p:attrName>
                                        </p:attrNameLst>
                                      </p:cBhvr>
                                      <p:to>
                                        <p:strVal val="solid"/>
                                      </p:to>
                                    </p:set>
                                    <p:set>
                                      <p:cBhvr>
                                        <p:cTn id="9" dur="3000" fill="hold"/>
                                        <p:tgtEl>
                                          <p:spTgt spid="3">
                                            <p:txEl>
                                              <p:pRg st="0" end="0"/>
                                            </p:txEl>
                                          </p:spTgt>
                                        </p:tgtEl>
                                        <p:attrNameLst>
                                          <p:attrName>fill.on</p:attrName>
                                        </p:attrNameLst>
                                      </p:cBhvr>
                                      <p:to>
                                        <p:strVal val="true"/>
                                      </p:to>
                                    </p:set>
                                    <p:animScale>
                                      <p:cBhvr>
                                        <p:cTn id="10" dur="1500" accel="50000" autoRev="1" fill="hold" tmFilter="0, 0; .33333, 1; 1, 1">
                                          <p:stCondLst>
                                            <p:cond delay="0"/>
                                          </p:stCondLst>
                                        </p:cTn>
                                        <p:tgtEl>
                                          <p:spTgt spid="3">
                                            <p:txEl>
                                              <p:pRg st="0" end="0"/>
                                            </p:txEl>
                                          </p:spTgt>
                                        </p:tgtEl>
                                      </p:cBhvr>
                                      <p:from x="100000" y="100000"/>
                                      <p:to x="100000" y="14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idx="1"/>
          </p:nvPr>
        </p:nvSpPr>
        <p:spPr/>
        <p:txBody>
          <a:bodyPr/>
          <a:lstStyle/>
          <a:p>
            <a:r>
              <a:rPr lang="en-US" dirty="0" smtClean="0"/>
              <a:t>System        :Pentium iv 2.4 GHz</a:t>
            </a:r>
          </a:p>
          <a:p>
            <a:r>
              <a:rPr lang="en-US" dirty="0" smtClean="0"/>
              <a:t>Hard disk    :40 gb </a:t>
            </a:r>
          </a:p>
          <a:p>
            <a:r>
              <a:rPr lang="en-US" dirty="0" smtClean="0"/>
              <a:t>Monitor       :15 VGA color</a:t>
            </a:r>
          </a:p>
          <a:p>
            <a:r>
              <a:rPr lang="en-US" dirty="0" smtClean="0"/>
              <a:t>Mouse         :Logitech</a:t>
            </a:r>
          </a:p>
          <a:p>
            <a:r>
              <a:rPr lang="en-US" dirty="0" smtClean="0"/>
              <a:t>RAM            :256 MB</a:t>
            </a:r>
          </a:p>
          <a:p>
            <a:r>
              <a:rPr lang="en-US" dirty="0" smtClean="0"/>
              <a:t>Keyboard   :110 keys enhanced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idx="1"/>
          </p:nvPr>
        </p:nvSpPr>
        <p:spPr/>
        <p:txBody>
          <a:bodyPr/>
          <a:lstStyle/>
          <a:p>
            <a:r>
              <a:rPr lang="en-US" dirty="0" smtClean="0"/>
              <a:t>Operating system   :windows xp</a:t>
            </a:r>
          </a:p>
          <a:p>
            <a:r>
              <a:rPr lang="en-US" dirty="0" smtClean="0"/>
              <a:t>Front End                  :java</a:t>
            </a:r>
          </a:p>
          <a:p>
            <a:r>
              <a:rPr lang="en-US" dirty="0" smtClean="0"/>
              <a:t>Tool                           :NET BEANS IDE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Architecture</a:t>
            </a:r>
            <a:r>
              <a:rPr lang="en-US" sz="3200" dirty="0" smtClean="0"/>
              <a:t> </a:t>
            </a:r>
            <a:endParaRPr lang="en-US" sz="3200" dirty="0"/>
          </a:p>
        </p:txBody>
      </p:sp>
      <p:pic>
        <p:nvPicPr>
          <p:cNvPr id="4" name="Content Placeholder 3" descr="Capture.jpg"/>
          <p:cNvPicPr>
            <a:picLocks noGrp="1" noChangeAspect="1"/>
          </p:cNvPicPr>
          <p:nvPr>
            <p:ph idx="1"/>
          </p:nvPr>
        </p:nvPicPr>
        <p:blipFill>
          <a:blip r:embed="rId2"/>
          <a:stretch>
            <a:fillRect/>
          </a:stretch>
        </p:blipFill>
        <p:spPr>
          <a:xfrm>
            <a:off x="1066800" y="1856707"/>
            <a:ext cx="6929575" cy="4391693"/>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260</TotalTime>
  <Words>613</Words>
  <Application>Microsoft Office PowerPoint</Application>
  <PresentationFormat>On-screen Show (4:3)</PresentationFormat>
  <Paragraphs>58</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Verve</vt:lpstr>
      <vt:lpstr> DATA EMBEDDING USING ADAPTIVE PIXEL PAIR MATCHING</vt:lpstr>
      <vt:lpstr>Abstract </vt:lpstr>
      <vt:lpstr>Existing system  </vt:lpstr>
      <vt:lpstr>Disadvantages of existing system</vt:lpstr>
      <vt:lpstr>Proposed system</vt:lpstr>
      <vt:lpstr>Advantages of proposed system</vt:lpstr>
      <vt:lpstr>Hardware requirements</vt:lpstr>
      <vt:lpstr>Software requirements</vt:lpstr>
      <vt:lpstr>Architecture </vt:lpstr>
      <vt:lpstr>Modules </vt:lpstr>
      <vt:lpstr>Extraction function and neighborhood set </vt:lpstr>
      <vt:lpstr>Embedding procedure </vt:lpstr>
      <vt:lpstr>Extraction procedure</vt:lpstr>
      <vt:lpstr>Stastical analysis of the histogram differences</vt:lpstr>
      <vt:lpstr>Class and usecase diagrams</vt:lpstr>
      <vt:lpstr>Sequence and collaboration diagrams</vt:lpstr>
      <vt:lpstr>Output screens </vt:lpstr>
      <vt:lpstr>Conclusion</vt:lpstr>
      <vt:lpstr>Reference </vt:lpstr>
      <vt:lpstr>   Thank you</vt:lpstr>
      <vt:lpstr>Queries plz.?????</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Data Embedding Method Using Adaptive Pixel Pair Matching</dc:title>
  <dc:creator>srinivas</dc:creator>
  <cp:lastModifiedBy>srinivas</cp:lastModifiedBy>
  <cp:revision>88</cp:revision>
  <dcterms:created xsi:type="dcterms:W3CDTF">2006-08-16T00:00:00Z</dcterms:created>
  <dcterms:modified xsi:type="dcterms:W3CDTF">2013-04-08T05:51:47Z</dcterms:modified>
</cp:coreProperties>
</file>