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plotArea>
      <c:layout>
        <c:manualLayout>
          <c:layoutTarget val="inner"/>
          <c:xMode val="edge"/>
          <c:yMode val="edge"/>
          <c:x val="0.15260164847815075"/>
          <c:y val="9.3512253635303702E-2"/>
          <c:w val="0.3621698439010913"/>
          <c:h val="0.69512212097182413"/>
        </c:manualLayout>
      </c:layout>
      <c:radarChart>
        <c:radarStyle val="marker"/>
        <c:ser>
          <c:idx val="0"/>
          <c:order val="0"/>
          <c:tx>
            <c:strRef>
              <c:f>Sheet1!$B$1</c:f>
              <c:strCache>
                <c:ptCount val="1"/>
                <c:pt idx="0">
                  <c:v>Lighweight Semantic-enabled IR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Volume</c:v>
                </c:pt>
                <c:pt idx="1">
                  <c:v>Relevance</c:v>
                </c:pt>
                <c:pt idx="2">
                  <c:v>Integration</c:v>
                </c:pt>
                <c:pt idx="3">
                  <c:v>Complexity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Expressive Semantic-enabled IR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Volume</c:v>
                </c:pt>
                <c:pt idx="1">
                  <c:v>Relevance</c:v>
                </c:pt>
                <c:pt idx="2">
                  <c:v>Integration</c:v>
                </c:pt>
                <c:pt idx="3">
                  <c:v>Complexity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Web-scale Semantic-enabled IR 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Volume</c:v>
                </c:pt>
                <c:pt idx="1">
                  <c:v>Relevance</c:v>
                </c:pt>
                <c:pt idx="2">
                  <c:v>Integration</c:v>
                </c:pt>
                <c:pt idx="3">
                  <c:v>Complexity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Expert Systems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Volume</c:v>
                </c:pt>
                <c:pt idx="1">
                  <c:v>Relevance</c:v>
                </c:pt>
                <c:pt idx="2">
                  <c:v>Integration</c:v>
                </c:pt>
                <c:pt idx="3">
                  <c:v>Complexity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RDF Stores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Volume</c:v>
                </c:pt>
                <c:pt idx="1">
                  <c:v>Relevance</c:v>
                </c:pt>
                <c:pt idx="2">
                  <c:v>Integration</c:v>
                </c:pt>
                <c:pt idx="3">
                  <c:v>Complexity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5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Semantic Web Data Search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Volume</c:v>
                </c:pt>
                <c:pt idx="1">
                  <c:v>Relevance</c:v>
                </c:pt>
                <c:pt idx="2">
                  <c:v>Integration</c:v>
                </c:pt>
                <c:pt idx="3">
                  <c:v>Complexity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4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</c:ser>
        <c:axId val="2859392"/>
        <c:axId val="2860928"/>
      </c:radarChart>
      <c:catAx>
        <c:axId val="2859392"/>
        <c:scaling>
          <c:orientation val="minMax"/>
        </c:scaling>
        <c:axPos val="b"/>
        <c:majorGridlines/>
        <c:tickLblPos val="nextTo"/>
        <c:crossAx val="2860928"/>
        <c:crosses val="autoZero"/>
        <c:auto val="1"/>
        <c:lblAlgn val="ctr"/>
        <c:lblOffset val="100"/>
      </c:catAx>
      <c:valAx>
        <c:axId val="2860928"/>
        <c:scaling>
          <c:orientation val="minMax"/>
        </c:scaling>
        <c:delete val="1"/>
        <c:axPos val="l"/>
        <c:majorGridlines/>
        <c:numFmt formatCode="General" sourceLinked="1"/>
        <c:tickLblPos val="none"/>
        <c:crossAx val="2859392"/>
        <c:crosses val="autoZero"/>
        <c:crossBetween val="between"/>
      </c:valAx>
    </c:plotArea>
    <c:legend>
      <c:legendPos val="r"/>
      <c:legendEntry>
        <c:idx val="3"/>
        <c:delete val="1"/>
      </c:legendEntry>
      <c:layout/>
      <c:txPr>
        <a:bodyPr/>
        <a:lstStyle/>
        <a:p>
          <a:pPr rtl="0">
            <a:defRPr/>
          </a:pPr>
          <a:endParaRPr lang="de-DE"/>
        </a:p>
      </c:txPr>
    </c:legend>
    <c:plotVisOnly val="1"/>
  </c:chart>
  <c:txPr>
    <a:bodyPr/>
    <a:lstStyle/>
    <a:p>
      <a:pPr>
        <a:defRPr sz="1800"/>
      </a:pPr>
      <a:endParaRPr lang="de-DE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C08AC72-F3AB-44D0-8930-DF802F8AAB4E}" type="datetimeFigureOut">
              <a:rPr lang="de-DE" smtClean="0"/>
              <a:pPr/>
              <a:t>19.12.2011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C4A374F-4645-4233-BA10-2C607B011EC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A374F-4645-4233-BA10-2C607B011EC7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A374F-4645-4233-BA10-2C607B011EC7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A374F-4645-4233-BA10-2C607B011EC7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A374F-4645-4233-BA10-2C607B011EC7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A374F-4645-4233-BA10-2C607B011EC7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A374F-4645-4233-BA10-2C607B011EC7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B24B-8DEF-400F-AAC1-83BA4152E521}" type="datetimeFigureOut">
              <a:rPr lang="de-DE" smtClean="0"/>
              <a:pPr/>
              <a:t>19.12.2011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4BC8-B8FE-44AA-9839-2711D160E79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B24B-8DEF-400F-AAC1-83BA4152E521}" type="datetimeFigureOut">
              <a:rPr lang="de-DE" smtClean="0"/>
              <a:pPr/>
              <a:t>19.12.2011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4BC8-B8FE-44AA-9839-2711D160E79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B24B-8DEF-400F-AAC1-83BA4152E521}" type="datetimeFigureOut">
              <a:rPr lang="de-DE" smtClean="0"/>
              <a:pPr/>
              <a:t>19.12.2011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4BC8-B8FE-44AA-9839-2711D160E79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B24B-8DEF-400F-AAC1-83BA4152E521}" type="datetimeFigureOut">
              <a:rPr lang="de-DE" smtClean="0"/>
              <a:pPr/>
              <a:t>19.12.2011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4BC8-B8FE-44AA-9839-2711D160E79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B24B-8DEF-400F-AAC1-83BA4152E521}" type="datetimeFigureOut">
              <a:rPr lang="de-DE" smtClean="0"/>
              <a:pPr/>
              <a:t>19.12.2011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4BC8-B8FE-44AA-9839-2711D160E79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B24B-8DEF-400F-AAC1-83BA4152E521}" type="datetimeFigureOut">
              <a:rPr lang="de-DE" smtClean="0"/>
              <a:pPr/>
              <a:t>19.12.2011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4BC8-B8FE-44AA-9839-2711D160E79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B24B-8DEF-400F-AAC1-83BA4152E521}" type="datetimeFigureOut">
              <a:rPr lang="de-DE" smtClean="0"/>
              <a:pPr/>
              <a:t>19.12.2011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4BC8-B8FE-44AA-9839-2711D160E79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B24B-8DEF-400F-AAC1-83BA4152E521}" type="datetimeFigureOut">
              <a:rPr lang="de-DE" smtClean="0"/>
              <a:pPr/>
              <a:t>19.12.2011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4BC8-B8FE-44AA-9839-2711D160E79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B24B-8DEF-400F-AAC1-83BA4152E521}" type="datetimeFigureOut">
              <a:rPr lang="de-DE" smtClean="0"/>
              <a:pPr/>
              <a:t>19.12.2011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4BC8-B8FE-44AA-9839-2711D160E79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B24B-8DEF-400F-AAC1-83BA4152E521}" type="datetimeFigureOut">
              <a:rPr lang="de-DE" smtClean="0"/>
              <a:pPr/>
              <a:t>19.12.2011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4BC8-B8FE-44AA-9839-2711D160E79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B24B-8DEF-400F-AAC1-83BA4152E521}" type="datetimeFigureOut">
              <a:rPr lang="de-DE" smtClean="0"/>
              <a:pPr/>
              <a:t>19.12.2011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4BC8-B8FE-44AA-9839-2711D160E79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B24B-8DEF-400F-AAC1-83BA4152E521}" type="datetimeFigureOut">
              <a:rPr lang="de-DE" smtClean="0"/>
              <a:pPr/>
              <a:t>19.12.2011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34BC8-B8FE-44AA-9839-2711D160E79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8926" y="357166"/>
            <a:ext cx="2643206" cy="135732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3000364" y="4143380"/>
            <a:ext cx="2643206" cy="135732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1500166" y="2285992"/>
            <a:ext cx="2500330" cy="135732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4499992" y="2276872"/>
            <a:ext cx="2500330" cy="135732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ight Arrow 10"/>
          <p:cNvSpPr/>
          <p:nvPr/>
        </p:nvSpPr>
        <p:spPr>
          <a:xfrm rot="16200000">
            <a:off x="4822033" y="1750207"/>
            <a:ext cx="357190" cy="428628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ight Arrow 14"/>
          <p:cNvSpPr/>
          <p:nvPr/>
        </p:nvSpPr>
        <p:spPr>
          <a:xfrm rot="16200000">
            <a:off x="3321835" y="1750207"/>
            <a:ext cx="357190" cy="428628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ight Arrow 15"/>
          <p:cNvSpPr/>
          <p:nvPr/>
        </p:nvSpPr>
        <p:spPr>
          <a:xfrm rot="5400000">
            <a:off x="4822033" y="3679033"/>
            <a:ext cx="357190" cy="428628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ight Arrow 16"/>
          <p:cNvSpPr/>
          <p:nvPr/>
        </p:nvSpPr>
        <p:spPr>
          <a:xfrm rot="5400000">
            <a:off x="3321835" y="3679033"/>
            <a:ext cx="357190" cy="428628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ight Arrow 17"/>
          <p:cNvSpPr/>
          <p:nvPr/>
        </p:nvSpPr>
        <p:spPr>
          <a:xfrm>
            <a:off x="4071934" y="2786058"/>
            <a:ext cx="428628" cy="428628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Box 18"/>
          <p:cNvSpPr txBox="1"/>
          <p:nvPr/>
        </p:nvSpPr>
        <p:spPr>
          <a:xfrm>
            <a:off x="3857620" y="34502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Query</a:t>
            </a:r>
            <a:endParaRPr lang="de-DE" dirty="0"/>
          </a:p>
        </p:txBody>
      </p:sp>
      <p:sp>
        <p:nvSpPr>
          <p:cNvPr id="22" name="TextBox 21"/>
          <p:cNvSpPr txBox="1"/>
          <p:nvPr/>
        </p:nvSpPr>
        <p:spPr>
          <a:xfrm>
            <a:off x="4786314" y="2285992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Matching Framework</a:t>
            </a:r>
            <a:endParaRPr lang="de-DE" dirty="0"/>
          </a:p>
        </p:txBody>
      </p:sp>
      <p:sp>
        <p:nvSpPr>
          <p:cNvPr id="23" name="TextBox 22"/>
          <p:cNvSpPr txBox="1"/>
          <p:nvPr/>
        </p:nvSpPr>
        <p:spPr>
          <a:xfrm>
            <a:off x="3786182" y="414338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Resources</a:t>
            </a:r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1857356" y="228599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Semantic </a:t>
            </a:r>
            <a:r>
              <a:rPr lang="de-DE" dirty="0" smtClean="0"/>
              <a:t>Models</a:t>
            </a:r>
            <a:endParaRPr lang="de-DE" dirty="0"/>
          </a:p>
        </p:txBody>
      </p:sp>
      <p:sp>
        <p:nvSpPr>
          <p:cNvPr id="25" name="TextBox 24"/>
          <p:cNvSpPr txBox="1"/>
          <p:nvPr/>
        </p:nvSpPr>
        <p:spPr>
          <a:xfrm>
            <a:off x="1571604" y="3009125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RDF Schemas</a:t>
            </a:r>
            <a:endParaRPr lang="de-DE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571736" y="3294877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Taxonomies</a:t>
            </a:r>
            <a:endParaRPr lang="de-DE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571604" y="3223439"/>
            <a:ext cx="78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Thesauri</a:t>
            </a:r>
            <a:endParaRPr lang="de-DE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404920" y="2575937"/>
            <a:ext cx="1519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OWL </a:t>
            </a:r>
            <a:r>
              <a:rPr lang="de-DE" sz="1200" dirty="0" err="1" smtClean="0"/>
              <a:t>Ontologies</a:t>
            </a:r>
            <a:endParaRPr lang="de-DE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714744" y="128586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Keywords</a:t>
            </a:r>
            <a:endParaRPr lang="de-DE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143240" y="1000108"/>
            <a:ext cx="185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Natural </a:t>
            </a:r>
            <a:r>
              <a:rPr lang="de-DE" sz="1200" dirty="0" smtClean="0"/>
              <a:t>Language</a:t>
            </a:r>
            <a:endParaRPr lang="de-DE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357554" y="714356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Facets</a:t>
            </a:r>
            <a:endParaRPr lang="de-DE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275856" y="4725144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Textual</a:t>
            </a:r>
            <a:r>
              <a:rPr lang="de-DE" sz="1200" dirty="0" smtClean="0"/>
              <a:t> </a:t>
            </a:r>
            <a:r>
              <a:rPr lang="de-DE" sz="1200" dirty="0" err="1" smtClean="0"/>
              <a:t>data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embedded</a:t>
            </a:r>
            <a:r>
              <a:rPr lang="de-DE" sz="1200" dirty="0" smtClean="0"/>
              <a:t> </a:t>
            </a:r>
            <a:r>
              <a:rPr lang="de-DE" sz="1200" dirty="0" err="1" smtClean="0"/>
              <a:t>semantic</a:t>
            </a:r>
            <a:r>
              <a:rPr lang="de-DE" sz="1200" dirty="0" smtClean="0"/>
              <a:t> </a:t>
            </a:r>
            <a:r>
              <a:rPr lang="de-DE" sz="1200" dirty="0" err="1" smtClean="0"/>
              <a:t>data</a:t>
            </a:r>
            <a:r>
              <a:rPr lang="de-DE" sz="1200" dirty="0" smtClean="0"/>
              <a:t> </a:t>
            </a:r>
            <a:endParaRPr lang="de-DE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788024" y="3140968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Term-based</a:t>
            </a:r>
            <a:endParaRPr lang="de-DE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788024" y="2924944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Structure-based</a:t>
            </a:r>
            <a:endParaRPr lang="de-DE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786314" y="2647945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Semantic-</a:t>
            </a:r>
            <a:r>
              <a:rPr lang="de-DE" sz="1200" dirty="0" err="1" smtClean="0"/>
              <a:t>based</a:t>
            </a:r>
            <a:endParaRPr lang="de-DE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275856" y="4437112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Semantic </a:t>
            </a:r>
            <a:r>
              <a:rPr lang="de-DE" sz="1200" dirty="0" err="1" smtClean="0"/>
              <a:t>data</a:t>
            </a:r>
            <a:endParaRPr lang="de-DE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860032" y="3356992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Ranking</a:t>
            </a:r>
            <a:endParaRPr lang="de-DE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2143108" y="4000504"/>
            <a:ext cx="6357982" cy="100013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6" name="Rounded Rectangle 35"/>
          <p:cNvSpPr/>
          <p:nvPr/>
        </p:nvSpPr>
        <p:spPr>
          <a:xfrm>
            <a:off x="6572264" y="2071678"/>
            <a:ext cx="1000132" cy="285752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5" name="Rounded Rectangle 34"/>
          <p:cNvSpPr/>
          <p:nvPr/>
        </p:nvSpPr>
        <p:spPr>
          <a:xfrm>
            <a:off x="5429256" y="2071678"/>
            <a:ext cx="1000132" cy="285752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4" name="Rounded Rectangle 33"/>
          <p:cNvSpPr/>
          <p:nvPr/>
        </p:nvSpPr>
        <p:spPr>
          <a:xfrm>
            <a:off x="4214810" y="2071678"/>
            <a:ext cx="1071570" cy="285752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3" name="Rounded Rectangle 32"/>
          <p:cNvSpPr/>
          <p:nvPr/>
        </p:nvSpPr>
        <p:spPr>
          <a:xfrm>
            <a:off x="3071802" y="2071678"/>
            <a:ext cx="1000132" cy="285752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Rectangle 5"/>
          <p:cNvSpPr/>
          <p:nvPr/>
        </p:nvSpPr>
        <p:spPr>
          <a:xfrm>
            <a:off x="4643438" y="5606627"/>
            <a:ext cx="1285884" cy="57150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Semantic Data Files</a:t>
            </a:r>
            <a:endParaRPr lang="de-DE" sz="1200" dirty="0"/>
          </a:p>
        </p:txBody>
      </p:sp>
      <p:sp>
        <p:nvSpPr>
          <p:cNvPr id="8" name="Rectangle 7"/>
          <p:cNvSpPr/>
          <p:nvPr/>
        </p:nvSpPr>
        <p:spPr>
          <a:xfrm>
            <a:off x="6215074" y="5606627"/>
            <a:ext cx="1285884" cy="57150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Semantic Data Repositories</a:t>
            </a:r>
            <a:endParaRPr lang="de-DE" sz="1200" dirty="0"/>
          </a:p>
        </p:txBody>
      </p:sp>
      <p:sp>
        <p:nvSpPr>
          <p:cNvPr id="9" name="Rectangle 8"/>
          <p:cNvSpPr/>
          <p:nvPr/>
        </p:nvSpPr>
        <p:spPr>
          <a:xfrm>
            <a:off x="3071802" y="5606627"/>
            <a:ext cx="1285884" cy="57150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Embedded Semantic Data</a:t>
            </a:r>
            <a:endParaRPr lang="de-DE" sz="1200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3143240" y="4071942"/>
            <a:ext cx="785818" cy="78581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100" dirty="0" smtClean="0"/>
          </a:p>
          <a:p>
            <a:pPr algn="ctr"/>
            <a:r>
              <a:rPr lang="de-DE" sz="1100" dirty="0" smtClean="0"/>
              <a:t>Semantic</a:t>
            </a:r>
          </a:p>
          <a:p>
            <a:pPr algn="ctr"/>
            <a:r>
              <a:rPr lang="de-DE" sz="1100" dirty="0" smtClean="0"/>
              <a:t>Data</a:t>
            </a:r>
            <a:endParaRPr lang="de-DE" sz="1100" dirty="0"/>
          </a:p>
        </p:txBody>
      </p:sp>
      <p:sp>
        <p:nvSpPr>
          <p:cNvPr id="14" name="Rectangle 13"/>
          <p:cNvSpPr/>
          <p:nvPr/>
        </p:nvSpPr>
        <p:spPr>
          <a:xfrm>
            <a:off x="3071802" y="1357298"/>
            <a:ext cx="4500594" cy="57150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Query</a:t>
            </a:r>
            <a:endParaRPr lang="de-DE" sz="1200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4357686" y="4071942"/>
            <a:ext cx="785818" cy="78581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100" dirty="0" smtClean="0"/>
          </a:p>
          <a:p>
            <a:pPr algn="ctr"/>
            <a:r>
              <a:rPr lang="de-DE" sz="1100" dirty="0" smtClean="0"/>
              <a:t>Semantic</a:t>
            </a:r>
          </a:p>
          <a:p>
            <a:pPr algn="ctr"/>
            <a:r>
              <a:rPr lang="de-DE" sz="1100" dirty="0" smtClean="0"/>
              <a:t>Data</a:t>
            </a:r>
            <a:endParaRPr lang="de-DE" sz="1100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5500694" y="4071942"/>
            <a:ext cx="785818" cy="78581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100" dirty="0" smtClean="0"/>
          </a:p>
          <a:p>
            <a:pPr algn="ctr"/>
            <a:r>
              <a:rPr lang="de-DE" sz="1100" dirty="0" smtClean="0"/>
              <a:t>Semantic</a:t>
            </a:r>
          </a:p>
          <a:p>
            <a:pPr algn="ctr"/>
            <a:r>
              <a:rPr lang="de-DE" sz="1100" dirty="0" smtClean="0"/>
              <a:t>Data</a:t>
            </a:r>
            <a:endParaRPr lang="de-DE" sz="1100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6715140" y="4071942"/>
            <a:ext cx="785818" cy="78581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100" dirty="0" smtClean="0"/>
          </a:p>
          <a:p>
            <a:pPr algn="ctr"/>
            <a:r>
              <a:rPr lang="de-DE" sz="1100" dirty="0" smtClean="0"/>
              <a:t>Semantic</a:t>
            </a:r>
          </a:p>
          <a:p>
            <a:pPr algn="ctr"/>
            <a:r>
              <a:rPr lang="de-DE" sz="1100" dirty="0" smtClean="0"/>
              <a:t>Data</a:t>
            </a:r>
            <a:endParaRPr lang="de-DE" sz="1100" dirty="0"/>
          </a:p>
        </p:txBody>
      </p:sp>
      <p:sp>
        <p:nvSpPr>
          <p:cNvPr id="11" name="Rounded Rectangle 10"/>
          <p:cNvSpPr/>
          <p:nvPr/>
        </p:nvSpPr>
        <p:spPr>
          <a:xfrm>
            <a:off x="2786050" y="3500438"/>
            <a:ext cx="5000660" cy="35719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Integration</a:t>
            </a:r>
            <a:endParaRPr lang="de-DE" sz="1600" dirty="0"/>
          </a:p>
        </p:txBody>
      </p:sp>
      <p:sp>
        <p:nvSpPr>
          <p:cNvPr id="20" name="Right Arrow 19"/>
          <p:cNvSpPr/>
          <p:nvPr/>
        </p:nvSpPr>
        <p:spPr>
          <a:xfrm rot="16669998">
            <a:off x="4570304" y="3887411"/>
            <a:ext cx="415164" cy="214314"/>
          </a:xfrm>
          <a:prstGeom prst="rightArrow">
            <a:avLst/>
          </a:prstGeom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1" name="Right Arrow 20"/>
          <p:cNvSpPr/>
          <p:nvPr/>
        </p:nvSpPr>
        <p:spPr>
          <a:xfrm rot="18000438">
            <a:off x="3417045" y="3870071"/>
            <a:ext cx="419053" cy="214314"/>
          </a:xfrm>
          <a:prstGeom prst="rightArrow">
            <a:avLst/>
          </a:prstGeom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2" name="Right Arrow 21"/>
          <p:cNvSpPr/>
          <p:nvPr/>
        </p:nvSpPr>
        <p:spPr>
          <a:xfrm rot="15356369">
            <a:off x="5613848" y="3901879"/>
            <a:ext cx="460301" cy="214314"/>
          </a:xfrm>
          <a:prstGeom prst="rightArrow">
            <a:avLst/>
          </a:prstGeom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3" name="Right Arrow 22"/>
          <p:cNvSpPr/>
          <p:nvPr/>
        </p:nvSpPr>
        <p:spPr>
          <a:xfrm rot="14221571">
            <a:off x="6760968" y="3862470"/>
            <a:ext cx="443536" cy="214314"/>
          </a:xfrm>
          <a:prstGeom prst="rightArrow">
            <a:avLst/>
          </a:prstGeom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4" name="Rounded Rectangle 23"/>
          <p:cNvSpPr/>
          <p:nvPr/>
        </p:nvSpPr>
        <p:spPr>
          <a:xfrm>
            <a:off x="3000364" y="5072074"/>
            <a:ext cx="4643470" cy="35719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Crawling</a:t>
            </a:r>
            <a:endParaRPr lang="de-DE" sz="1600" dirty="0"/>
          </a:p>
        </p:txBody>
      </p:sp>
      <p:sp>
        <p:nvSpPr>
          <p:cNvPr id="27" name="Right Arrow 26"/>
          <p:cNvSpPr/>
          <p:nvPr/>
        </p:nvSpPr>
        <p:spPr>
          <a:xfrm rot="18000438">
            <a:off x="3582902" y="5386456"/>
            <a:ext cx="387575" cy="214314"/>
          </a:xfrm>
          <a:prstGeom prst="rightArrow">
            <a:avLst/>
          </a:prstGeom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8" name="Right Arrow 27"/>
          <p:cNvSpPr/>
          <p:nvPr/>
        </p:nvSpPr>
        <p:spPr>
          <a:xfrm rot="16200000">
            <a:off x="5164802" y="5407967"/>
            <a:ext cx="314595" cy="214314"/>
          </a:xfrm>
          <a:prstGeom prst="rightArrow">
            <a:avLst/>
          </a:prstGeom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9" name="Right Arrow 28"/>
          <p:cNvSpPr/>
          <p:nvPr/>
        </p:nvSpPr>
        <p:spPr>
          <a:xfrm rot="14221571">
            <a:off x="6550896" y="5405246"/>
            <a:ext cx="347421" cy="214314"/>
          </a:xfrm>
          <a:prstGeom prst="rightArrow">
            <a:avLst/>
          </a:prstGeom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31" name="TextBox 30"/>
          <p:cNvSpPr txBox="1"/>
          <p:nvPr/>
        </p:nvSpPr>
        <p:spPr>
          <a:xfrm>
            <a:off x="2214546" y="4357694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Storage</a:t>
            </a:r>
            <a:endParaRPr lang="de-DE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7572396" y="4357694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Indexing</a:t>
            </a:r>
            <a:endParaRPr lang="de-DE" sz="1600" dirty="0"/>
          </a:p>
        </p:txBody>
      </p:sp>
      <p:sp>
        <p:nvSpPr>
          <p:cNvPr id="37" name="Rounded Rectangle 36"/>
          <p:cNvSpPr/>
          <p:nvPr/>
        </p:nvSpPr>
        <p:spPr>
          <a:xfrm>
            <a:off x="2857488" y="2214554"/>
            <a:ext cx="5000660" cy="35719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Multi-datasource Search</a:t>
            </a:r>
            <a:endParaRPr lang="de-DE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3071802" y="2714620"/>
            <a:ext cx="107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Querying&amp; Ranking</a:t>
            </a:r>
            <a:endParaRPr lang="de-DE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4286248" y="2714620"/>
            <a:ext cx="107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Querying &amp; Ranking</a:t>
            </a:r>
            <a:endParaRPr lang="de-DE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5429256" y="2714620"/>
            <a:ext cx="107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Querying &amp; Ranking</a:t>
            </a:r>
            <a:endParaRPr lang="de-DE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6572264" y="2714620"/>
            <a:ext cx="107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Querying &amp; Ranking</a:t>
            </a:r>
            <a:endParaRPr lang="de-DE" sz="1600" dirty="0"/>
          </a:p>
        </p:txBody>
      </p:sp>
      <p:sp>
        <p:nvSpPr>
          <p:cNvPr id="44" name="Right Arrow 43"/>
          <p:cNvSpPr/>
          <p:nvPr/>
        </p:nvSpPr>
        <p:spPr>
          <a:xfrm rot="5400000">
            <a:off x="5118151" y="1964522"/>
            <a:ext cx="428626" cy="214314"/>
          </a:xfrm>
          <a:prstGeom prst="rightArrow">
            <a:avLst/>
          </a:prstGeom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143240" y="5857892"/>
            <a:ext cx="1285884" cy="57150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Semantic</a:t>
            </a:r>
          </a:p>
          <a:p>
            <a:pPr algn="ctr"/>
            <a:r>
              <a:rPr lang="de-DE" sz="1200" dirty="0" smtClean="0"/>
              <a:t>Documents</a:t>
            </a:r>
            <a:endParaRPr lang="de-DE" sz="1200" dirty="0"/>
          </a:p>
        </p:txBody>
      </p:sp>
      <p:sp>
        <p:nvSpPr>
          <p:cNvPr id="4" name="Rounded Rectangle 3"/>
          <p:cNvSpPr/>
          <p:nvPr/>
        </p:nvSpPr>
        <p:spPr>
          <a:xfrm>
            <a:off x="3428992" y="2643182"/>
            <a:ext cx="3714776" cy="100013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" name="Rectangle 9"/>
          <p:cNvSpPr/>
          <p:nvPr/>
        </p:nvSpPr>
        <p:spPr>
          <a:xfrm>
            <a:off x="6215074" y="5857892"/>
            <a:ext cx="1285884" cy="57150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Integrated</a:t>
            </a:r>
          </a:p>
          <a:p>
            <a:pPr algn="ctr"/>
            <a:r>
              <a:rPr lang="de-DE" sz="1200" dirty="0" smtClean="0"/>
              <a:t>Documents</a:t>
            </a:r>
            <a:endParaRPr lang="de-DE" sz="1200" dirty="0"/>
          </a:p>
        </p:txBody>
      </p:sp>
      <p:sp>
        <p:nvSpPr>
          <p:cNvPr id="11" name="Rectangle 10"/>
          <p:cNvSpPr/>
          <p:nvPr/>
        </p:nvSpPr>
        <p:spPr>
          <a:xfrm>
            <a:off x="4643438" y="5857892"/>
            <a:ext cx="1285884" cy="57150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Text &amp; Multimedia </a:t>
            </a:r>
          </a:p>
          <a:p>
            <a:pPr algn="ctr"/>
            <a:r>
              <a:rPr lang="de-DE" sz="1200" dirty="0" smtClean="0"/>
              <a:t>Documents</a:t>
            </a:r>
            <a:endParaRPr lang="de-DE" sz="1200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3143240" y="4330251"/>
            <a:ext cx="785818" cy="78581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100" dirty="0" smtClean="0"/>
          </a:p>
          <a:p>
            <a:pPr algn="ctr"/>
            <a:r>
              <a:rPr lang="de-DE" sz="1100" dirty="0" smtClean="0"/>
              <a:t>Structured</a:t>
            </a:r>
          </a:p>
          <a:p>
            <a:pPr algn="ctr"/>
            <a:r>
              <a:rPr lang="de-DE" sz="1100" dirty="0" smtClean="0"/>
              <a:t>Data</a:t>
            </a:r>
            <a:endParaRPr lang="de-DE" sz="1100" dirty="0"/>
          </a:p>
        </p:txBody>
      </p:sp>
      <p:sp>
        <p:nvSpPr>
          <p:cNvPr id="13" name="Rectangle 12"/>
          <p:cNvSpPr/>
          <p:nvPr/>
        </p:nvSpPr>
        <p:spPr>
          <a:xfrm>
            <a:off x="3071802" y="1428736"/>
            <a:ext cx="4500594" cy="57150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Query</a:t>
            </a:r>
            <a:endParaRPr lang="de-DE" sz="1200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4357686" y="4330251"/>
            <a:ext cx="785818" cy="78581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100" dirty="0" smtClean="0"/>
          </a:p>
          <a:p>
            <a:pPr algn="ctr"/>
            <a:r>
              <a:rPr lang="de-DE" sz="1100" dirty="0" smtClean="0"/>
              <a:t>Semantic</a:t>
            </a:r>
          </a:p>
          <a:p>
            <a:pPr algn="ctr"/>
            <a:r>
              <a:rPr lang="de-DE" sz="1100" dirty="0" smtClean="0"/>
              <a:t>Data</a:t>
            </a:r>
            <a:endParaRPr lang="de-DE" sz="1100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5500694" y="4330251"/>
            <a:ext cx="1000132" cy="78581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100" dirty="0" smtClean="0"/>
          </a:p>
          <a:p>
            <a:pPr algn="ctr"/>
            <a:r>
              <a:rPr lang="de-DE" sz="1100" dirty="0" smtClean="0"/>
              <a:t>Unstructured</a:t>
            </a:r>
          </a:p>
          <a:p>
            <a:pPr algn="ctr"/>
            <a:r>
              <a:rPr lang="de-DE" sz="1100" dirty="0" smtClean="0"/>
              <a:t>Data</a:t>
            </a:r>
            <a:endParaRPr lang="de-DE" sz="1100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6715140" y="4330251"/>
            <a:ext cx="785818" cy="78581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100" dirty="0" smtClean="0"/>
          </a:p>
          <a:p>
            <a:pPr algn="ctr"/>
            <a:r>
              <a:rPr lang="de-DE" sz="1100" dirty="0" smtClean="0"/>
              <a:t>Semi-Structured</a:t>
            </a:r>
          </a:p>
          <a:p>
            <a:pPr algn="ctr"/>
            <a:r>
              <a:rPr lang="de-DE" sz="1100" dirty="0" smtClean="0"/>
              <a:t>Data</a:t>
            </a:r>
            <a:endParaRPr lang="de-DE" sz="1100" dirty="0"/>
          </a:p>
        </p:txBody>
      </p:sp>
      <p:sp>
        <p:nvSpPr>
          <p:cNvPr id="17" name="Rounded Rectangle 16"/>
          <p:cNvSpPr/>
          <p:nvPr/>
        </p:nvSpPr>
        <p:spPr>
          <a:xfrm>
            <a:off x="3071802" y="3714752"/>
            <a:ext cx="4500594" cy="35719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Enrichment &amp; Integration</a:t>
            </a:r>
            <a:endParaRPr lang="de-DE" sz="1600" dirty="0"/>
          </a:p>
        </p:txBody>
      </p:sp>
      <p:sp>
        <p:nvSpPr>
          <p:cNvPr id="18" name="Right Arrow 17"/>
          <p:cNvSpPr/>
          <p:nvPr/>
        </p:nvSpPr>
        <p:spPr>
          <a:xfrm rot="16669998">
            <a:off x="4570304" y="4145720"/>
            <a:ext cx="415164" cy="214314"/>
          </a:xfrm>
          <a:prstGeom prst="rightArrow">
            <a:avLst/>
          </a:prstGeom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9" name="Right Arrow 18"/>
          <p:cNvSpPr/>
          <p:nvPr/>
        </p:nvSpPr>
        <p:spPr>
          <a:xfrm rot="18000438">
            <a:off x="3417045" y="4128380"/>
            <a:ext cx="419053" cy="214314"/>
          </a:xfrm>
          <a:prstGeom prst="rightArrow">
            <a:avLst/>
          </a:prstGeom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0" name="Right Arrow 19"/>
          <p:cNvSpPr/>
          <p:nvPr/>
        </p:nvSpPr>
        <p:spPr>
          <a:xfrm rot="15356369">
            <a:off x="5613848" y="4160188"/>
            <a:ext cx="460301" cy="214314"/>
          </a:xfrm>
          <a:prstGeom prst="rightArrow">
            <a:avLst/>
          </a:prstGeom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1" name="Right Arrow 20"/>
          <p:cNvSpPr/>
          <p:nvPr/>
        </p:nvSpPr>
        <p:spPr>
          <a:xfrm rot="14221571">
            <a:off x="6760968" y="4137714"/>
            <a:ext cx="443536" cy="214314"/>
          </a:xfrm>
          <a:prstGeom prst="rightArrow">
            <a:avLst/>
          </a:prstGeom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2" name="Rounded Rectangle 21"/>
          <p:cNvSpPr/>
          <p:nvPr/>
        </p:nvSpPr>
        <p:spPr>
          <a:xfrm>
            <a:off x="3000364" y="5214950"/>
            <a:ext cx="4643470" cy="35719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Crawling</a:t>
            </a:r>
            <a:endParaRPr lang="de-DE" sz="1600" dirty="0"/>
          </a:p>
        </p:txBody>
      </p:sp>
      <p:sp>
        <p:nvSpPr>
          <p:cNvPr id="23" name="Right Arrow 22"/>
          <p:cNvSpPr/>
          <p:nvPr/>
        </p:nvSpPr>
        <p:spPr>
          <a:xfrm rot="18000438">
            <a:off x="3582902" y="5529332"/>
            <a:ext cx="387575" cy="214314"/>
          </a:xfrm>
          <a:prstGeom prst="rightArrow">
            <a:avLst/>
          </a:prstGeom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4" name="Right Arrow 23"/>
          <p:cNvSpPr/>
          <p:nvPr/>
        </p:nvSpPr>
        <p:spPr>
          <a:xfrm rot="16200000">
            <a:off x="5236240" y="5550843"/>
            <a:ext cx="314595" cy="214314"/>
          </a:xfrm>
          <a:prstGeom prst="rightArrow">
            <a:avLst/>
          </a:prstGeom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5" name="Right Arrow 24"/>
          <p:cNvSpPr/>
          <p:nvPr/>
        </p:nvSpPr>
        <p:spPr>
          <a:xfrm rot="14221571">
            <a:off x="6550896" y="5548122"/>
            <a:ext cx="347421" cy="214314"/>
          </a:xfrm>
          <a:prstGeom prst="rightArrow">
            <a:avLst/>
          </a:prstGeom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6" name="TextBox 25"/>
          <p:cNvSpPr txBox="1"/>
          <p:nvPr/>
        </p:nvSpPr>
        <p:spPr>
          <a:xfrm>
            <a:off x="3714744" y="2928934"/>
            <a:ext cx="928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Storage</a:t>
            </a:r>
            <a:endParaRPr lang="de-DE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000760" y="2928934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Indexing</a:t>
            </a:r>
            <a:endParaRPr lang="de-DE" sz="1600" dirty="0"/>
          </a:p>
        </p:txBody>
      </p:sp>
      <p:sp>
        <p:nvSpPr>
          <p:cNvPr id="28" name="Rounded Rectangle 27"/>
          <p:cNvSpPr/>
          <p:nvPr/>
        </p:nvSpPr>
        <p:spPr>
          <a:xfrm>
            <a:off x="3857620" y="2214554"/>
            <a:ext cx="2643206" cy="35719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Search &amp; Ranking</a:t>
            </a:r>
            <a:endParaRPr lang="de-DE" sz="1600" dirty="0"/>
          </a:p>
        </p:txBody>
      </p:sp>
      <p:sp>
        <p:nvSpPr>
          <p:cNvPr id="33" name="Right Arrow 32"/>
          <p:cNvSpPr/>
          <p:nvPr/>
        </p:nvSpPr>
        <p:spPr>
          <a:xfrm rot="5400000">
            <a:off x="5118151" y="1964522"/>
            <a:ext cx="428626" cy="214314"/>
          </a:xfrm>
          <a:prstGeom prst="rightArrow">
            <a:avLst/>
          </a:prstGeom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37" name="Flowchart: Magnetic Disk 36"/>
          <p:cNvSpPr/>
          <p:nvPr/>
        </p:nvSpPr>
        <p:spPr>
          <a:xfrm>
            <a:off x="4714876" y="2714620"/>
            <a:ext cx="1143008" cy="78581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100" dirty="0" smtClean="0"/>
          </a:p>
          <a:p>
            <a:pPr algn="ctr"/>
            <a:r>
              <a:rPr lang="de-DE" sz="1100" dirty="0" smtClean="0"/>
              <a:t>Integrated </a:t>
            </a:r>
          </a:p>
          <a:p>
            <a:pPr algn="ctr"/>
            <a:r>
              <a:rPr lang="de-DE" sz="1100" dirty="0" smtClean="0"/>
              <a:t>Data</a:t>
            </a:r>
            <a:endParaRPr lang="de-DE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85720" y="1600200"/>
          <a:ext cx="885828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Bildschirmpräsentation (4:3)</PresentationFormat>
  <Paragraphs>75</Paragraphs>
  <Slides>6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Office Theme</vt:lpstr>
      <vt:lpstr>Folie 1</vt:lpstr>
      <vt:lpstr>Folie 2</vt:lpstr>
      <vt:lpstr>Folie 3</vt:lpstr>
      <vt:lpstr>Folie 4</vt:lpstr>
      <vt:lpstr>Folie 5</vt:lpstr>
      <vt:lpstr>Folie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Tran</dc:creator>
  <cp:lastModifiedBy>Thanh Tran</cp:lastModifiedBy>
  <cp:revision>18</cp:revision>
  <dcterms:created xsi:type="dcterms:W3CDTF">2010-01-26T10:06:22Z</dcterms:created>
  <dcterms:modified xsi:type="dcterms:W3CDTF">2011-12-19T03:29:51Z</dcterms:modified>
</cp:coreProperties>
</file>