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8" autoAdjust="0"/>
  </p:normalViewPr>
  <p:slideViewPr>
    <p:cSldViewPr>
      <p:cViewPr varScale="1">
        <p:scale>
          <a:sx n="92" d="100"/>
          <a:sy n="92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E21BB2-184D-4B9E-9C82-4DBA5278B92B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95935F-4E2F-4D99-B176-9013C3AC32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935F-4E2F-4D99-B176-9013C3AC32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8A48-5BEC-4B37-8527-BC84DAC0E7AE}" type="datetimeFigureOut">
              <a:rPr lang="en-US" smtClean="0"/>
              <a:pPr/>
              <a:t>4/1/2012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ACC4-ADE3-42F1-8E91-F5EC0D19971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bgerundetes Rechteck 71"/>
          <p:cNvSpPr/>
          <p:nvPr/>
        </p:nvSpPr>
        <p:spPr>
          <a:xfrm>
            <a:off x="683567" y="4941168"/>
            <a:ext cx="4248473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Abgerundetes Rechteck 76"/>
          <p:cNvSpPr/>
          <p:nvPr/>
        </p:nvSpPr>
        <p:spPr>
          <a:xfrm>
            <a:off x="792088" y="5122638"/>
            <a:ext cx="2699792" cy="7546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6" name="Rechteck 125"/>
          <p:cNvSpPr/>
          <p:nvPr/>
        </p:nvSpPr>
        <p:spPr>
          <a:xfrm>
            <a:off x="3563888" y="2780928"/>
            <a:ext cx="396044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bgerundetes Rechteck 80"/>
          <p:cNvSpPr/>
          <p:nvPr/>
        </p:nvSpPr>
        <p:spPr>
          <a:xfrm>
            <a:off x="7668344" y="1988840"/>
            <a:ext cx="1475656" cy="1944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4" name="Abgerundetes Rechteck 73"/>
          <p:cNvSpPr/>
          <p:nvPr/>
        </p:nvSpPr>
        <p:spPr>
          <a:xfrm>
            <a:off x="611560" y="188640"/>
            <a:ext cx="4608512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5" name="Textfeld 74"/>
          <p:cNvSpPr txBox="1"/>
          <p:nvPr/>
        </p:nvSpPr>
        <p:spPr>
          <a:xfrm>
            <a:off x="683567" y="138118"/>
            <a:ext cx="398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Query</a:t>
            </a:r>
            <a:endParaRPr lang="en-US" sz="1600" dirty="0"/>
          </a:p>
        </p:txBody>
      </p:sp>
      <p:sp>
        <p:nvSpPr>
          <p:cNvPr id="70" name="Abgerundetes Rechteck 69"/>
          <p:cNvSpPr/>
          <p:nvPr/>
        </p:nvSpPr>
        <p:spPr>
          <a:xfrm>
            <a:off x="1979712" y="1916832"/>
            <a:ext cx="1296144" cy="2160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3574473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Raw Data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755576" y="476672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7740352" y="4005064"/>
            <a:ext cx="43204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7740352" y="2348880"/>
            <a:ext cx="129614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Lexical Model</a:t>
            </a:r>
            <a:endParaRPr lang="en-US" sz="16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3923928" y="1556792"/>
            <a:ext cx="360040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7740352" y="3140968"/>
            <a:ext cx="129614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 Model</a:t>
            </a:r>
            <a:endParaRPr lang="en-US" sz="1600" dirty="0"/>
          </a:p>
        </p:txBody>
      </p:sp>
      <p:sp>
        <p:nvSpPr>
          <p:cNvPr id="36" name="Rechteck 35"/>
          <p:cNvSpPr/>
          <p:nvPr/>
        </p:nvSpPr>
        <p:spPr>
          <a:xfrm>
            <a:off x="899592" y="5229200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37" name="Rechteck 36"/>
          <p:cNvSpPr/>
          <p:nvPr/>
        </p:nvSpPr>
        <p:spPr>
          <a:xfrm>
            <a:off x="1979712" y="476672"/>
            <a:ext cx="57606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NL</a:t>
            </a:r>
            <a:endParaRPr lang="en-US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5508104" y="277221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Structure 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48" name="Rechteck 47"/>
          <p:cNvSpPr/>
          <p:nvPr/>
        </p:nvSpPr>
        <p:spPr>
          <a:xfrm>
            <a:off x="2627784" y="476672"/>
            <a:ext cx="244827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Iterative Series of (Facet-based) Operations</a:t>
            </a:r>
            <a:endParaRPr lang="en-US" sz="1600" dirty="0"/>
          </a:p>
        </p:txBody>
      </p:sp>
      <p:sp>
        <p:nvSpPr>
          <p:cNvPr id="49" name="Rechteck 48"/>
          <p:cNvSpPr/>
          <p:nvPr/>
        </p:nvSpPr>
        <p:spPr>
          <a:xfrm>
            <a:off x="3995936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50" name="Rechteck 49"/>
          <p:cNvSpPr/>
          <p:nvPr/>
        </p:nvSpPr>
        <p:spPr>
          <a:xfrm>
            <a:off x="5148064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51" name="Rechteck 50"/>
          <p:cNvSpPr/>
          <p:nvPr/>
        </p:nvSpPr>
        <p:spPr>
          <a:xfrm>
            <a:off x="6300192" y="191683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52" name="Textfeld 51"/>
          <p:cNvSpPr txBox="1"/>
          <p:nvPr/>
        </p:nvSpPr>
        <p:spPr>
          <a:xfrm>
            <a:off x="3995936" y="155679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Keywords / NL</a:t>
            </a:r>
            <a:endParaRPr lang="en-US" sz="16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3923928" y="3573016"/>
            <a:ext cx="3600400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Rechteck 53"/>
          <p:cNvSpPr/>
          <p:nvPr/>
        </p:nvSpPr>
        <p:spPr>
          <a:xfrm>
            <a:off x="3995936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55" name="Rechteck 54"/>
          <p:cNvSpPr/>
          <p:nvPr/>
        </p:nvSpPr>
        <p:spPr>
          <a:xfrm>
            <a:off x="5148064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56" name="Rechteck 55"/>
          <p:cNvSpPr/>
          <p:nvPr/>
        </p:nvSpPr>
        <p:spPr>
          <a:xfrm>
            <a:off x="6300192" y="366651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95936" y="422108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Raw Data</a:t>
            </a:r>
            <a:endParaRPr lang="en-US" sz="16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99992" y="277221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Graph Traversal</a:t>
            </a:r>
            <a:endParaRPr lang="en-US" sz="1600" dirty="0"/>
          </a:p>
        </p:txBody>
      </p:sp>
      <p:sp>
        <p:nvSpPr>
          <p:cNvPr id="60" name="Textfeld 59"/>
          <p:cNvSpPr txBox="1"/>
          <p:nvPr/>
        </p:nvSpPr>
        <p:spPr>
          <a:xfrm>
            <a:off x="6372200" y="2916233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Reasoning</a:t>
            </a:r>
            <a:endParaRPr lang="en-US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3563888" y="2772217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Term 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64" name="Rechteck 63"/>
          <p:cNvSpPr/>
          <p:nvPr/>
        </p:nvSpPr>
        <p:spPr>
          <a:xfrm>
            <a:off x="2123728" y="2276872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68" name="Rechteck 67"/>
          <p:cNvSpPr/>
          <p:nvPr/>
        </p:nvSpPr>
        <p:spPr>
          <a:xfrm>
            <a:off x="2123728" y="2852936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Facts</a:t>
            </a:r>
            <a:endParaRPr lang="en-US" sz="1600" dirty="0"/>
          </a:p>
        </p:txBody>
      </p:sp>
      <p:sp>
        <p:nvSpPr>
          <p:cNvPr id="69" name="Rechteck 68"/>
          <p:cNvSpPr/>
          <p:nvPr/>
        </p:nvSpPr>
        <p:spPr>
          <a:xfrm>
            <a:off x="2123728" y="3429000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71" name="Textfeld 70"/>
          <p:cNvSpPr txBox="1"/>
          <p:nvPr/>
        </p:nvSpPr>
        <p:spPr>
          <a:xfrm>
            <a:off x="1979712" y="19383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Result</a:t>
            </a:r>
            <a:endParaRPr lang="en-US" sz="1600" dirty="0"/>
          </a:p>
        </p:txBody>
      </p:sp>
      <p:sp>
        <p:nvSpPr>
          <p:cNvPr id="73" name="Textfeld 72"/>
          <p:cNvSpPr txBox="1"/>
          <p:nvPr/>
        </p:nvSpPr>
        <p:spPr>
          <a:xfrm>
            <a:off x="683568" y="4890646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6" name="Rechteck 75"/>
          <p:cNvSpPr/>
          <p:nvPr/>
        </p:nvSpPr>
        <p:spPr>
          <a:xfrm>
            <a:off x="2146695" y="5229808"/>
            <a:ext cx="1152128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Metadata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7740352" y="1988840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292080" y="332656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>
            <a:off x="4211960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/>
          <p:nvPr/>
        </p:nvCxnSpPr>
        <p:spPr>
          <a:xfrm>
            <a:off x="5076056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>
            <a:off x="6012160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>
            <a:off x="6876256" y="263691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/>
          <p:nvPr/>
        </p:nvCxnSpPr>
        <p:spPr>
          <a:xfrm flipV="1">
            <a:off x="4211960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/>
          <p:nvPr/>
        </p:nvCxnSpPr>
        <p:spPr>
          <a:xfrm flipV="1">
            <a:off x="5076056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V="1">
            <a:off x="6012160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V="1">
            <a:off x="6876256" y="335699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 flipH="1">
            <a:off x="5436096" y="126876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 flipH="1" flipV="1">
            <a:off x="5076056" y="4653136"/>
            <a:ext cx="288032" cy="241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3275856" y="30689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5580112" y="629399"/>
            <a:ext cx="3168352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feld 149"/>
          <p:cNvSpPr txBox="1"/>
          <p:nvPr/>
        </p:nvSpPr>
        <p:spPr>
          <a:xfrm>
            <a:off x="6444208" y="62068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Keyword Translation</a:t>
            </a:r>
          </a:p>
          <a:p>
            <a:pPr algn="ctr"/>
            <a:endParaRPr lang="en-US" sz="1600" dirty="0"/>
          </a:p>
        </p:txBody>
      </p:sp>
      <p:sp>
        <p:nvSpPr>
          <p:cNvPr id="151" name="Textfeld 150"/>
          <p:cNvSpPr txBox="1"/>
          <p:nvPr/>
        </p:nvSpPr>
        <p:spPr>
          <a:xfrm>
            <a:off x="7668344" y="620688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NL Query Translation</a:t>
            </a:r>
            <a:endParaRPr lang="en-US" sz="16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5292080" y="62068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</a:t>
            </a:r>
          </a:p>
          <a:p>
            <a:pPr algn="ctr"/>
            <a:r>
              <a:rPr lang="en-US" sz="1600" dirty="0" smtClean="0"/>
              <a:t>Concepts</a:t>
            </a:r>
          </a:p>
        </p:txBody>
      </p:sp>
      <p:cxnSp>
        <p:nvCxnSpPr>
          <p:cNvPr id="155" name="Gerade Verbindung mit Pfeil 154"/>
          <p:cNvCxnSpPr/>
          <p:nvPr/>
        </p:nvCxnSpPr>
        <p:spPr>
          <a:xfrm flipH="1" flipV="1">
            <a:off x="7596336" y="126876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V="1">
            <a:off x="4726601" y="5301208"/>
            <a:ext cx="637487" cy="113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hteck 163"/>
          <p:cNvSpPr/>
          <p:nvPr/>
        </p:nvSpPr>
        <p:spPr>
          <a:xfrm>
            <a:off x="5436096" y="4830251"/>
            <a:ext cx="3312368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feld 164"/>
          <p:cNvSpPr txBox="1"/>
          <p:nvPr/>
        </p:nvSpPr>
        <p:spPr>
          <a:xfrm>
            <a:off x="6228184" y="483025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</a:t>
            </a:r>
          </a:p>
          <a:p>
            <a:pPr algn="ctr"/>
            <a:r>
              <a:rPr lang="en-US" sz="1600" dirty="0" smtClean="0"/>
              <a:t>Entities </a:t>
            </a:r>
          </a:p>
          <a:p>
            <a:pPr algn="ctr"/>
            <a:endParaRPr lang="en-US" sz="16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7596336" y="4830251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Relations</a:t>
            </a:r>
            <a:endParaRPr lang="en-US" sz="16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5292080" y="482154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Detecting Concepts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35496" y="1628800"/>
            <a:ext cx="1656184" cy="280831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feld 175"/>
          <p:cNvSpPr txBox="1"/>
          <p:nvPr/>
        </p:nvSpPr>
        <p:spPr>
          <a:xfrm>
            <a:off x="-72008" y="1700808"/>
            <a:ext cx="1763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Ranking based on: 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-72008" y="2886035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Centrality (Authority, Popularity)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179512" y="366651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Proximity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-108520" y="3954542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Query-Relevance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79512" y="198884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Rarity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79512" y="2586390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Trust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179512" y="2276872"/>
            <a:ext cx="1296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Predictability</a:t>
            </a:r>
          </a:p>
        </p:txBody>
      </p:sp>
      <p:cxnSp>
        <p:nvCxnSpPr>
          <p:cNvPr id="183" name="Gerade Verbindung mit Pfeil 182"/>
          <p:cNvCxnSpPr/>
          <p:nvPr/>
        </p:nvCxnSpPr>
        <p:spPr>
          <a:xfrm>
            <a:off x="3707904" y="119675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/>
          <p:nvPr/>
        </p:nvCxnSpPr>
        <p:spPr>
          <a:xfrm flipV="1">
            <a:off x="3707904" y="342900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 flipH="1">
            <a:off x="1691680" y="429309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Gerade Verbindung mit Pfeil 196"/>
          <p:cNvCxnSpPr/>
          <p:nvPr/>
        </p:nvCxnSpPr>
        <p:spPr>
          <a:xfrm flipH="1">
            <a:off x="1763688" y="177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/>
          <p:cNvCxnSpPr/>
          <p:nvPr/>
        </p:nvCxnSpPr>
        <p:spPr>
          <a:xfrm flipH="1">
            <a:off x="1691680" y="30689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Gerade Verbindung mit Pfeil 201"/>
          <p:cNvCxnSpPr/>
          <p:nvPr/>
        </p:nvCxnSpPr>
        <p:spPr>
          <a:xfrm>
            <a:off x="1403648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/>
          <p:nvPr/>
        </p:nvCxnSpPr>
        <p:spPr>
          <a:xfrm flipV="1">
            <a:off x="1403648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bgerundetes Rechteck 83"/>
          <p:cNvSpPr/>
          <p:nvPr/>
        </p:nvSpPr>
        <p:spPr>
          <a:xfrm>
            <a:off x="1403648" y="2538895"/>
            <a:ext cx="2160240" cy="1034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Abgerundetes Rechteck 80"/>
          <p:cNvSpPr/>
          <p:nvPr/>
        </p:nvSpPr>
        <p:spPr>
          <a:xfrm>
            <a:off x="3744416" y="2544565"/>
            <a:ext cx="2340768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3887416" y="3871210"/>
            <a:ext cx="1152128" cy="56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Raw Text</a:t>
            </a:r>
            <a:endParaRPr lang="en-US" sz="1600" dirty="0"/>
          </a:p>
        </p:txBody>
      </p:sp>
      <p:sp>
        <p:nvSpPr>
          <p:cNvPr id="65" name="Abgerundetes Rechteck 64"/>
          <p:cNvSpPr/>
          <p:nvPr/>
        </p:nvSpPr>
        <p:spPr>
          <a:xfrm>
            <a:off x="3915548" y="2794256"/>
            <a:ext cx="1998504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Thesauri, e.g. </a:t>
            </a:r>
            <a:r>
              <a:rPr lang="en-US" sz="1600" dirty="0" err="1" smtClean="0"/>
              <a:t>WordNet</a:t>
            </a:r>
            <a:r>
              <a:rPr lang="en-US" sz="1600" dirty="0" smtClean="0"/>
              <a:t>, UMLS 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1547664" y="249289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Syntax</a:t>
            </a:r>
            <a:endParaRPr lang="en-US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2504299" y="2794256"/>
            <a:ext cx="987581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 Tags</a:t>
            </a:r>
            <a:endParaRPr lang="en-US" sz="1600" dirty="0"/>
          </a:p>
        </p:txBody>
      </p:sp>
      <p:sp>
        <p:nvSpPr>
          <p:cNvPr id="87" name="Textfeld 86"/>
          <p:cNvSpPr txBox="1"/>
          <p:nvPr/>
        </p:nvSpPr>
        <p:spPr>
          <a:xfrm>
            <a:off x="3744415" y="2492896"/>
            <a:ext cx="1428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sp>
        <p:nvSpPr>
          <p:cNvPr id="90" name="Rechteck 89"/>
          <p:cNvSpPr/>
          <p:nvPr/>
        </p:nvSpPr>
        <p:spPr>
          <a:xfrm>
            <a:off x="1403647" y="3871210"/>
            <a:ext cx="2016225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feld 93"/>
          <p:cNvSpPr txBox="1"/>
          <p:nvPr/>
        </p:nvSpPr>
        <p:spPr>
          <a:xfrm>
            <a:off x="1187624" y="400506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Tokenization</a:t>
            </a:r>
            <a:endParaRPr lang="en-US" sz="16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59224" y="3861048"/>
            <a:ext cx="176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</a:t>
            </a:r>
          </a:p>
          <a:p>
            <a:pPr algn="ctr"/>
            <a:r>
              <a:rPr lang="en-US" sz="1600" dirty="0" smtClean="0"/>
              <a:t>Tagging</a:t>
            </a:r>
            <a:endParaRPr lang="en-US" sz="1600" dirty="0"/>
          </a:p>
        </p:txBody>
      </p:sp>
      <p:cxnSp>
        <p:nvCxnSpPr>
          <p:cNvPr id="98" name="Gerade Verbindung mit Pfeil 97"/>
          <p:cNvCxnSpPr>
            <a:stCxn id="12" idx="1"/>
          </p:cNvCxnSpPr>
          <p:nvPr/>
        </p:nvCxnSpPr>
        <p:spPr>
          <a:xfrm flipH="1" flipV="1">
            <a:off x="3455368" y="4153435"/>
            <a:ext cx="432048" cy="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2288275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1403648" y="1628800"/>
            <a:ext cx="2664295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/>
          <p:cNvSpPr txBox="1"/>
          <p:nvPr/>
        </p:nvSpPr>
        <p:spPr>
          <a:xfrm>
            <a:off x="2483768" y="16288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310822" y="1633781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Sense</a:t>
            </a:r>
          </a:p>
          <a:p>
            <a:pPr algn="ctr"/>
            <a:r>
              <a:rPr lang="de-DE" sz="1600" dirty="0" err="1" smtClean="0"/>
              <a:t>Disambiguation</a:t>
            </a:r>
            <a:endParaRPr lang="en-US" sz="1600" dirty="0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4067944" y="1930525"/>
            <a:ext cx="2160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V="1">
            <a:off x="2375248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3943178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1547664" y="2794767"/>
            <a:ext cx="895625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355976" y="1484784"/>
            <a:ext cx="1728192" cy="9283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hteck 32"/>
          <p:cNvSpPr/>
          <p:nvPr/>
        </p:nvSpPr>
        <p:spPr>
          <a:xfrm>
            <a:off x="4680520" y="170080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36" name="Textfeld 35"/>
          <p:cNvSpPr txBox="1"/>
          <p:nvPr/>
        </p:nvSpPr>
        <p:spPr>
          <a:xfrm>
            <a:off x="4427984" y="214654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</a:t>
            </a:r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43" name="Textfeld 42"/>
          <p:cNvSpPr txBox="1"/>
          <p:nvPr/>
        </p:nvSpPr>
        <p:spPr>
          <a:xfrm>
            <a:off x="4752528" y="141277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0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bgerundetes Rechteck 83"/>
          <p:cNvSpPr/>
          <p:nvPr/>
        </p:nvSpPr>
        <p:spPr>
          <a:xfrm>
            <a:off x="0" y="2538895"/>
            <a:ext cx="3330369" cy="1034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Abgerundetes Rechteck 80"/>
          <p:cNvSpPr/>
          <p:nvPr/>
        </p:nvSpPr>
        <p:spPr>
          <a:xfrm>
            <a:off x="3402378" y="2544565"/>
            <a:ext cx="5706126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4139952" y="3861048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Raw Text</a:t>
            </a:r>
            <a:endParaRPr lang="en-US" sz="1600" dirty="0"/>
          </a:p>
        </p:txBody>
      </p:sp>
      <p:sp>
        <p:nvSpPr>
          <p:cNvPr id="65" name="Abgerundetes Rechteck 64"/>
          <p:cNvSpPr/>
          <p:nvPr/>
        </p:nvSpPr>
        <p:spPr>
          <a:xfrm>
            <a:off x="3456892" y="2794255"/>
            <a:ext cx="154715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Gazetteers: </a:t>
            </a:r>
            <a:r>
              <a:rPr lang="en-US" sz="1600" dirty="0" smtClean="0"/>
              <a:t>Lists </a:t>
            </a:r>
            <a:r>
              <a:rPr lang="en-US" sz="1600" dirty="0"/>
              <a:t>of </a:t>
            </a:r>
            <a:r>
              <a:rPr lang="en-US" sz="1600" dirty="0" smtClean="0"/>
              <a:t>Named Entities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432048" y="249289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Syntax</a:t>
            </a:r>
            <a:endParaRPr lang="en-US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971600" y="2794256"/>
            <a:ext cx="63003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 </a:t>
            </a:r>
          </a:p>
          <a:p>
            <a:pPr algn="ctr"/>
            <a:r>
              <a:rPr lang="en-US" sz="1600" dirty="0" smtClean="0"/>
              <a:t>Tags</a:t>
            </a:r>
            <a:endParaRPr lang="en-US" sz="1600" dirty="0"/>
          </a:p>
        </p:txBody>
      </p:sp>
      <p:sp>
        <p:nvSpPr>
          <p:cNvPr id="87" name="Textfeld 86"/>
          <p:cNvSpPr txBox="1"/>
          <p:nvPr/>
        </p:nvSpPr>
        <p:spPr>
          <a:xfrm>
            <a:off x="3384376" y="250658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</a:t>
            </a:r>
            <a:endParaRPr lang="en-US" sz="1600" dirty="0"/>
          </a:p>
        </p:txBody>
      </p:sp>
      <p:sp>
        <p:nvSpPr>
          <p:cNvPr id="90" name="Rechteck 89"/>
          <p:cNvSpPr/>
          <p:nvPr/>
        </p:nvSpPr>
        <p:spPr>
          <a:xfrm>
            <a:off x="179512" y="3871210"/>
            <a:ext cx="3738763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1043608" y="3861048"/>
            <a:ext cx="12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</a:t>
            </a:r>
          </a:p>
          <a:p>
            <a:pPr algn="ctr"/>
            <a:r>
              <a:rPr lang="en-US" sz="1600" dirty="0" smtClean="0"/>
              <a:t>Tagging</a:t>
            </a:r>
            <a:endParaRPr lang="en-US" sz="1600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661837" y="2788363"/>
            <a:ext cx="821931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Noun Phrase </a:t>
            </a:r>
            <a:r>
              <a:rPr lang="en-US" sz="1600" dirty="0" smtClean="0"/>
              <a:t>Chunk</a:t>
            </a:r>
            <a:endParaRPr lang="en-US" sz="1600" dirty="0"/>
          </a:p>
        </p:txBody>
      </p:sp>
      <p:sp>
        <p:nvSpPr>
          <p:cNvPr id="97" name="Textfeld 96"/>
          <p:cNvSpPr txBox="1"/>
          <p:nvPr/>
        </p:nvSpPr>
        <p:spPr>
          <a:xfrm>
            <a:off x="1771622" y="4005064"/>
            <a:ext cx="1432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Chunking</a:t>
            </a:r>
            <a:endParaRPr lang="en-US" sz="1600" dirty="0"/>
          </a:p>
        </p:txBody>
      </p:sp>
      <p:cxnSp>
        <p:nvCxnSpPr>
          <p:cNvPr id="98" name="Gerade Verbindung mit Pfeil 97"/>
          <p:cNvCxnSpPr/>
          <p:nvPr/>
        </p:nvCxnSpPr>
        <p:spPr>
          <a:xfrm flipH="1">
            <a:off x="3923928" y="41850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1856227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24279" y="1628800"/>
            <a:ext cx="637926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feld 101"/>
          <p:cNvSpPr txBox="1"/>
          <p:nvPr/>
        </p:nvSpPr>
        <p:spPr>
          <a:xfrm>
            <a:off x="-77181" y="1638298"/>
            <a:ext cx="10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Direct</a:t>
            </a:r>
          </a:p>
          <a:p>
            <a:pPr algn="ctr"/>
            <a:r>
              <a:rPr lang="en-US" sz="1600" dirty="0" smtClean="0"/>
              <a:t>Matching</a:t>
            </a:r>
            <a:endParaRPr lang="en-US" sz="16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780097" y="1629170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Named</a:t>
            </a:r>
            <a:r>
              <a:rPr lang="de-DE" sz="1600" dirty="0" smtClean="0"/>
              <a:t> </a:t>
            </a:r>
            <a:r>
              <a:rPr lang="de-DE" sz="1600" dirty="0" err="1" smtClean="0"/>
              <a:t>Entity</a:t>
            </a:r>
            <a:r>
              <a:rPr lang="de-DE" sz="1600" dirty="0" smtClean="0"/>
              <a:t> </a:t>
            </a:r>
            <a:endParaRPr lang="en-US" sz="1600" dirty="0" smtClean="0"/>
          </a:p>
          <a:p>
            <a:pPr algn="ctr"/>
            <a:r>
              <a:rPr lang="de-DE" sz="1600" dirty="0" err="1" smtClean="0"/>
              <a:t>Disambiguation</a:t>
            </a:r>
            <a:endParaRPr lang="en-US" sz="1600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6403539" y="19168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 flipV="1">
            <a:off x="2227075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4675346" y="2206127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6156176" y="2788363"/>
            <a:ext cx="1080120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Matching</a:t>
            </a:r>
            <a:r>
              <a:rPr lang="de-DE" sz="1600" dirty="0" smtClean="0"/>
              <a:t> Patterns / Rules</a:t>
            </a:r>
            <a:endParaRPr lang="en-US" sz="16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27784" y="3881953"/>
            <a:ext cx="143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Syntactic</a:t>
            </a:r>
          </a:p>
          <a:p>
            <a:pPr algn="ctr"/>
            <a:r>
              <a:rPr lang="en-US" sz="1600" dirty="0" smtClean="0"/>
              <a:t>Parsing</a:t>
            </a:r>
            <a:endParaRPr lang="en-US" sz="1600" dirty="0"/>
          </a:p>
        </p:txBody>
      </p:sp>
      <p:sp>
        <p:nvSpPr>
          <p:cNvPr id="28" name="Textfeld 27"/>
          <p:cNvSpPr txBox="1"/>
          <p:nvPr/>
        </p:nvSpPr>
        <p:spPr>
          <a:xfrm>
            <a:off x="3930968" y="1628800"/>
            <a:ext cx="178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Sequence</a:t>
            </a:r>
            <a:endParaRPr lang="en-US" sz="1600" dirty="0" smtClean="0"/>
          </a:p>
          <a:p>
            <a:pPr algn="ctr"/>
            <a:r>
              <a:rPr lang="de-DE" sz="1600" dirty="0" err="1" smtClean="0"/>
              <a:t>Labeling</a:t>
            </a:r>
            <a:endParaRPr lang="en-US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1984420" y="1628800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Pattern</a:t>
            </a:r>
            <a:endParaRPr lang="en-US" sz="1600" dirty="0" smtClean="0"/>
          </a:p>
          <a:p>
            <a:pPr algn="ctr"/>
            <a:r>
              <a:rPr lang="de-DE" sz="1600" dirty="0" err="1" smtClean="0"/>
              <a:t>Matching</a:t>
            </a:r>
            <a:endParaRPr lang="en-US" sz="1600" dirty="0"/>
          </a:p>
        </p:txBody>
      </p:sp>
      <p:sp>
        <p:nvSpPr>
          <p:cNvPr id="31" name="Textfeld 30"/>
          <p:cNvSpPr txBox="1"/>
          <p:nvPr/>
        </p:nvSpPr>
        <p:spPr>
          <a:xfrm>
            <a:off x="2939980" y="1628800"/>
            <a:ext cx="173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Pattern</a:t>
            </a:r>
            <a:endParaRPr lang="en-US" sz="1600" dirty="0" smtClean="0"/>
          </a:p>
          <a:p>
            <a:pPr algn="ctr"/>
            <a:r>
              <a:rPr lang="de-DE" sz="1600" dirty="0" err="1" smtClean="0"/>
              <a:t>Induction</a:t>
            </a:r>
            <a:endParaRPr lang="en-US" sz="16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7290810" y="2780928"/>
            <a:ext cx="1817694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Knowledge</a:t>
            </a:r>
            <a:r>
              <a:rPr lang="de-DE" sz="1600" dirty="0" smtClean="0"/>
              <a:t> </a:t>
            </a:r>
          </a:p>
          <a:p>
            <a:pPr algn="ctr"/>
            <a:r>
              <a:rPr lang="de-DE" sz="1600" dirty="0" smtClean="0"/>
              <a:t>Models  (Semantic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)</a:t>
            </a:r>
            <a:endParaRPr lang="en-US" sz="16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561429" y="2774524"/>
            <a:ext cx="714427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Parse </a:t>
            </a:r>
          </a:p>
          <a:p>
            <a:pPr algn="ctr"/>
            <a:r>
              <a:rPr lang="de-DE" sz="1600" dirty="0" err="1" smtClean="0"/>
              <a:t>Trees</a:t>
            </a:r>
            <a:endParaRPr lang="en-US" sz="1600" dirty="0"/>
          </a:p>
        </p:txBody>
      </p:sp>
      <p:sp>
        <p:nvSpPr>
          <p:cNvPr id="34" name="Textfeld 33"/>
          <p:cNvSpPr txBox="1"/>
          <p:nvPr/>
        </p:nvSpPr>
        <p:spPr>
          <a:xfrm>
            <a:off x="4975083" y="1628800"/>
            <a:ext cx="1788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Consistency</a:t>
            </a:r>
            <a:endParaRPr lang="en-US" sz="1600" dirty="0" smtClean="0"/>
          </a:p>
          <a:p>
            <a:pPr algn="ctr"/>
            <a:r>
              <a:rPr lang="de-DE" sz="1600" dirty="0" err="1" smtClean="0"/>
              <a:t>Checking</a:t>
            </a:r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5053833" y="2794767"/>
            <a:ext cx="1030335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Semantic Data</a:t>
            </a:r>
            <a:endParaRPr lang="en-US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-108520" y="4015807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Tokenization</a:t>
            </a:r>
            <a:endParaRPr lang="en-US" sz="1600" dirty="0"/>
          </a:p>
        </p:txBody>
      </p:sp>
      <p:sp>
        <p:nvSpPr>
          <p:cNvPr id="50" name="Abgerundetes Rechteck 49"/>
          <p:cNvSpPr/>
          <p:nvPr/>
        </p:nvSpPr>
        <p:spPr>
          <a:xfrm flipH="1">
            <a:off x="35496" y="2780928"/>
            <a:ext cx="86409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Tokens</a:t>
            </a:r>
            <a:endParaRPr lang="en-US" sz="16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763579" y="1484784"/>
            <a:ext cx="2344925" cy="9235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hteck 36"/>
          <p:cNvSpPr/>
          <p:nvPr/>
        </p:nvSpPr>
        <p:spPr>
          <a:xfrm>
            <a:off x="6876256" y="170080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38" name="Rechteck 37"/>
          <p:cNvSpPr/>
          <p:nvPr/>
        </p:nvSpPr>
        <p:spPr>
          <a:xfrm>
            <a:off x="8028384" y="1700808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Relations</a:t>
            </a:r>
            <a:endParaRPr lang="en-US" sz="1600" dirty="0"/>
          </a:p>
        </p:txBody>
      </p:sp>
      <p:sp>
        <p:nvSpPr>
          <p:cNvPr id="39" name="Textfeld 38"/>
          <p:cNvSpPr txBox="1"/>
          <p:nvPr/>
        </p:nvSpPr>
        <p:spPr>
          <a:xfrm>
            <a:off x="7092280" y="215434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</a:t>
            </a:r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40" name="Textfeld 39"/>
          <p:cNvSpPr txBox="1"/>
          <p:nvPr/>
        </p:nvSpPr>
        <p:spPr>
          <a:xfrm>
            <a:off x="7416824" y="141277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820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/>
        </p:nvSpPr>
        <p:spPr>
          <a:xfrm>
            <a:off x="683568" y="584684"/>
            <a:ext cx="36724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87250" y="765277"/>
            <a:ext cx="1120453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84" name="Abgerundetes Rechteck 83"/>
          <p:cNvSpPr/>
          <p:nvPr/>
        </p:nvSpPr>
        <p:spPr>
          <a:xfrm>
            <a:off x="593559" y="2538895"/>
            <a:ext cx="3114345" cy="1034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hteck 11"/>
          <p:cNvSpPr/>
          <p:nvPr/>
        </p:nvSpPr>
        <p:spPr>
          <a:xfrm>
            <a:off x="3779912" y="3871210"/>
            <a:ext cx="1296144" cy="56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NL </a:t>
            </a:r>
            <a:r>
              <a:rPr lang="en-US" sz="1600" dirty="0" smtClean="0"/>
              <a:t>Queries</a:t>
            </a:r>
            <a:endParaRPr lang="en-US" sz="16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25607" y="249289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Syntax</a:t>
            </a:r>
            <a:endParaRPr lang="en-US" sz="1600" dirty="0"/>
          </a:p>
        </p:txBody>
      </p:sp>
      <p:sp>
        <p:nvSpPr>
          <p:cNvPr id="90" name="Rechteck 89"/>
          <p:cNvSpPr/>
          <p:nvPr/>
        </p:nvSpPr>
        <p:spPr>
          <a:xfrm>
            <a:off x="611560" y="3871210"/>
            <a:ext cx="2879812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Abgerundetes Rechteck 95"/>
          <p:cNvSpPr/>
          <p:nvPr/>
        </p:nvSpPr>
        <p:spPr>
          <a:xfrm>
            <a:off x="1738626" y="2788363"/>
            <a:ext cx="1050669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 Tags</a:t>
            </a:r>
            <a:endParaRPr lang="en-US" sz="1600" dirty="0"/>
          </a:p>
        </p:txBody>
      </p:sp>
      <p:cxnSp>
        <p:nvCxnSpPr>
          <p:cNvPr id="98" name="Gerade Verbindung mit Pfeil 97"/>
          <p:cNvCxnSpPr/>
          <p:nvPr/>
        </p:nvCxnSpPr>
        <p:spPr>
          <a:xfrm flipH="1">
            <a:off x="3563888" y="418508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1763688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899593" y="1628800"/>
            <a:ext cx="2735796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1763688" y="137677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3671900" y="2026803"/>
            <a:ext cx="900100" cy="51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275678" y="3881953"/>
            <a:ext cx="143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Syntactic</a:t>
            </a:r>
          </a:p>
          <a:p>
            <a:pPr algn="ctr"/>
            <a:r>
              <a:rPr lang="en-US" sz="1600" dirty="0" smtClean="0"/>
              <a:t>Parsing</a:t>
            </a:r>
            <a:endParaRPr lang="en-US" sz="16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866956" y="2774524"/>
            <a:ext cx="714427" cy="728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Parse </a:t>
            </a:r>
          </a:p>
          <a:p>
            <a:pPr algn="ctr"/>
            <a:r>
              <a:rPr lang="de-DE" sz="1600" dirty="0" err="1" smtClean="0"/>
              <a:t>Trees</a:t>
            </a:r>
            <a:endParaRPr lang="en-US" sz="1600" dirty="0"/>
          </a:p>
        </p:txBody>
      </p:sp>
      <p:sp>
        <p:nvSpPr>
          <p:cNvPr id="50" name="Abgerundetes Rechteck 49"/>
          <p:cNvSpPr/>
          <p:nvPr/>
        </p:nvSpPr>
        <p:spPr>
          <a:xfrm flipH="1">
            <a:off x="629055" y="2780928"/>
            <a:ext cx="1008112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Tokens</a:t>
            </a:r>
            <a:endParaRPr lang="en-US" sz="1600" dirty="0"/>
          </a:p>
        </p:txBody>
      </p:sp>
      <p:sp>
        <p:nvSpPr>
          <p:cNvPr id="36" name="Textfeld 35"/>
          <p:cNvSpPr txBox="1"/>
          <p:nvPr/>
        </p:nvSpPr>
        <p:spPr>
          <a:xfrm>
            <a:off x="827584" y="163378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Lexicon</a:t>
            </a:r>
          </a:p>
          <a:p>
            <a:pPr algn="ctr"/>
            <a:r>
              <a:rPr lang="de-DE" sz="1600" dirty="0" smtClean="0"/>
              <a:t>Engineering</a:t>
            </a:r>
            <a:endParaRPr lang="en-US" sz="1600" dirty="0"/>
          </a:p>
        </p:txBody>
      </p:sp>
      <p:sp>
        <p:nvSpPr>
          <p:cNvPr id="37" name="Textfeld 36"/>
          <p:cNvSpPr txBox="1"/>
          <p:nvPr/>
        </p:nvSpPr>
        <p:spPr>
          <a:xfrm>
            <a:off x="1763688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Lexicon</a:t>
            </a:r>
          </a:p>
          <a:p>
            <a:pPr algn="ctr"/>
            <a:r>
              <a:rPr lang="de-DE" sz="1600" dirty="0" smtClean="0"/>
              <a:t>Learning</a:t>
            </a:r>
            <a:endParaRPr lang="en-US" sz="1600" dirty="0"/>
          </a:p>
        </p:txBody>
      </p:sp>
      <p:sp>
        <p:nvSpPr>
          <p:cNvPr id="38" name="Rechteck 37"/>
          <p:cNvSpPr/>
          <p:nvPr/>
        </p:nvSpPr>
        <p:spPr>
          <a:xfrm>
            <a:off x="5436096" y="3871209"/>
            <a:ext cx="3179664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383512" y="3861047"/>
            <a:ext cx="12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Entity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7245514" y="3573015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220072" y="3861047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Concept</a:t>
            </a:r>
            <a:endParaRPr lang="en-US" sz="1600" dirty="0" smtClean="0"/>
          </a:p>
          <a:p>
            <a:pPr algn="ctr"/>
            <a:r>
              <a:rPr lang="de-DE" sz="1600" dirty="0" err="1" smtClean="0"/>
              <a:t>Detection</a:t>
            </a:r>
            <a:endParaRPr lang="en-US" sz="1600" dirty="0"/>
          </a:p>
        </p:txBody>
      </p:sp>
      <p:sp>
        <p:nvSpPr>
          <p:cNvPr id="34" name="Textfeld 33"/>
          <p:cNvSpPr txBox="1"/>
          <p:nvPr/>
        </p:nvSpPr>
        <p:spPr>
          <a:xfrm>
            <a:off x="323528" y="400506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Tokenization</a:t>
            </a:r>
            <a:endParaRPr lang="en-US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1483590" y="3861048"/>
            <a:ext cx="143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POS</a:t>
            </a:r>
          </a:p>
          <a:p>
            <a:pPr algn="ctr"/>
            <a:r>
              <a:rPr lang="en-US" sz="1600" dirty="0" smtClean="0"/>
              <a:t>Tagging</a:t>
            </a:r>
            <a:endParaRPr lang="en-US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7399558" y="3861048"/>
            <a:ext cx="1216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572000" y="2544565"/>
            <a:ext cx="3672407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4788024" y="2794255"/>
            <a:ext cx="1080120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Concepts</a:t>
            </a:r>
            <a:endParaRPr lang="en-US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4788024" y="2492896"/>
            <a:ext cx="2231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NL Queries</a:t>
            </a:r>
            <a:endParaRPr lang="en-US" sz="16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987884" y="2788363"/>
            <a:ext cx="966234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Entities</a:t>
            </a:r>
            <a:endParaRPr lang="en-US" sz="1600" dirty="0"/>
          </a:p>
        </p:txBody>
      </p:sp>
      <p:sp>
        <p:nvSpPr>
          <p:cNvPr id="52" name="Abgerundetes Rechteck 51"/>
          <p:cNvSpPr/>
          <p:nvPr/>
        </p:nvSpPr>
        <p:spPr>
          <a:xfrm>
            <a:off x="7020272" y="2780928"/>
            <a:ext cx="1083486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Relations</a:t>
            </a:r>
            <a:endParaRPr lang="en-US" sz="1600" dirty="0"/>
          </a:p>
        </p:txBody>
      </p:sp>
      <p:cxnSp>
        <p:nvCxnSpPr>
          <p:cNvPr id="55" name="Gerade Verbindung mit Pfeil 54"/>
          <p:cNvCxnSpPr/>
          <p:nvPr/>
        </p:nvCxnSpPr>
        <p:spPr>
          <a:xfrm>
            <a:off x="5148064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2582488" y="221855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3707904" y="1340768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23728" y="49815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64" name="Abgerundetes Rechteck 63"/>
          <p:cNvSpPr/>
          <p:nvPr/>
        </p:nvSpPr>
        <p:spPr>
          <a:xfrm>
            <a:off x="4716016" y="980728"/>
            <a:ext cx="3312368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Textfeld 68"/>
          <p:cNvSpPr txBox="1"/>
          <p:nvPr/>
        </p:nvSpPr>
        <p:spPr>
          <a:xfrm>
            <a:off x="5940152" y="98072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  <p:sp>
        <p:nvSpPr>
          <p:cNvPr id="70" name="Abgerundetes Rechteck 69"/>
          <p:cNvSpPr/>
          <p:nvPr/>
        </p:nvSpPr>
        <p:spPr>
          <a:xfrm>
            <a:off x="1959037" y="765276"/>
            <a:ext cx="1244811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</a:t>
            </a:r>
            <a:r>
              <a:rPr lang="en-US" sz="1600" dirty="0"/>
              <a:t> </a:t>
            </a:r>
            <a:r>
              <a:rPr lang="en-US" sz="1600" dirty="0" smtClean="0"/>
              <a:t>Model</a:t>
            </a:r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2627784" y="134076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860032" y="1268760"/>
            <a:ext cx="3024336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NL Query Interpretations / Structured Queries</a:t>
            </a:r>
            <a:endParaRPr lang="en-US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2652060" y="1628800"/>
            <a:ext cx="10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Lexicon</a:t>
            </a:r>
          </a:p>
          <a:p>
            <a:pPr algn="ctr"/>
            <a:r>
              <a:rPr lang="de-DE" sz="1600" dirty="0" smtClean="0"/>
              <a:t>Lookup</a:t>
            </a:r>
            <a:endParaRPr lang="en-US" sz="1600" dirty="0"/>
          </a:p>
        </p:txBody>
      </p:sp>
      <p:sp>
        <p:nvSpPr>
          <p:cNvPr id="116" name="Abgerundetes Rechteck 115"/>
          <p:cNvSpPr/>
          <p:nvPr/>
        </p:nvSpPr>
        <p:spPr>
          <a:xfrm>
            <a:off x="3278223" y="765275"/>
            <a:ext cx="1005744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Lexicon</a:t>
            </a:r>
          </a:p>
        </p:txBody>
      </p:sp>
      <p:cxnSp>
        <p:nvCxnSpPr>
          <p:cNvPr id="117" name="Gerade Verbindung mit Pfeil 116"/>
          <p:cNvCxnSpPr/>
          <p:nvPr/>
        </p:nvCxnSpPr>
        <p:spPr>
          <a:xfrm>
            <a:off x="8460432" y="800126"/>
            <a:ext cx="0" cy="306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>
            <a:off x="4355977" y="800126"/>
            <a:ext cx="41044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V="1">
            <a:off x="1763688" y="220486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flipV="1">
            <a:off x="2627783" y="3573016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755576" y="4005064"/>
            <a:ext cx="1296144" cy="56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Input</a:t>
            </a:r>
            <a:endParaRPr lang="en-US" sz="1600" b="1" dirty="0" smtClean="0"/>
          </a:p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sp>
        <p:nvSpPr>
          <p:cNvPr id="75" name="Rechteck 74"/>
          <p:cNvSpPr/>
          <p:nvPr/>
        </p:nvSpPr>
        <p:spPr>
          <a:xfrm>
            <a:off x="1036512" y="1751330"/>
            <a:ext cx="1728193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Gerade Verbindung mit Pfeil 75"/>
          <p:cNvCxnSpPr/>
          <p:nvPr/>
        </p:nvCxnSpPr>
        <p:spPr>
          <a:xfrm flipV="1">
            <a:off x="2116124" y="232739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827584" y="1751330"/>
            <a:ext cx="128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Graph</a:t>
            </a:r>
          </a:p>
          <a:p>
            <a:pPr algn="ctr"/>
            <a:r>
              <a:rPr lang="de-DE" sz="1600" dirty="0" err="1" smtClean="0"/>
              <a:t>Traversal</a:t>
            </a:r>
            <a:endParaRPr lang="en-US" sz="1600" dirty="0"/>
          </a:p>
        </p:txBody>
      </p:sp>
      <p:sp>
        <p:nvSpPr>
          <p:cNvPr id="78" name="Rechteck 77"/>
          <p:cNvSpPr/>
          <p:nvPr/>
        </p:nvSpPr>
        <p:spPr>
          <a:xfrm>
            <a:off x="2400448" y="4005064"/>
            <a:ext cx="3035648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4206948" y="3994902"/>
            <a:ext cx="122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Concept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cxnSp>
        <p:nvCxnSpPr>
          <p:cNvPr id="80" name="Gerade Verbindung mit Pfeil 79"/>
          <p:cNvCxnSpPr/>
          <p:nvPr/>
        </p:nvCxnSpPr>
        <p:spPr>
          <a:xfrm flipV="1">
            <a:off x="3486867" y="3693690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056732" y="399490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Entity</a:t>
            </a:r>
            <a:endParaRPr lang="en-US" sz="1600" dirty="0" smtClean="0"/>
          </a:p>
          <a:p>
            <a:pPr algn="ctr"/>
            <a:r>
              <a:rPr lang="de-DE" sz="1600" dirty="0" err="1" smtClean="0"/>
              <a:t>Detection</a:t>
            </a:r>
            <a:endParaRPr lang="en-US" sz="1600" dirty="0"/>
          </a:p>
        </p:txBody>
      </p:sp>
      <p:sp>
        <p:nvSpPr>
          <p:cNvPr id="83" name="Abgerundetes Rechteck 82"/>
          <p:cNvSpPr/>
          <p:nvPr/>
        </p:nvSpPr>
        <p:spPr>
          <a:xfrm>
            <a:off x="1036512" y="2667095"/>
            <a:ext cx="4111552" cy="1026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Abgerundetes Rechteck 84"/>
          <p:cNvSpPr/>
          <p:nvPr/>
        </p:nvSpPr>
        <p:spPr>
          <a:xfrm>
            <a:off x="1188133" y="2916786"/>
            <a:ext cx="1151619" cy="730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86" name="Textfeld 85"/>
          <p:cNvSpPr txBox="1"/>
          <p:nvPr/>
        </p:nvSpPr>
        <p:spPr>
          <a:xfrm>
            <a:off x="1259632" y="2615426"/>
            <a:ext cx="2236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of Keywords</a:t>
            </a:r>
            <a:endParaRPr lang="en-US" sz="1600" dirty="0"/>
          </a:p>
        </p:txBody>
      </p:sp>
      <p:sp>
        <p:nvSpPr>
          <p:cNvPr id="87" name="Abgerundetes Rechteck 86"/>
          <p:cNvSpPr/>
          <p:nvPr/>
        </p:nvSpPr>
        <p:spPr>
          <a:xfrm>
            <a:off x="2411760" y="2910893"/>
            <a:ext cx="1234938" cy="735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Relations</a:t>
            </a:r>
            <a:endParaRPr lang="en-US" sz="1600" dirty="0"/>
          </a:p>
        </p:txBody>
      </p:sp>
      <p:cxnSp>
        <p:nvCxnSpPr>
          <p:cNvPr id="88" name="Gerade Verbindung mit Pfeil 87"/>
          <p:cNvCxnSpPr/>
          <p:nvPr/>
        </p:nvCxnSpPr>
        <p:spPr>
          <a:xfrm>
            <a:off x="2123728" y="435494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1691680" y="175133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Query Ranking</a:t>
            </a:r>
            <a:endParaRPr lang="en-US" sz="1600" dirty="0"/>
          </a:p>
        </p:txBody>
      </p:sp>
      <p:cxnSp>
        <p:nvCxnSpPr>
          <p:cNvPr id="91" name="Gerade Verbindung mit Pfeil 90"/>
          <p:cNvCxnSpPr/>
          <p:nvPr/>
        </p:nvCxnSpPr>
        <p:spPr>
          <a:xfrm>
            <a:off x="2766788" y="2043717"/>
            <a:ext cx="213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980220" y="1556792"/>
            <a:ext cx="1962113" cy="9686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3" name="Rechteck 92"/>
          <p:cNvSpPr/>
          <p:nvPr/>
        </p:nvSpPr>
        <p:spPr>
          <a:xfrm>
            <a:off x="3059833" y="1823337"/>
            <a:ext cx="1800200" cy="64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 Query Interpretations / Structured Queries</a:t>
            </a:r>
            <a:endParaRPr lang="en-US" sz="1600" dirty="0"/>
          </a:p>
        </p:txBody>
      </p:sp>
      <p:sp>
        <p:nvSpPr>
          <p:cNvPr id="100" name="Textfeld 99"/>
          <p:cNvSpPr txBox="1"/>
          <p:nvPr/>
        </p:nvSpPr>
        <p:spPr>
          <a:xfrm>
            <a:off x="3312368" y="1535306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Output</a:t>
            </a:r>
            <a:endParaRPr lang="en-US" sz="1600" b="1" dirty="0"/>
          </a:p>
        </p:txBody>
      </p:sp>
      <p:sp>
        <p:nvSpPr>
          <p:cNvPr id="103" name="Rechteck 102"/>
          <p:cNvSpPr/>
          <p:nvPr/>
        </p:nvSpPr>
        <p:spPr>
          <a:xfrm>
            <a:off x="1187624" y="707214"/>
            <a:ext cx="2952329" cy="74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104" name="Abgerundetes Rechteck 103"/>
          <p:cNvSpPr/>
          <p:nvPr/>
        </p:nvSpPr>
        <p:spPr>
          <a:xfrm>
            <a:off x="1283075" y="887807"/>
            <a:ext cx="1164944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cxnSp>
        <p:nvCxnSpPr>
          <p:cNvPr id="105" name="Gerade Verbindung mit Pfeil 104"/>
          <p:cNvCxnSpPr/>
          <p:nvPr/>
        </p:nvCxnSpPr>
        <p:spPr>
          <a:xfrm>
            <a:off x="1468052" y="149930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2080001" y="62068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108" name="Abgerundetes Rechteck 107"/>
          <p:cNvSpPr/>
          <p:nvPr/>
        </p:nvSpPr>
        <p:spPr>
          <a:xfrm>
            <a:off x="2526870" y="887806"/>
            <a:ext cx="1469067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</a:t>
            </a:r>
            <a:r>
              <a:rPr lang="en-US" sz="1600" dirty="0"/>
              <a:t> </a:t>
            </a:r>
            <a:r>
              <a:rPr lang="en-US" sz="1600" dirty="0" smtClean="0"/>
              <a:t>Model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2116124" y="149930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V="1">
            <a:off x="1468052" y="232739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Abgerundetes Rechteck 112"/>
          <p:cNvSpPr/>
          <p:nvPr/>
        </p:nvSpPr>
        <p:spPr>
          <a:xfrm>
            <a:off x="3707904" y="2909069"/>
            <a:ext cx="1234938" cy="7359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Concepts</a:t>
            </a:r>
            <a:endParaRPr lang="en-US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3270844" y="4005064"/>
            <a:ext cx="122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</a:t>
            </a:r>
            <a:endParaRPr lang="en-US" sz="1600" dirty="0" smtClean="0"/>
          </a:p>
          <a:p>
            <a:pPr algn="ctr"/>
            <a:r>
              <a:rPr lang="en-US" sz="1600" dirty="0" smtClean="0"/>
              <a:t>Detection</a:t>
            </a:r>
            <a:endParaRPr lang="en-US" sz="1600" dirty="0"/>
          </a:p>
        </p:txBody>
      </p:sp>
      <p:cxnSp>
        <p:nvCxnSpPr>
          <p:cNvPr id="115" name="Gerade Verbindung mit Pfeil 114"/>
          <p:cNvCxnSpPr/>
          <p:nvPr/>
        </p:nvCxnSpPr>
        <p:spPr>
          <a:xfrm>
            <a:off x="5292080" y="1077997"/>
            <a:ext cx="0" cy="291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03" idx="3"/>
          </p:cNvCxnSpPr>
          <p:nvPr/>
        </p:nvCxnSpPr>
        <p:spPr>
          <a:xfrm>
            <a:off x="4139953" y="1077997"/>
            <a:ext cx="115212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2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2669008" y="2564904"/>
            <a:ext cx="5791424" cy="1313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12" name="Rechteck 11"/>
          <p:cNvSpPr/>
          <p:nvPr/>
        </p:nvSpPr>
        <p:spPr>
          <a:xfrm>
            <a:off x="3095642" y="2992900"/>
            <a:ext cx="1296144" cy="67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Keywords</a:t>
            </a:r>
            <a:endParaRPr lang="en-US" sz="1600" dirty="0"/>
          </a:p>
        </p:txBody>
      </p:sp>
      <p:sp>
        <p:nvSpPr>
          <p:cNvPr id="101" name="Rechteck 100"/>
          <p:cNvSpPr/>
          <p:nvPr/>
        </p:nvSpPr>
        <p:spPr>
          <a:xfrm>
            <a:off x="2699793" y="1628800"/>
            <a:ext cx="3744160" cy="576064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Gerade Verbindung mit Pfeil 106"/>
          <p:cNvCxnSpPr/>
          <p:nvPr/>
        </p:nvCxnSpPr>
        <p:spPr>
          <a:xfrm>
            <a:off x="5571371" y="1376772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5940151" y="220486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563888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Structure</a:t>
            </a:r>
            <a:endParaRPr lang="de-DE" sz="1600" dirty="0" smtClean="0"/>
          </a:p>
          <a:p>
            <a:pPr algn="ctr"/>
            <a:r>
              <a:rPr lang="de-DE" sz="1600" dirty="0" err="1" smtClean="0"/>
              <a:t>Matching</a:t>
            </a:r>
            <a:endParaRPr lang="en-US" sz="1600" dirty="0"/>
          </a:p>
        </p:txBody>
      </p:sp>
      <p:sp>
        <p:nvSpPr>
          <p:cNvPr id="43" name="Rechteck 42"/>
          <p:cNvSpPr/>
          <p:nvPr/>
        </p:nvSpPr>
        <p:spPr>
          <a:xfrm>
            <a:off x="7029491" y="1628801"/>
            <a:ext cx="135893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Output</a:t>
            </a:r>
            <a:endParaRPr lang="en-US" sz="1600" b="1" dirty="0" smtClean="0"/>
          </a:p>
          <a:p>
            <a:pPr algn="ctr"/>
            <a:r>
              <a:rPr lang="de-DE" sz="1600" dirty="0" err="1" smtClean="0"/>
              <a:t>Results</a:t>
            </a:r>
            <a:endParaRPr lang="en-US" sz="16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643499" y="2706015"/>
            <a:ext cx="3600909" cy="1028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4788024" y="2955705"/>
            <a:ext cx="1008111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Entities</a:t>
            </a:r>
            <a:endParaRPr lang="en-US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4716016" y="265434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Semantics / Structured Queries</a:t>
            </a:r>
            <a:endParaRPr lang="en-US" sz="16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7008961" y="2949812"/>
            <a:ext cx="1091431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Concepts</a:t>
            </a:r>
            <a:endParaRPr lang="en-US" sz="1600" dirty="0"/>
          </a:p>
        </p:txBody>
      </p:sp>
      <p:sp>
        <p:nvSpPr>
          <p:cNvPr id="58" name="Textfeld 57"/>
          <p:cNvSpPr txBox="1"/>
          <p:nvPr/>
        </p:nvSpPr>
        <p:spPr>
          <a:xfrm>
            <a:off x="4427984" y="16288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Graph</a:t>
            </a:r>
          </a:p>
          <a:p>
            <a:pPr algn="ctr"/>
            <a:r>
              <a:rPr lang="de-DE" sz="1600" dirty="0" err="1" smtClean="0"/>
              <a:t>Traversal</a:t>
            </a:r>
            <a:endParaRPr lang="en-US" sz="16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6516216" y="191570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5868145" y="2942378"/>
            <a:ext cx="1080119" cy="721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Relations</a:t>
            </a:r>
            <a:endParaRPr lang="en-US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2555776" y="162880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Term </a:t>
            </a:r>
          </a:p>
          <a:p>
            <a:pPr algn="ctr"/>
            <a:r>
              <a:rPr lang="de-DE" sz="1600" dirty="0" err="1" smtClean="0"/>
              <a:t>Matching</a:t>
            </a:r>
            <a:endParaRPr lang="en-US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5364088" y="179430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Reasoning</a:t>
            </a:r>
            <a:endParaRPr lang="en-US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2669008" y="2564904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28" name="Rechteck 27"/>
          <p:cNvSpPr/>
          <p:nvPr/>
        </p:nvSpPr>
        <p:spPr>
          <a:xfrm>
            <a:off x="3491879" y="584684"/>
            <a:ext cx="2952329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 smtClean="0"/>
          </a:p>
        </p:txBody>
      </p:sp>
      <p:sp>
        <p:nvSpPr>
          <p:cNvPr id="29" name="Abgerundetes Rechteck 28"/>
          <p:cNvSpPr/>
          <p:nvPr/>
        </p:nvSpPr>
        <p:spPr>
          <a:xfrm>
            <a:off x="3587330" y="765277"/>
            <a:ext cx="1164944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Semantic Data</a:t>
            </a:r>
            <a:endParaRPr lang="en-US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4384256" y="498158"/>
            <a:ext cx="1187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Input</a:t>
            </a:r>
            <a:endParaRPr lang="en-US" sz="1600" b="1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831125" y="765276"/>
            <a:ext cx="1469067" cy="50348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Knowledge</a:t>
            </a:r>
            <a:r>
              <a:rPr lang="en-US" sz="1600" dirty="0"/>
              <a:t> </a:t>
            </a:r>
            <a:r>
              <a:rPr lang="en-US" sz="1600" dirty="0" smtClean="0"/>
              <a:t>Model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4283968" y="1340768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779911" y="2204864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247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Bildschirmpräsentation (4:3)</PresentationFormat>
  <Paragraphs>176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Thanh Tran</dc:creator>
  <cp:lastModifiedBy>Thanh Tran</cp:lastModifiedBy>
  <cp:revision>66</cp:revision>
  <cp:lastPrinted>2012-04-01T16:42:39Z</cp:lastPrinted>
  <dcterms:created xsi:type="dcterms:W3CDTF">2012-01-25T14:09:02Z</dcterms:created>
  <dcterms:modified xsi:type="dcterms:W3CDTF">2012-04-05T21:56:16Z</dcterms:modified>
</cp:coreProperties>
</file>