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E21BB2-184D-4B9E-9C82-4DBA5278B92B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D95935F-4E2F-4D99-B176-9013C3AC32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8A48-5BEC-4B37-8527-BC84DAC0E7AE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hteck 125"/>
          <p:cNvSpPr/>
          <p:nvPr/>
        </p:nvSpPr>
        <p:spPr>
          <a:xfrm>
            <a:off x="3563888" y="2780928"/>
            <a:ext cx="3960440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bgerundetes Rechteck 80"/>
          <p:cNvSpPr/>
          <p:nvPr/>
        </p:nvSpPr>
        <p:spPr>
          <a:xfrm>
            <a:off x="7668344" y="1988840"/>
            <a:ext cx="1475656" cy="19442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4" name="Abgerundetes Rechteck 73"/>
          <p:cNvSpPr/>
          <p:nvPr/>
        </p:nvSpPr>
        <p:spPr>
          <a:xfrm>
            <a:off x="611560" y="188640"/>
            <a:ext cx="4608512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5" name="Textfeld 74"/>
          <p:cNvSpPr txBox="1"/>
          <p:nvPr/>
        </p:nvSpPr>
        <p:spPr>
          <a:xfrm>
            <a:off x="683567" y="138118"/>
            <a:ext cx="398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72" name="Abgerundetes Rechteck 71"/>
          <p:cNvSpPr/>
          <p:nvPr/>
        </p:nvSpPr>
        <p:spPr>
          <a:xfrm>
            <a:off x="971600" y="4941168"/>
            <a:ext cx="3960440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Abgerundetes Rechteck 69"/>
          <p:cNvSpPr/>
          <p:nvPr/>
        </p:nvSpPr>
        <p:spPr>
          <a:xfrm>
            <a:off x="1979712" y="1916832"/>
            <a:ext cx="1296144" cy="2160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hteck 11"/>
          <p:cNvSpPr/>
          <p:nvPr/>
        </p:nvSpPr>
        <p:spPr>
          <a:xfrm>
            <a:off x="1187624" y="5229200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Data</a:t>
            </a:r>
            <a:endParaRPr lang="en-US" sz="1600" dirty="0"/>
          </a:p>
        </p:txBody>
      </p:sp>
      <p:sp>
        <p:nvSpPr>
          <p:cNvPr id="14" name="Rechteck 13"/>
          <p:cNvSpPr/>
          <p:nvPr/>
        </p:nvSpPr>
        <p:spPr>
          <a:xfrm>
            <a:off x="755576" y="476672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Keywords</a:t>
            </a:r>
            <a:endParaRPr lang="en-US" sz="1600" dirty="0"/>
          </a:p>
        </p:txBody>
      </p:sp>
      <p:cxnSp>
        <p:nvCxnSpPr>
          <p:cNvPr id="59" name="Gerade Verbindung mit Pfeil 58"/>
          <p:cNvCxnSpPr/>
          <p:nvPr/>
        </p:nvCxnSpPr>
        <p:spPr>
          <a:xfrm flipH="1">
            <a:off x="7740352" y="4005064"/>
            <a:ext cx="43204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>
            <a:off x="7740352" y="2348880"/>
            <a:ext cx="1296144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Lexical Model</a:t>
            </a:r>
            <a:endParaRPr lang="en-US" sz="16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3923928" y="1556792"/>
            <a:ext cx="360040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7740352" y="3140968"/>
            <a:ext cx="1296144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Knowledge Model</a:t>
            </a:r>
            <a:endParaRPr lang="en-US" sz="1600" dirty="0"/>
          </a:p>
        </p:txBody>
      </p:sp>
      <p:sp>
        <p:nvSpPr>
          <p:cNvPr id="36" name="Rechteck 35"/>
          <p:cNvSpPr/>
          <p:nvPr/>
        </p:nvSpPr>
        <p:spPr>
          <a:xfrm>
            <a:off x="3635896" y="5229200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Data</a:t>
            </a:r>
            <a:endParaRPr lang="en-US" sz="1600" dirty="0"/>
          </a:p>
        </p:txBody>
      </p:sp>
      <p:sp>
        <p:nvSpPr>
          <p:cNvPr id="37" name="Rechteck 36"/>
          <p:cNvSpPr/>
          <p:nvPr/>
        </p:nvSpPr>
        <p:spPr>
          <a:xfrm>
            <a:off x="1979712" y="476672"/>
            <a:ext cx="57606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NL</a:t>
            </a:r>
            <a:endParaRPr lang="en-US" sz="1600" dirty="0"/>
          </a:p>
        </p:txBody>
      </p:sp>
      <p:sp>
        <p:nvSpPr>
          <p:cNvPr id="46" name="Textfeld 45"/>
          <p:cNvSpPr txBox="1"/>
          <p:nvPr/>
        </p:nvSpPr>
        <p:spPr>
          <a:xfrm>
            <a:off x="5508104" y="2772217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Structure </a:t>
            </a:r>
          </a:p>
          <a:p>
            <a:pPr algn="ctr"/>
            <a:r>
              <a:rPr lang="en-US" sz="1600" dirty="0" smtClean="0"/>
              <a:t>Matching</a:t>
            </a:r>
            <a:endParaRPr lang="en-US" sz="1600" dirty="0"/>
          </a:p>
        </p:txBody>
      </p:sp>
      <p:sp>
        <p:nvSpPr>
          <p:cNvPr id="48" name="Rechteck 47"/>
          <p:cNvSpPr/>
          <p:nvPr/>
        </p:nvSpPr>
        <p:spPr>
          <a:xfrm>
            <a:off x="2627784" y="476672"/>
            <a:ext cx="244827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Iterative Series of (Facet-based) Operations</a:t>
            </a:r>
            <a:endParaRPr lang="en-US" sz="1600" dirty="0"/>
          </a:p>
        </p:txBody>
      </p:sp>
      <p:sp>
        <p:nvSpPr>
          <p:cNvPr id="49" name="Rechteck 48"/>
          <p:cNvSpPr/>
          <p:nvPr/>
        </p:nvSpPr>
        <p:spPr>
          <a:xfrm>
            <a:off x="3995936" y="1916832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Concepts</a:t>
            </a:r>
            <a:endParaRPr lang="en-US" sz="1600" dirty="0"/>
          </a:p>
        </p:txBody>
      </p:sp>
      <p:sp>
        <p:nvSpPr>
          <p:cNvPr id="50" name="Rechteck 49"/>
          <p:cNvSpPr/>
          <p:nvPr/>
        </p:nvSpPr>
        <p:spPr>
          <a:xfrm>
            <a:off x="5148064" y="1916832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51" name="Rechteck 50"/>
          <p:cNvSpPr/>
          <p:nvPr/>
        </p:nvSpPr>
        <p:spPr>
          <a:xfrm>
            <a:off x="6300192" y="1916832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Relations</a:t>
            </a:r>
            <a:endParaRPr lang="en-US" sz="1600" dirty="0"/>
          </a:p>
        </p:txBody>
      </p:sp>
      <p:sp>
        <p:nvSpPr>
          <p:cNvPr id="52" name="Textfeld 51"/>
          <p:cNvSpPr txBox="1"/>
          <p:nvPr/>
        </p:nvSpPr>
        <p:spPr>
          <a:xfrm>
            <a:off x="3995936" y="155679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Query</a:t>
            </a:r>
            <a:endParaRPr lang="en-US" sz="1600" dirty="0"/>
          </a:p>
        </p:txBody>
      </p:sp>
      <p:sp>
        <p:nvSpPr>
          <p:cNvPr id="53" name="Abgerundetes Rechteck 52"/>
          <p:cNvSpPr/>
          <p:nvPr/>
        </p:nvSpPr>
        <p:spPr>
          <a:xfrm>
            <a:off x="3923928" y="3573016"/>
            <a:ext cx="360040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4" name="Rechteck 53"/>
          <p:cNvSpPr/>
          <p:nvPr/>
        </p:nvSpPr>
        <p:spPr>
          <a:xfrm>
            <a:off x="3995936" y="3666510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Concepts</a:t>
            </a:r>
            <a:endParaRPr lang="en-US" sz="1600" dirty="0"/>
          </a:p>
        </p:txBody>
      </p:sp>
      <p:sp>
        <p:nvSpPr>
          <p:cNvPr id="55" name="Rechteck 54"/>
          <p:cNvSpPr/>
          <p:nvPr/>
        </p:nvSpPr>
        <p:spPr>
          <a:xfrm>
            <a:off x="5148064" y="3666510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56" name="Rechteck 55"/>
          <p:cNvSpPr/>
          <p:nvPr/>
        </p:nvSpPr>
        <p:spPr>
          <a:xfrm>
            <a:off x="6300192" y="3666510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Relations</a:t>
            </a:r>
            <a:endParaRPr lang="en-US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3995936" y="422108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Data</a:t>
            </a:r>
            <a:endParaRPr lang="en-US" sz="1600" dirty="0"/>
          </a:p>
        </p:txBody>
      </p:sp>
      <p:sp>
        <p:nvSpPr>
          <p:cNvPr id="58" name="Textfeld 57"/>
          <p:cNvSpPr txBox="1"/>
          <p:nvPr/>
        </p:nvSpPr>
        <p:spPr>
          <a:xfrm>
            <a:off x="4499992" y="2772217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Structure Traversal</a:t>
            </a:r>
            <a:endParaRPr lang="en-US" sz="1600" dirty="0"/>
          </a:p>
        </p:txBody>
      </p:sp>
      <p:sp>
        <p:nvSpPr>
          <p:cNvPr id="60" name="Textfeld 59"/>
          <p:cNvSpPr txBox="1"/>
          <p:nvPr/>
        </p:nvSpPr>
        <p:spPr>
          <a:xfrm>
            <a:off x="6372200" y="291623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Reasoning</a:t>
            </a:r>
            <a:endParaRPr lang="en-US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3563888" y="2772217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Term </a:t>
            </a:r>
          </a:p>
          <a:p>
            <a:pPr algn="ctr"/>
            <a:r>
              <a:rPr lang="en-US" sz="1600" dirty="0" smtClean="0"/>
              <a:t>Matching</a:t>
            </a:r>
            <a:endParaRPr lang="en-US" sz="1600" dirty="0"/>
          </a:p>
        </p:txBody>
      </p:sp>
      <p:sp>
        <p:nvSpPr>
          <p:cNvPr id="64" name="Rechteck 63"/>
          <p:cNvSpPr/>
          <p:nvPr/>
        </p:nvSpPr>
        <p:spPr>
          <a:xfrm>
            <a:off x="2123728" y="2276872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68" name="Rechteck 67"/>
          <p:cNvSpPr/>
          <p:nvPr/>
        </p:nvSpPr>
        <p:spPr>
          <a:xfrm>
            <a:off x="2123728" y="2852936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Facts</a:t>
            </a:r>
            <a:endParaRPr lang="en-US" sz="1600" dirty="0"/>
          </a:p>
        </p:txBody>
      </p:sp>
      <p:sp>
        <p:nvSpPr>
          <p:cNvPr id="69" name="Rechteck 68"/>
          <p:cNvSpPr/>
          <p:nvPr/>
        </p:nvSpPr>
        <p:spPr>
          <a:xfrm>
            <a:off x="2123728" y="3429000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Relations</a:t>
            </a:r>
            <a:endParaRPr lang="en-US" sz="1600" dirty="0"/>
          </a:p>
        </p:txBody>
      </p:sp>
      <p:sp>
        <p:nvSpPr>
          <p:cNvPr id="71" name="Textfeld 70"/>
          <p:cNvSpPr txBox="1"/>
          <p:nvPr/>
        </p:nvSpPr>
        <p:spPr>
          <a:xfrm>
            <a:off x="1979712" y="193831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Result</a:t>
            </a:r>
            <a:endParaRPr lang="en-US" sz="1600" dirty="0"/>
          </a:p>
        </p:txBody>
      </p:sp>
      <p:sp>
        <p:nvSpPr>
          <p:cNvPr id="73" name="Textfeld 72"/>
          <p:cNvSpPr txBox="1"/>
          <p:nvPr/>
        </p:nvSpPr>
        <p:spPr>
          <a:xfrm>
            <a:off x="1115616" y="489064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76" name="Rechteck 75"/>
          <p:cNvSpPr/>
          <p:nvPr/>
        </p:nvSpPr>
        <p:spPr>
          <a:xfrm>
            <a:off x="2411760" y="5229200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Metadata</a:t>
            </a:r>
            <a:endParaRPr lang="en-US" sz="1600" dirty="0"/>
          </a:p>
        </p:txBody>
      </p:sp>
      <p:sp>
        <p:nvSpPr>
          <p:cNvPr id="82" name="Textfeld 81"/>
          <p:cNvSpPr txBox="1"/>
          <p:nvPr/>
        </p:nvSpPr>
        <p:spPr>
          <a:xfrm>
            <a:off x="7740352" y="1988840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</a:t>
            </a:r>
            <a:endParaRPr lang="en-US" sz="1600" dirty="0"/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5292080" y="332656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/>
          <p:nvPr/>
        </p:nvCxnSpPr>
        <p:spPr>
          <a:xfrm>
            <a:off x="4211960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/>
          <p:nvPr/>
        </p:nvCxnSpPr>
        <p:spPr>
          <a:xfrm>
            <a:off x="5076056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/>
          <p:nvPr/>
        </p:nvCxnSpPr>
        <p:spPr>
          <a:xfrm>
            <a:off x="6012160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/>
          <p:nvPr/>
        </p:nvCxnSpPr>
        <p:spPr>
          <a:xfrm>
            <a:off x="6876256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/>
          <p:nvPr/>
        </p:nvCxnSpPr>
        <p:spPr>
          <a:xfrm flipV="1">
            <a:off x="4211960" y="3356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/>
          <p:nvPr/>
        </p:nvCxnSpPr>
        <p:spPr>
          <a:xfrm flipV="1">
            <a:off x="5076056" y="3356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/>
          <p:nvPr/>
        </p:nvCxnSpPr>
        <p:spPr>
          <a:xfrm flipV="1">
            <a:off x="6012160" y="3356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 flipV="1">
            <a:off x="6876256" y="3356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/>
          <p:nvPr/>
        </p:nvCxnSpPr>
        <p:spPr>
          <a:xfrm flipH="1">
            <a:off x="5436096" y="1268760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 flipH="1" flipV="1">
            <a:off x="5076056" y="4653136"/>
            <a:ext cx="288032" cy="241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 flipH="1">
            <a:off x="3275856" y="306896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hteck 147"/>
          <p:cNvSpPr/>
          <p:nvPr/>
        </p:nvSpPr>
        <p:spPr>
          <a:xfrm>
            <a:off x="5580112" y="629399"/>
            <a:ext cx="3168352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feld 149"/>
          <p:cNvSpPr txBox="1"/>
          <p:nvPr/>
        </p:nvSpPr>
        <p:spPr>
          <a:xfrm>
            <a:off x="6444208" y="62068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Keyword Translation</a:t>
            </a:r>
          </a:p>
          <a:p>
            <a:pPr algn="ctr"/>
            <a:endParaRPr lang="en-US" sz="1600" dirty="0"/>
          </a:p>
        </p:txBody>
      </p:sp>
      <p:sp>
        <p:nvSpPr>
          <p:cNvPr id="151" name="Textfeld 150"/>
          <p:cNvSpPr txBox="1"/>
          <p:nvPr/>
        </p:nvSpPr>
        <p:spPr>
          <a:xfrm>
            <a:off x="7668344" y="620688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NL Query Translation</a:t>
            </a:r>
            <a:endParaRPr lang="en-US" sz="1600" dirty="0"/>
          </a:p>
        </p:txBody>
      </p:sp>
      <p:sp>
        <p:nvSpPr>
          <p:cNvPr id="152" name="Textfeld 151"/>
          <p:cNvSpPr txBox="1"/>
          <p:nvPr/>
        </p:nvSpPr>
        <p:spPr>
          <a:xfrm>
            <a:off x="5292080" y="620688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Detecting</a:t>
            </a:r>
          </a:p>
          <a:p>
            <a:pPr algn="ctr"/>
            <a:r>
              <a:rPr lang="en-US" sz="1600" dirty="0" smtClean="0"/>
              <a:t>Concepts</a:t>
            </a:r>
          </a:p>
        </p:txBody>
      </p:sp>
      <p:cxnSp>
        <p:nvCxnSpPr>
          <p:cNvPr id="155" name="Gerade Verbindung mit Pfeil 154"/>
          <p:cNvCxnSpPr/>
          <p:nvPr/>
        </p:nvCxnSpPr>
        <p:spPr>
          <a:xfrm flipH="1" flipV="1">
            <a:off x="7596336" y="1268760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V="1">
            <a:off x="5004048" y="5301208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hteck 163"/>
          <p:cNvSpPr/>
          <p:nvPr/>
        </p:nvSpPr>
        <p:spPr>
          <a:xfrm>
            <a:off x="5436096" y="4830251"/>
            <a:ext cx="3312368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feld 164"/>
          <p:cNvSpPr txBox="1"/>
          <p:nvPr/>
        </p:nvSpPr>
        <p:spPr>
          <a:xfrm>
            <a:off x="6228184" y="4830251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Detecting </a:t>
            </a:r>
          </a:p>
          <a:p>
            <a:pPr algn="ctr"/>
            <a:r>
              <a:rPr lang="en-US" sz="1600" dirty="0" smtClean="0"/>
              <a:t>Entities </a:t>
            </a:r>
          </a:p>
          <a:p>
            <a:pPr algn="ctr"/>
            <a:endParaRPr lang="en-US" sz="1600" dirty="0"/>
          </a:p>
        </p:txBody>
      </p:sp>
      <p:sp>
        <p:nvSpPr>
          <p:cNvPr id="166" name="Textfeld 165"/>
          <p:cNvSpPr txBox="1"/>
          <p:nvPr/>
        </p:nvSpPr>
        <p:spPr>
          <a:xfrm>
            <a:off x="7596336" y="4830251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Detecting Relations</a:t>
            </a:r>
            <a:endParaRPr lang="en-US" sz="1600" dirty="0"/>
          </a:p>
        </p:txBody>
      </p:sp>
      <p:sp>
        <p:nvSpPr>
          <p:cNvPr id="167" name="Textfeld 166"/>
          <p:cNvSpPr txBox="1"/>
          <p:nvPr/>
        </p:nvSpPr>
        <p:spPr>
          <a:xfrm>
            <a:off x="5292080" y="482154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Detecting </a:t>
            </a:r>
            <a:r>
              <a:rPr lang="en-US" sz="1600" dirty="0" smtClean="0"/>
              <a:t>Concepts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35496" y="1628800"/>
            <a:ext cx="1656184" cy="280831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Textfeld 175"/>
          <p:cNvSpPr txBox="1"/>
          <p:nvPr/>
        </p:nvSpPr>
        <p:spPr>
          <a:xfrm>
            <a:off x="-72008" y="1700808"/>
            <a:ext cx="1763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Ranking based on: 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-72008" y="2886035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Centrality (Authority, Popularity)</a:t>
            </a:r>
          </a:p>
        </p:txBody>
      </p:sp>
      <p:sp>
        <p:nvSpPr>
          <p:cNvPr id="178" name="Rechteck 177"/>
          <p:cNvSpPr/>
          <p:nvPr/>
        </p:nvSpPr>
        <p:spPr>
          <a:xfrm>
            <a:off x="179512" y="3666510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Proximity</a:t>
            </a:r>
            <a:endParaRPr lang="en-US" sz="1600" dirty="0" smtClean="0"/>
          </a:p>
        </p:txBody>
      </p:sp>
      <p:sp>
        <p:nvSpPr>
          <p:cNvPr id="179" name="Rechteck 178"/>
          <p:cNvSpPr/>
          <p:nvPr/>
        </p:nvSpPr>
        <p:spPr>
          <a:xfrm>
            <a:off x="-108520" y="3954542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Query-Relevance</a:t>
            </a:r>
            <a:endParaRPr lang="en-US" sz="1600" dirty="0" smtClean="0"/>
          </a:p>
        </p:txBody>
      </p:sp>
      <p:sp>
        <p:nvSpPr>
          <p:cNvPr id="180" name="Rechteck 179"/>
          <p:cNvSpPr/>
          <p:nvPr/>
        </p:nvSpPr>
        <p:spPr>
          <a:xfrm>
            <a:off x="179512" y="1988840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Rarity</a:t>
            </a:r>
            <a:endParaRPr lang="en-US" sz="1600" dirty="0" smtClean="0"/>
          </a:p>
        </p:txBody>
      </p:sp>
      <p:sp>
        <p:nvSpPr>
          <p:cNvPr id="181" name="Rechteck 180"/>
          <p:cNvSpPr/>
          <p:nvPr/>
        </p:nvSpPr>
        <p:spPr>
          <a:xfrm>
            <a:off x="179512" y="2586390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Trust</a:t>
            </a:r>
            <a:endParaRPr lang="en-US" sz="1600" dirty="0" smtClean="0"/>
          </a:p>
        </p:txBody>
      </p:sp>
      <p:sp>
        <p:nvSpPr>
          <p:cNvPr id="182" name="Rechteck 181"/>
          <p:cNvSpPr/>
          <p:nvPr/>
        </p:nvSpPr>
        <p:spPr>
          <a:xfrm>
            <a:off x="179512" y="2276872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Predictability</a:t>
            </a:r>
            <a:endParaRPr lang="en-US" sz="1600" dirty="0" smtClean="0"/>
          </a:p>
        </p:txBody>
      </p:sp>
      <p:cxnSp>
        <p:nvCxnSpPr>
          <p:cNvPr id="183" name="Gerade Verbindung mit Pfeil 182"/>
          <p:cNvCxnSpPr/>
          <p:nvPr/>
        </p:nvCxnSpPr>
        <p:spPr>
          <a:xfrm>
            <a:off x="3707904" y="119675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 Verbindung mit Pfeil 186"/>
          <p:cNvCxnSpPr/>
          <p:nvPr/>
        </p:nvCxnSpPr>
        <p:spPr>
          <a:xfrm flipV="1">
            <a:off x="3707904" y="3429000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/>
          <p:nvPr/>
        </p:nvCxnSpPr>
        <p:spPr>
          <a:xfrm flipH="1">
            <a:off x="1691680" y="429309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/>
          <p:nvPr/>
        </p:nvCxnSpPr>
        <p:spPr>
          <a:xfrm flipH="1">
            <a:off x="1763688" y="177281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/>
          <p:nvPr/>
        </p:nvCxnSpPr>
        <p:spPr>
          <a:xfrm flipH="1">
            <a:off x="1691680" y="306896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Gerade Verbindung mit Pfeil 201"/>
          <p:cNvCxnSpPr/>
          <p:nvPr/>
        </p:nvCxnSpPr>
        <p:spPr>
          <a:xfrm>
            <a:off x="1403648" y="11967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/>
          <p:nvPr/>
        </p:nvCxnSpPr>
        <p:spPr>
          <a:xfrm flipV="1">
            <a:off x="1403648" y="45091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Thanh Tran</dc:creator>
  <cp:lastModifiedBy>Thanh Tran</cp:lastModifiedBy>
  <cp:revision>19</cp:revision>
  <dcterms:created xsi:type="dcterms:W3CDTF">2012-01-25T14:09:02Z</dcterms:created>
  <dcterms:modified xsi:type="dcterms:W3CDTF">2012-01-27T14:01:05Z</dcterms:modified>
</cp:coreProperties>
</file>