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78" autoAdjust="0"/>
  </p:normalViewPr>
  <p:slideViewPr>
    <p:cSldViewPr>
      <p:cViewPr varScale="1">
        <p:scale>
          <a:sx n="92" d="100"/>
          <a:sy n="92" d="100"/>
        </p:scale>
        <p:origin x="-9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4E21BB2-184D-4B9E-9C82-4DBA5278B92B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D95935F-4E2F-4D99-B176-9013C3AC327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6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935F-4E2F-4D99-B176-9013C3AC327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935F-4E2F-4D99-B176-9013C3AC327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935F-4E2F-4D99-B176-9013C3AC327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935F-4E2F-4D99-B176-9013C3AC327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935F-4E2F-4D99-B176-9013C3AC327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935F-4E2F-4D99-B176-9013C3AC327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08A48-5BEC-4B37-8527-BC84DAC0E7AE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Abgerundetes Rechteck 71"/>
          <p:cNvSpPr/>
          <p:nvPr/>
        </p:nvSpPr>
        <p:spPr>
          <a:xfrm>
            <a:off x="683567" y="4941168"/>
            <a:ext cx="4248473" cy="10081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7" name="Abgerundetes Rechteck 76"/>
          <p:cNvSpPr/>
          <p:nvPr/>
        </p:nvSpPr>
        <p:spPr>
          <a:xfrm>
            <a:off x="792088" y="5122638"/>
            <a:ext cx="2699792" cy="7546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6" name="Rechteck 125"/>
          <p:cNvSpPr/>
          <p:nvPr/>
        </p:nvSpPr>
        <p:spPr>
          <a:xfrm>
            <a:off x="3563888" y="2780928"/>
            <a:ext cx="3960440" cy="576064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bgerundetes Rechteck 80"/>
          <p:cNvSpPr/>
          <p:nvPr/>
        </p:nvSpPr>
        <p:spPr>
          <a:xfrm>
            <a:off x="7668344" y="1988840"/>
            <a:ext cx="1475656" cy="19442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4" name="Abgerundetes Rechteck 73"/>
          <p:cNvSpPr/>
          <p:nvPr/>
        </p:nvSpPr>
        <p:spPr>
          <a:xfrm>
            <a:off x="611560" y="188640"/>
            <a:ext cx="4320480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5" name="Textfeld 74"/>
          <p:cNvSpPr txBox="1"/>
          <p:nvPr/>
        </p:nvSpPr>
        <p:spPr>
          <a:xfrm>
            <a:off x="683567" y="138118"/>
            <a:ext cx="398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Query</a:t>
            </a:r>
            <a:endParaRPr lang="en-US" sz="1600" dirty="0"/>
          </a:p>
        </p:txBody>
      </p:sp>
      <p:sp>
        <p:nvSpPr>
          <p:cNvPr id="70" name="Abgerundetes Rechteck 69"/>
          <p:cNvSpPr/>
          <p:nvPr/>
        </p:nvSpPr>
        <p:spPr>
          <a:xfrm>
            <a:off x="1979712" y="1916832"/>
            <a:ext cx="1296144" cy="21602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hteck 11"/>
          <p:cNvSpPr/>
          <p:nvPr/>
        </p:nvSpPr>
        <p:spPr>
          <a:xfrm>
            <a:off x="3574473" y="5229200"/>
            <a:ext cx="115212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Data</a:t>
            </a:r>
            <a:endParaRPr lang="en-US" sz="1600" dirty="0"/>
          </a:p>
        </p:txBody>
      </p:sp>
      <p:sp>
        <p:nvSpPr>
          <p:cNvPr id="14" name="Rechteck 13"/>
          <p:cNvSpPr/>
          <p:nvPr/>
        </p:nvSpPr>
        <p:spPr>
          <a:xfrm>
            <a:off x="755576" y="476672"/>
            <a:ext cx="115212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Keywords</a:t>
            </a:r>
            <a:endParaRPr lang="en-US" sz="1600" dirty="0"/>
          </a:p>
        </p:txBody>
      </p:sp>
      <p:cxnSp>
        <p:nvCxnSpPr>
          <p:cNvPr id="59" name="Gerade Verbindung mit Pfeil 58"/>
          <p:cNvCxnSpPr/>
          <p:nvPr/>
        </p:nvCxnSpPr>
        <p:spPr>
          <a:xfrm flipH="1">
            <a:off x="7740352" y="4005064"/>
            <a:ext cx="432048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Abgerundetes Rechteck 64"/>
          <p:cNvSpPr/>
          <p:nvPr/>
        </p:nvSpPr>
        <p:spPr>
          <a:xfrm>
            <a:off x="7740352" y="2348880"/>
            <a:ext cx="1296144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Lexical Model</a:t>
            </a:r>
            <a:endParaRPr lang="en-US" sz="16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3923928" y="1556792"/>
            <a:ext cx="360040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7740352" y="3140968"/>
            <a:ext cx="1296144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Knowledge Model</a:t>
            </a:r>
            <a:endParaRPr lang="en-US" sz="1600" dirty="0"/>
          </a:p>
        </p:txBody>
      </p:sp>
      <p:sp>
        <p:nvSpPr>
          <p:cNvPr id="36" name="Rechteck 35"/>
          <p:cNvSpPr/>
          <p:nvPr/>
        </p:nvSpPr>
        <p:spPr>
          <a:xfrm>
            <a:off x="899592" y="5229200"/>
            <a:ext cx="115212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Semantic Data</a:t>
            </a:r>
            <a:endParaRPr lang="en-US" sz="1600" dirty="0"/>
          </a:p>
        </p:txBody>
      </p:sp>
      <p:sp>
        <p:nvSpPr>
          <p:cNvPr id="37" name="Rechteck 36"/>
          <p:cNvSpPr/>
          <p:nvPr/>
        </p:nvSpPr>
        <p:spPr>
          <a:xfrm>
            <a:off x="1979712" y="476672"/>
            <a:ext cx="57606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NL</a:t>
            </a:r>
            <a:endParaRPr lang="en-US" sz="1600" dirty="0"/>
          </a:p>
        </p:txBody>
      </p:sp>
      <p:sp>
        <p:nvSpPr>
          <p:cNvPr id="46" name="Textfeld 45"/>
          <p:cNvSpPr txBox="1"/>
          <p:nvPr/>
        </p:nvSpPr>
        <p:spPr>
          <a:xfrm>
            <a:off x="5508104" y="2772217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Structure </a:t>
            </a:r>
          </a:p>
          <a:p>
            <a:pPr algn="ctr"/>
            <a:r>
              <a:rPr lang="en-US" sz="1600" dirty="0" smtClean="0"/>
              <a:t>Matching</a:t>
            </a:r>
            <a:endParaRPr lang="en-US" sz="1600" dirty="0"/>
          </a:p>
        </p:txBody>
      </p:sp>
      <p:sp>
        <p:nvSpPr>
          <p:cNvPr id="48" name="Rechteck 47"/>
          <p:cNvSpPr/>
          <p:nvPr/>
        </p:nvSpPr>
        <p:spPr>
          <a:xfrm>
            <a:off x="2627784" y="476672"/>
            <a:ext cx="216024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Iterative </a:t>
            </a:r>
            <a:r>
              <a:rPr lang="en-US" sz="1600" dirty="0" smtClean="0"/>
              <a:t>Series of </a:t>
            </a:r>
          </a:p>
          <a:p>
            <a:pPr algn="ctr"/>
            <a:r>
              <a:rPr lang="en-US" sz="1600" dirty="0" smtClean="0"/>
              <a:t>User Inputs</a:t>
            </a:r>
            <a:endParaRPr lang="en-US" sz="1600" dirty="0"/>
          </a:p>
        </p:txBody>
      </p:sp>
      <p:sp>
        <p:nvSpPr>
          <p:cNvPr id="49" name="Rechteck 48"/>
          <p:cNvSpPr/>
          <p:nvPr/>
        </p:nvSpPr>
        <p:spPr>
          <a:xfrm>
            <a:off x="3995936" y="1916832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Concepts</a:t>
            </a:r>
            <a:endParaRPr lang="en-US" sz="1600" dirty="0"/>
          </a:p>
        </p:txBody>
      </p:sp>
      <p:sp>
        <p:nvSpPr>
          <p:cNvPr id="50" name="Rechteck 49"/>
          <p:cNvSpPr/>
          <p:nvPr/>
        </p:nvSpPr>
        <p:spPr>
          <a:xfrm>
            <a:off x="5148064" y="1916832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Entities</a:t>
            </a:r>
            <a:endParaRPr lang="en-US" sz="1600" dirty="0"/>
          </a:p>
        </p:txBody>
      </p:sp>
      <p:sp>
        <p:nvSpPr>
          <p:cNvPr id="51" name="Rechteck 50"/>
          <p:cNvSpPr/>
          <p:nvPr/>
        </p:nvSpPr>
        <p:spPr>
          <a:xfrm>
            <a:off x="6300192" y="1916832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Relations</a:t>
            </a:r>
            <a:endParaRPr lang="en-US" sz="1600" dirty="0"/>
          </a:p>
        </p:txBody>
      </p:sp>
      <p:sp>
        <p:nvSpPr>
          <p:cNvPr id="52" name="Textfeld 51"/>
          <p:cNvSpPr txBox="1"/>
          <p:nvPr/>
        </p:nvSpPr>
        <p:spPr>
          <a:xfrm>
            <a:off x="3995936" y="1556792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Semantics of Keywords / NL</a:t>
            </a:r>
            <a:endParaRPr lang="en-US" sz="1600" dirty="0"/>
          </a:p>
        </p:txBody>
      </p:sp>
      <p:sp>
        <p:nvSpPr>
          <p:cNvPr id="53" name="Abgerundetes Rechteck 52"/>
          <p:cNvSpPr/>
          <p:nvPr/>
        </p:nvSpPr>
        <p:spPr>
          <a:xfrm>
            <a:off x="3923928" y="3573016"/>
            <a:ext cx="360040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4" name="Rechteck 53"/>
          <p:cNvSpPr/>
          <p:nvPr/>
        </p:nvSpPr>
        <p:spPr>
          <a:xfrm>
            <a:off x="3995936" y="3666510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Concepts</a:t>
            </a:r>
            <a:endParaRPr lang="en-US" sz="1600" dirty="0"/>
          </a:p>
        </p:txBody>
      </p:sp>
      <p:sp>
        <p:nvSpPr>
          <p:cNvPr id="55" name="Rechteck 54"/>
          <p:cNvSpPr/>
          <p:nvPr/>
        </p:nvSpPr>
        <p:spPr>
          <a:xfrm>
            <a:off x="5148064" y="3666510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Entities</a:t>
            </a:r>
            <a:endParaRPr lang="en-US" sz="1600" dirty="0"/>
          </a:p>
        </p:txBody>
      </p:sp>
      <p:sp>
        <p:nvSpPr>
          <p:cNvPr id="56" name="Rechteck 55"/>
          <p:cNvSpPr/>
          <p:nvPr/>
        </p:nvSpPr>
        <p:spPr>
          <a:xfrm>
            <a:off x="6300192" y="3666510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Relations</a:t>
            </a:r>
            <a:endParaRPr lang="en-US" sz="1600" dirty="0"/>
          </a:p>
        </p:txBody>
      </p:sp>
      <p:sp>
        <p:nvSpPr>
          <p:cNvPr id="57" name="Textfeld 56"/>
          <p:cNvSpPr txBox="1"/>
          <p:nvPr/>
        </p:nvSpPr>
        <p:spPr>
          <a:xfrm>
            <a:off x="3995936" y="4221088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Semantics of Raw Data</a:t>
            </a:r>
            <a:endParaRPr lang="en-US" sz="1600" dirty="0"/>
          </a:p>
        </p:txBody>
      </p:sp>
      <p:sp>
        <p:nvSpPr>
          <p:cNvPr id="58" name="Textfeld 57"/>
          <p:cNvSpPr txBox="1"/>
          <p:nvPr/>
        </p:nvSpPr>
        <p:spPr>
          <a:xfrm>
            <a:off x="4499992" y="2772217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Graph Traversal</a:t>
            </a:r>
            <a:endParaRPr lang="en-US" sz="1600" dirty="0"/>
          </a:p>
        </p:txBody>
      </p:sp>
      <p:sp>
        <p:nvSpPr>
          <p:cNvPr id="60" name="Textfeld 59"/>
          <p:cNvSpPr txBox="1"/>
          <p:nvPr/>
        </p:nvSpPr>
        <p:spPr>
          <a:xfrm>
            <a:off x="6372200" y="2916233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Reasoning</a:t>
            </a:r>
            <a:endParaRPr lang="en-US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3563888" y="2772217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Term </a:t>
            </a:r>
          </a:p>
          <a:p>
            <a:pPr algn="ctr"/>
            <a:r>
              <a:rPr lang="en-US" sz="1600" dirty="0" smtClean="0"/>
              <a:t>Matching</a:t>
            </a:r>
            <a:endParaRPr lang="en-US" sz="1600" dirty="0"/>
          </a:p>
        </p:txBody>
      </p:sp>
      <p:sp>
        <p:nvSpPr>
          <p:cNvPr id="64" name="Rechteck 63"/>
          <p:cNvSpPr/>
          <p:nvPr/>
        </p:nvSpPr>
        <p:spPr>
          <a:xfrm>
            <a:off x="2123728" y="2276872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Entities</a:t>
            </a:r>
            <a:endParaRPr lang="en-US" sz="1600" dirty="0"/>
          </a:p>
        </p:txBody>
      </p:sp>
      <p:sp>
        <p:nvSpPr>
          <p:cNvPr id="68" name="Rechteck 67"/>
          <p:cNvSpPr/>
          <p:nvPr/>
        </p:nvSpPr>
        <p:spPr>
          <a:xfrm>
            <a:off x="2123728" y="2852936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Facts</a:t>
            </a:r>
            <a:endParaRPr lang="en-US" sz="1600" dirty="0"/>
          </a:p>
        </p:txBody>
      </p:sp>
      <p:sp>
        <p:nvSpPr>
          <p:cNvPr id="69" name="Rechteck 68"/>
          <p:cNvSpPr/>
          <p:nvPr/>
        </p:nvSpPr>
        <p:spPr>
          <a:xfrm>
            <a:off x="2123728" y="3429000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Relations</a:t>
            </a:r>
            <a:endParaRPr lang="en-US" sz="1600" dirty="0"/>
          </a:p>
        </p:txBody>
      </p:sp>
      <p:sp>
        <p:nvSpPr>
          <p:cNvPr id="71" name="Textfeld 70"/>
          <p:cNvSpPr txBox="1"/>
          <p:nvPr/>
        </p:nvSpPr>
        <p:spPr>
          <a:xfrm>
            <a:off x="1979712" y="193831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Result</a:t>
            </a:r>
            <a:endParaRPr lang="en-US" sz="1600" dirty="0"/>
          </a:p>
        </p:txBody>
      </p:sp>
      <p:sp>
        <p:nvSpPr>
          <p:cNvPr id="73" name="Textfeld 72"/>
          <p:cNvSpPr txBox="1"/>
          <p:nvPr/>
        </p:nvSpPr>
        <p:spPr>
          <a:xfrm>
            <a:off x="683568" y="489064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76" name="Rechteck 75"/>
          <p:cNvSpPr/>
          <p:nvPr/>
        </p:nvSpPr>
        <p:spPr>
          <a:xfrm>
            <a:off x="2146695" y="5229808"/>
            <a:ext cx="115212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Semantic Metadata</a:t>
            </a:r>
            <a:endParaRPr lang="en-US" sz="1600" dirty="0"/>
          </a:p>
        </p:txBody>
      </p:sp>
      <p:sp>
        <p:nvSpPr>
          <p:cNvPr id="82" name="Textfeld 81"/>
          <p:cNvSpPr txBox="1"/>
          <p:nvPr/>
        </p:nvSpPr>
        <p:spPr>
          <a:xfrm>
            <a:off x="7740352" y="1988840"/>
            <a:ext cx="1187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Semantics</a:t>
            </a:r>
            <a:endParaRPr lang="en-US" sz="1600" dirty="0"/>
          </a:p>
        </p:txBody>
      </p:sp>
      <p:cxnSp>
        <p:nvCxnSpPr>
          <p:cNvPr id="86" name="Gerade Verbindung mit Pfeil 85"/>
          <p:cNvCxnSpPr/>
          <p:nvPr/>
        </p:nvCxnSpPr>
        <p:spPr>
          <a:xfrm>
            <a:off x="5076056" y="476672"/>
            <a:ext cx="432048" cy="302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Gerade Verbindung mit Pfeil 124"/>
          <p:cNvCxnSpPr/>
          <p:nvPr/>
        </p:nvCxnSpPr>
        <p:spPr>
          <a:xfrm>
            <a:off x="4211960" y="263691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/>
          <p:nvPr/>
        </p:nvCxnSpPr>
        <p:spPr>
          <a:xfrm>
            <a:off x="5076056" y="263691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Gerade Verbindung mit Pfeil 131"/>
          <p:cNvCxnSpPr/>
          <p:nvPr/>
        </p:nvCxnSpPr>
        <p:spPr>
          <a:xfrm>
            <a:off x="6012160" y="263691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Gerade Verbindung mit Pfeil 132"/>
          <p:cNvCxnSpPr/>
          <p:nvPr/>
        </p:nvCxnSpPr>
        <p:spPr>
          <a:xfrm>
            <a:off x="6876256" y="263691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Gerade Verbindung mit Pfeil 133"/>
          <p:cNvCxnSpPr/>
          <p:nvPr/>
        </p:nvCxnSpPr>
        <p:spPr>
          <a:xfrm flipV="1">
            <a:off x="4211960" y="335699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Gerade Verbindung mit Pfeil 135"/>
          <p:cNvCxnSpPr/>
          <p:nvPr/>
        </p:nvCxnSpPr>
        <p:spPr>
          <a:xfrm flipV="1">
            <a:off x="5076056" y="335699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/>
          <p:nvPr/>
        </p:nvCxnSpPr>
        <p:spPr>
          <a:xfrm flipV="1">
            <a:off x="6012160" y="335699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Gerade Verbindung mit Pfeil 137"/>
          <p:cNvCxnSpPr/>
          <p:nvPr/>
        </p:nvCxnSpPr>
        <p:spPr>
          <a:xfrm flipV="1">
            <a:off x="6876256" y="335699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Gerade Verbindung mit Pfeil 138"/>
          <p:cNvCxnSpPr/>
          <p:nvPr/>
        </p:nvCxnSpPr>
        <p:spPr>
          <a:xfrm flipH="1">
            <a:off x="5148064" y="1124744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 flipH="1" flipV="1">
            <a:off x="4955930" y="4665968"/>
            <a:ext cx="372154" cy="27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Gerade Verbindung mit Pfeil 143"/>
          <p:cNvCxnSpPr/>
          <p:nvPr/>
        </p:nvCxnSpPr>
        <p:spPr>
          <a:xfrm flipH="1">
            <a:off x="3275856" y="3068960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Rechteck 147"/>
          <p:cNvSpPr/>
          <p:nvPr/>
        </p:nvSpPr>
        <p:spPr>
          <a:xfrm>
            <a:off x="5580112" y="629399"/>
            <a:ext cx="3168352" cy="576064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feld 149"/>
          <p:cNvSpPr txBox="1"/>
          <p:nvPr/>
        </p:nvSpPr>
        <p:spPr>
          <a:xfrm>
            <a:off x="6444208" y="620688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Keyword Translation</a:t>
            </a:r>
          </a:p>
          <a:p>
            <a:pPr algn="ctr"/>
            <a:endParaRPr lang="en-US" sz="1600" dirty="0"/>
          </a:p>
        </p:txBody>
      </p:sp>
      <p:sp>
        <p:nvSpPr>
          <p:cNvPr id="151" name="Textfeld 150"/>
          <p:cNvSpPr txBox="1"/>
          <p:nvPr/>
        </p:nvSpPr>
        <p:spPr>
          <a:xfrm>
            <a:off x="7668344" y="620688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NL Query Translation</a:t>
            </a:r>
            <a:endParaRPr lang="en-US" sz="1600" dirty="0"/>
          </a:p>
        </p:txBody>
      </p:sp>
      <p:sp>
        <p:nvSpPr>
          <p:cNvPr id="152" name="Textfeld 151"/>
          <p:cNvSpPr txBox="1"/>
          <p:nvPr/>
        </p:nvSpPr>
        <p:spPr>
          <a:xfrm>
            <a:off x="5292080" y="620688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Detecting</a:t>
            </a:r>
          </a:p>
          <a:p>
            <a:pPr algn="ctr"/>
            <a:r>
              <a:rPr lang="en-US" sz="1600" dirty="0" smtClean="0"/>
              <a:t>Concepts</a:t>
            </a:r>
          </a:p>
        </p:txBody>
      </p:sp>
      <p:cxnSp>
        <p:nvCxnSpPr>
          <p:cNvPr id="155" name="Gerade Verbindung mit Pfeil 154"/>
          <p:cNvCxnSpPr/>
          <p:nvPr/>
        </p:nvCxnSpPr>
        <p:spPr>
          <a:xfrm flipH="1" flipV="1">
            <a:off x="7596336" y="1268760"/>
            <a:ext cx="57606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Gerade Verbindung mit Pfeil 162"/>
          <p:cNvCxnSpPr/>
          <p:nvPr/>
        </p:nvCxnSpPr>
        <p:spPr>
          <a:xfrm flipV="1">
            <a:off x="4726601" y="5264477"/>
            <a:ext cx="601483" cy="150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echteck 163"/>
          <p:cNvSpPr/>
          <p:nvPr/>
        </p:nvSpPr>
        <p:spPr>
          <a:xfrm>
            <a:off x="5436096" y="4830251"/>
            <a:ext cx="3312368" cy="576064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feld 164"/>
          <p:cNvSpPr txBox="1"/>
          <p:nvPr/>
        </p:nvSpPr>
        <p:spPr>
          <a:xfrm>
            <a:off x="6228184" y="4830251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Detecting </a:t>
            </a:r>
          </a:p>
          <a:p>
            <a:pPr algn="ctr"/>
            <a:r>
              <a:rPr lang="en-US" sz="1600" dirty="0" smtClean="0"/>
              <a:t>Entities </a:t>
            </a:r>
          </a:p>
          <a:p>
            <a:pPr algn="ctr"/>
            <a:endParaRPr lang="en-US" sz="1600" dirty="0"/>
          </a:p>
        </p:txBody>
      </p:sp>
      <p:sp>
        <p:nvSpPr>
          <p:cNvPr id="166" name="Textfeld 165"/>
          <p:cNvSpPr txBox="1"/>
          <p:nvPr/>
        </p:nvSpPr>
        <p:spPr>
          <a:xfrm>
            <a:off x="7596336" y="4830251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Detecting Relations</a:t>
            </a:r>
            <a:endParaRPr lang="en-US" sz="1600" dirty="0"/>
          </a:p>
        </p:txBody>
      </p:sp>
      <p:sp>
        <p:nvSpPr>
          <p:cNvPr id="167" name="Textfeld 166"/>
          <p:cNvSpPr txBox="1"/>
          <p:nvPr/>
        </p:nvSpPr>
        <p:spPr>
          <a:xfrm>
            <a:off x="5292080" y="4821540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Detecting Concepts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35496" y="1628800"/>
            <a:ext cx="1656184" cy="280831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Textfeld 175"/>
          <p:cNvSpPr txBox="1"/>
          <p:nvPr/>
        </p:nvSpPr>
        <p:spPr>
          <a:xfrm>
            <a:off x="-72008" y="1700808"/>
            <a:ext cx="1763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Ranking based on: </a:t>
            </a:r>
          </a:p>
        </p:txBody>
      </p:sp>
      <p:sp>
        <p:nvSpPr>
          <p:cNvPr id="177" name="Textfeld 176"/>
          <p:cNvSpPr txBox="1"/>
          <p:nvPr/>
        </p:nvSpPr>
        <p:spPr>
          <a:xfrm>
            <a:off x="-72008" y="2886035"/>
            <a:ext cx="1763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Centrality (Authority, Popularity)</a:t>
            </a:r>
          </a:p>
        </p:txBody>
      </p:sp>
      <p:sp>
        <p:nvSpPr>
          <p:cNvPr id="178" name="Rechteck 177"/>
          <p:cNvSpPr/>
          <p:nvPr/>
        </p:nvSpPr>
        <p:spPr>
          <a:xfrm>
            <a:off x="179512" y="3666510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Proximity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-108520" y="3954542"/>
            <a:ext cx="1872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Query-Relevance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79512" y="1988840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Rarity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179512" y="2586390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Trust</a:t>
            </a:r>
          </a:p>
        </p:txBody>
      </p:sp>
      <p:sp>
        <p:nvSpPr>
          <p:cNvPr id="182" name="Rechteck 181"/>
          <p:cNvSpPr/>
          <p:nvPr/>
        </p:nvSpPr>
        <p:spPr>
          <a:xfrm>
            <a:off x="179512" y="2276872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Predictability</a:t>
            </a:r>
          </a:p>
        </p:txBody>
      </p:sp>
      <p:cxnSp>
        <p:nvCxnSpPr>
          <p:cNvPr id="183" name="Gerade Verbindung mit Pfeil 182"/>
          <p:cNvCxnSpPr/>
          <p:nvPr/>
        </p:nvCxnSpPr>
        <p:spPr>
          <a:xfrm>
            <a:off x="3707904" y="1196752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Gerade Verbindung mit Pfeil 186"/>
          <p:cNvCxnSpPr/>
          <p:nvPr/>
        </p:nvCxnSpPr>
        <p:spPr>
          <a:xfrm flipV="1">
            <a:off x="3707904" y="3429000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Gerade Verbindung mit Pfeil 188"/>
          <p:cNvCxnSpPr/>
          <p:nvPr/>
        </p:nvCxnSpPr>
        <p:spPr>
          <a:xfrm flipH="1">
            <a:off x="1691680" y="4293096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Gerade Verbindung mit Pfeil 196"/>
          <p:cNvCxnSpPr/>
          <p:nvPr/>
        </p:nvCxnSpPr>
        <p:spPr>
          <a:xfrm flipH="1">
            <a:off x="1763688" y="1772816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Gerade Verbindung mit Pfeil 200"/>
          <p:cNvCxnSpPr/>
          <p:nvPr/>
        </p:nvCxnSpPr>
        <p:spPr>
          <a:xfrm flipH="1">
            <a:off x="1691680" y="3068960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Gerade Verbindung mit Pfeil 201"/>
          <p:cNvCxnSpPr/>
          <p:nvPr/>
        </p:nvCxnSpPr>
        <p:spPr>
          <a:xfrm>
            <a:off x="1403648" y="119675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Gerade Verbindung mit Pfeil 203"/>
          <p:cNvCxnSpPr/>
          <p:nvPr/>
        </p:nvCxnSpPr>
        <p:spPr>
          <a:xfrm flipV="1">
            <a:off x="1403648" y="450912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2915816" y="5877272"/>
            <a:ext cx="0" cy="2160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>
            <a:off x="2915816" y="6093296"/>
            <a:ext cx="640871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9324528" y="917431"/>
            <a:ext cx="0" cy="517586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flipH="1">
            <a:off x="8748464" y="90872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/>
          <p:nvPr/>
        </p:nvCxnSpPr>
        <p:spPr>
          <a:xfrm flipH="1">
            <a:off x="8748464" y="512263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bgerundetes Rechteck 83"/>
          <p:cNvSpPr/>
          <p:nvPr/>
        </p:nvSpPr>
        <p:spPr>
          <a:xfrm>
            <a:off x="1403648" y="2538895"/>
            <a:ext cx="2160240" cy="10341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1" name="Abgerundetes Rechteck 80"/>
          <p:cNvSpPr/>
          <p:nvPr/>
        </p:nvSpPr>
        <p:spPr>
          <a:xfrm>
            <a:off x="3744416" y="2544565"/>
            <a:ext cx="2340768" cy="102845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hteck 11"/>
          <p:cNvSpPr/>
          <p:nvPr/>
        </p:nvSpPr>
        <p:spPr>
          <a:xfrm>
            <a:off x="3887416" y="3871210"/>
            <a:ext cx="1152128" cy="565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Input</a:t>
            </a:r>
            <a:endParaRPr lang="en-US" sz="1600" b="1" dirty="0" smtClean="0"/>
          </a:p>
          <a:p>
            <a:pPr algn="ctr"/>
            <a:r>
              <a:rPr lang="en-US" sz="1600" dirty="0" smtClean="0"/>
              <a:t>Raw Text</a:t>
            </a:r>
            <a:endParaRPr lang="en-US" sz="1600" dirty="0"/>
          </a:p>
        </p:txBody>
      </p:sp>
      <p:sp>
        <p:nvSpPr>
          <p:cNvPr id="65" name="Abgerundetes Rechteck 64"/>
          <p:cNvSpPr/>
          <p:nvPr/>
        </p:nvSpPr>
        <p:spPr>
          <a:xfrm>
            <a:off x="3915548" y="2794256"/>
            <a:ext cx="1998504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Thesauri, e.g. </a:t>
            </a:r>
            <a:r>
              <a:rPr lang="en-US" sz="1600" dirty="0" err="1" smtClean="0"/>
              <a:t>WordNet</a:t>
            </a:r>
            <a:r>
              <a:rPr lang="en-US" sz="1600" dirty="0" smtClean="0"/>
              <a:t>, UMLS </a:t>
            </a:r>
            <a:endParaRPr lang="en-US" sz="1600" dirty="0"/>
          </a:p>
        </p:txBody>
      </p:sp>
      <p:sp>
        <p:nvSpPr>
          <p:cNvPr id="82" name="Textfeld 81"/>
          <p:cNvSpPr txBox="1"/>
          <p:nvPr/>
        </p:nvSpPr>
        <p:spPr>
          <a:xfrm>
            <a:off x="1547664" y="2492896"/>
            <a:ext cx="1187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Syntax</a:t>
            </a:r>
            <a:endParaRPr lang="en-US" sz="1600" dirty="0"/>
          </a:p>
        </p:txBody>
      </p:sp>
      <p:sp>
        <p:nvSpPr>
          <p:cNvPr id="85" name="Abgerundetes Rechteck 84"/>
          <p:cNvSpPr/>
          <p:nvPr/>
        </p:nvSpPr>
        <p:spPr>
          <a:xfrm>
            <a:off x="2504299" y="2794256"/>
            <a:ext cx="987581" cy="72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 Tags</a:t>
            </a:r>
            <a:endParaRPr lang="en-US" sz="1600" dirty="0"/>
          </a:p>
        </p:txBody>
      </p:sp>
      <p:sp>
        <p:nvSpPr>
          <p:cNvPr id="87" name="Textfeld 86"/>
          <p:cNvSpPr txBox="1"/>
          <p:nvPr/>
        </p:nvSpPr>
        <p:spPr>
          <a:xfrm>
            <a:off x="3744415" y="2492896"/>
            <a:ext cx="1428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Semantics</a:t>
            </a:r>
            <a:endParaRPr lang="en-US" sz="1600" dirty="0"/>
          </a:p>
        </p:txBody>
      </p:sp>
      <p:sp>
        <p:nvSpPr>
          <p:cNvPr id="90" name="Rechteck 89"/>
          <p:cNvSpPr/>
          <p:nvPr/>
        </p:nvSpPr>
        <p:spPr>
          <a:xfrm>
            <a:off x="1403647" y="3871210"/>
            <a:ext cx="2016225" cy="576064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1187624" y="400506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Tokenization</a:t>
            </a:r>
            <a:endParaRPr lang="en-US" sz="1600" dirty="0"/>
          </a:p>
        </p:txBody>
      </p:sp>
      <p:sp>
        <p:nvSpPr>
          <p:cNvPr id="95" name="Textfeld 94"/>
          <p:cNvSpPr txBox="1"/>
          <p:nvPr/>
        </p:nvSpPr>
        <p:spPr>
          <a:xfrm>
            <a:off x="2159224" y="3861048"/>
            <a:ext cx="1764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POS</a:t>
            </a:r>
          </a:p>
          <a:p>
            <a:pPr algn="ctr"/>
            <a:r>
              <a:rPr lang="en-US" sz="1600" dirty="0" smtClean="0"/>
              <a:t>Tagging</a:t>
            </a:r>
            <a:endParaRPr lang="en-US" sz="1600" dirty="0"/>
          </a:p>
        </p:txBody>
      </p:sp>
      <p:cxnSp>
        <p:nvCxnSpPr>
          <p:cNvPr id="98" name="Gerade Verbindung mit Pfeil 97"/>
          <p:cNvCxnSpPr>
            <a:stCxn id="12" idx="1"/>
          </p:cNvCxnSpPr>
          <p:nvPr/>
        </p:nvCxnSpPr>
        <p:spPr>
          <a:xfrm flipH="1" flipV="1">
            <a:off x="3455368" y="4153435"/>
            <a:ext cx="432048" cy="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2288275" y="3573016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1403648" y="1628800"/>
            <a:ext cx="2664295" cy="576064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feld 101"/>
          <p:cNvSpPr txBox="1"/>
          <p:nvPr/>
        </p:nvSpPr>
        <p:spPr>
          <a:xfrm>
            <a:off x="2483768" y="1628800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Direct</a:t>
            </a:r>
          </a:p>
          <a:p>
            <a:pPr algn="ctr"/>
            <a:r>
              <a:rPr lang="en-US" sz="1600" dirty="0" smtClean="0"/>
              <a:t>Matching</a:t>
            </a:r>
            <a:endParaRPr lang="en-US" sz="1600" dirty="0"/>
          </a:p>
        </p:txBody>
      </p:sp>
      <p:sp>
        <p:nvSpPr>
          <p:cNvPr id="103" name="Textfeld 102"/>
          <p:cNvSpPr txBox="1"/>
          <p:nvPr/>
        </p:nvSpPr>
        <p:spPr>
          <a:xfrm>
            <a:off x="1310822" y="1633781"/>
            <a:ext cx="1730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Sense</a:t>
            </a:r>
          </a:p>
          <a:p>
            <a:pPr algn="ctr"/>
            <a:r>
              <a:rPr lang="de-DE" sz="1600" dirty="0" err="1" smtClean="0"/>
              <a:t>Disambiguation</a:t>
            </a:r>
            <a:endParaRPr lang="en-US" sz="1600" dirty="0"/>
          </a:p>
        </p:txBody>
      </p:sp>
      <p:cxnSp>
        <p:nvCxnSpPr>
          <p:cNvPr id="107" name="Gerade Verbindung mit Pfeil 106"/>
          <p:cNvCxnSpPr/>
          <p:nvPr/>
        </p:nvCxnSpPr>
        <p:spPr>
          <a:xfrm flipV="1">
            <a:off x="4067944" y="1930525"/>
            <a:ext cx="21602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 flipV="1">
            <a:off x="2375248" y="2218556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flipV="1">
            <a:off x="3943178" y="2218556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Abgerundetes Rechteck 112"/>
          <p:cNvSpPr/>
          <p:nvPr/>
        </p:nvSpPr>
        <p:spPr>
          <a:xfrm>
            <a:off x="1547664" y="2794767"/>
            <a:ext cx="895625" cy="72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Tokens</a:t>
            </a:r>
            <a:endParaRPr lang="en-US" sz="16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4355976" y="1484784"/>
            <a:ext cx="1728192" cy="92831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3" name="Rechteck 32"/>
          <p:cNvSpPr/>
          <p:nvPr/>
        </p:nvSpPr>
        <p:spPr>
          <a:xfrm>
            <a:off x="4680520" y="1700808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Concepts</a:t>
            </a:r>
            <a:endParaRPr lang="en-US" sz="1600" dirty="0"/>
          </a:p>
        </p:txBody>
      </p:sp>
      <p:sp>
        <p:nvSpPr>
          <p:cNvPr id="36" name="Textfeld 35"/>
          <p:cNvSpPr txBox="1"/>
          <p:nvPr/>
        </p:nvSpPr>
        <p:spPr>
          <a:xfrm>
            <a:off x="4427984" y="2146548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Semantics of </a:t>
            </a:r>
            <a:r>
              <a:rPr lang="en-US" sz="1600" dirty="0" smtClean="0"/>
              <a:t>Text</a:t>
            </a:r>
            <a:endParaRPr lang="en-US" sz="1600" dirty="0"/>
          </a:p>
        </p:txBody>
      </p:sp>
      <p:sp>
        <p:nvSpPr>
          <p:cNvPr id="43" name="Textfeld 42"/>
          <p:cNvSpPr txBox="1"/>
          <p:nvPr/>
        </p:nvSpPr>
        <p:spPr>
          <a:xfrm>
            <a:off x="4752528" y="1412776"/>
            <a:ext cx="1187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Output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3807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bgerundetes Rechteck 83"/>
          <p:cNvSpPr/>
          <p:nvPr/>
        </p:nvSpPr>
        <p:spPr>
          <a:xfrm>
            <a:off x="0" y="2538895"/>
            <a:ext cx="3330369" cy="10341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1" name="Abgerundetes Rechteck 80"/>
          <p:cNvSpPr/>
          <p:nvPr/>
        </p:nvSpPr>
        <p:spPr>
          <a:xfrm>
            <a:off x="3402378" y="2544565"/>
            <a:ext cx="5706126" cy="102845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hteck 11"/>
          <p:cNvSpPr/>
          <p:nvPr/>
        </p:nvSpPr>
        <p:spPr>
          <a:xfrm>
            <a:off x="4139952" y="3861048"/>
            <a:ext cx="129614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Input</a:t>
            </a:r>
            <a:endParaRPr lang="en-US" sz="1600" b="1" dirty="0" smtClean="0"/>
          </a:p>
          <a:p>
            <a:pPr algn="ctr"/>
            <a:r>
              <a:rPr lang="en-US" sz="1600" dirty="0" smtClean="0"/>
              <a:t>Raw Text</a:t>
            </a:r>
            <a:endParaRPr lang="en-US" sz="1600" dirty="0"/>
          </a:p>
        </p:txBody>
      </p:sp>
      <p:sp>
        <p:nvSpPr>
          <p:cNvPr id="65" name="Abgerundetes Rechteck 64"/>
          <p:cNvSpPr/>
          <p:nvPr/>
        </p:nvSpPr>
        <p:spPr>
          <a:xfrm>
            <a:off x="3456892" y="2794255"/>
            <a:ext cx="1547156" cy="72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Gazetteers: </a:t>
            </a:r>
            <a:r>
              <a:rPr lang="en-US" sz="1600" dirty="0" smtClean="0"/>
              <a:t>Lists </a:t>
            </a:r>
            <a:r>
              <a:rPr lang="en-US" sz="1600" dirty="0"/>
              <a:t>of </a:t>
            </a:r>
            <a:r>
              <a:rPr lang="en-US" sz="1600" dirty="0" smtClean="0"/>
              <a:t>Named Entities</a:t>
            </a:r>
            <a:endParaRPr lang="en-US" sz="1600" dirty="0"/>
          </a:p>
        </p:txBody>
      </p:sp>
      <p:sp>
        <p:nvSpPr>
          <p:cNvPr id="82" name="Textfeld 81"/>
          <p:cNvSpPr txBox="1"/>
          <p:nvPr/>
        </p:nvSpPr>
        <p:spPr>
          <a:xfrm>
            <a:off x="432048" y="2492896"/>
            <a:ext cx="1187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Syntax</a:t>
            </a:r>
            <a:endParaRPr lang="en-US" sz="1600" dirty="0"/>
          </a:p>
        </p:txBody>
      </p:sp>
      <p:sp>
        <p:nvSpPr>
          <p:cNvPr id="85" name="Abgerundetes Rechteck 84"/>
          <p:cNvSpPr/>
          <p:nvPr/>
        </p:nvSpPr>
        <p:spPr>
          <a:xfrm>
            <a:off x="971600" y="2794256"/>
            <a:ext cx="630036" cy="72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 </a:t>
            </a:r>
          </a:p>
          <a:p>
            <a:pPr algn="ctr"/>
            <a:r>
              <a:rPr lang="en-US" sz="1600" dirty="0" smtClean="0"/>
              <a:t>Tags</a:t>
            </a:r>
            <a:endParaRPr lang="en-US" sz="1600" dirty="0"/>
          </a:p>
        </p:txBody>
      </p:sp>
      <p:sp>
        <p:nvSpPr>
          <p:cNvPr id="87" name="Textfeld 86"/>
          <p:cNvSpPr txBox="1"/>
          <p:nvPr/>
        </p:nvSpPr>
        <p:spPr>
          <a:xfrm>
            <a:off x="3384376" y="2506588"/>
            <a:ext cx="1187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Semantics</a:t>
            </a:r>
            <a:endParaRPr lang="en-US" sz="1600" dirty="0"/>
          </a:p>
        </p:txBody>
      </p:sp>
      <p:sp>
        <p:nvSpPr>
          <p:cNvPr id="90" name="Rechteck 89"/>
          <p:cNvSpPr/>
          <p:nvPr/>
        </p:nvSpPr>
        <p:spPr>
          <a:xfrm>
            <a:off x="179512" y="3871210"/>
            <a:ext cx="3738763" cy="576064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1043608" y="3861048"/>
            <a:ext cx="1216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POS</a:t>
            </a:r>
          </a:p>
          <a:p>
            <a:pPr algn="ctr"/>
            <a:r>
              <a:rPr lang="en-US" sz="1600" dirty="0" smtClean="0"/>
              <a:t>Tagging</a:t>
            </a:r>
            <a:endParaRPr lang="en-US" sz="1600" dirty="0"/>
          </a:p>
        </p:txBody>
      </p:sp>
      <p:sp>
        <p:nvSpPr>
          <p:cNvPr id="96" name="Abgerundetes Rechteck 95"/>
          <p:cNvSpPr/>
          <p:nvPr/>
        </p:nvSpPr>
        <p:spPr>
          <a:xfrm>
            <a:off x="1661837" y="2788363"/>
            <a:ext cx="821931" cy="7283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Noun Phrase </a:t>
            </a:r>
            <a:r>
              <a:rPr lang="en-US" sz="1600" dirty="0" smtClean="0"/>
              <a:t>Chunk</a:t>
            </a:r>
            <a:endParaRPr lang="en-US" sz="1600" dirty="0"/>
          </a:p>
        </p:txBody>
      </p:sp>
      <p:sp>
        <p:nvSpPr>
          <p:cNvPr id="97" name="Textfeld 96"/>
          <p:cNvSpPr txBox="1"/>
          <p:nvPr/>
        </p:nvSpPr>
        <p:spPr>
          <a:xfrm>
            <a:off x="1771622" y="4005064"/>
            <a:ext cx="1432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Chunking</a:t>
            </a:r>
            <a:endParaRPr lang="en-US" sz="1600" dirty="0"/>
          </a:p>
        </p:txBody>
      </p:sp>
      <p:cxnSp>
        <p:nvCxnSpPr>
          <p:cNvPr id="98" name="Gerade Verbindung mit Pfeil 97"/>
          <p:cNvCxnSpPr/>
          <p:nvPr/>
        </p:nvCxnSpPr>
        <p:spPr>
          <a:xfrm flipH="1">
            <a:off x="3923928" y="418508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1856227" y="3573016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24279" y="1628800"/>
            <a:ext cx="6379260" cy="576064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feld 101"/>
          <p:cNvSpPr txBox="1"/>
          <p:nvPr/>
        </p:nvSpPr>
        <p:spPr>
          <a:xfrm>
            <a:off x="-77181" y="1638298"/>
            <a:ext cx="105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Direct</a:t>
            </a:r>
          </a:p>
          <a:p>
            <a:pPr algn="ctr"/>
            <a:r>
              <a:rPr lang="en-US" sz="1600" dirty="0" smtClean="0"/>
              <a:t>Matching</a:t>
            </a:r>
            <a:endParaRPr lang="en-US" sz="1600" dirty="0"/>
          </a:p>
        </p:txBody>
      </p:sp>
      <p:sp>
        <p:nvSpPr>
          <p:cNvPr id="103" name="Textfeld 102"/>
          <p:cNvSpPr txBox="1"/>
          <p:nvPr/>
        </p:nvSpPr>
        <p:spPr>
          <a:xfrm>
            <a:off x="780097" y="1629170"/>
            <a:ext cx="1730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Named</a:t>
            </a:r>
            <a:r>
              <a:rPr lang="de-DE" sz="1600" dirty="0" smtClean="0"/>
              <a:t> </a:t>
            </a:r>
            <a:r>
              <a:rPr lang="de-DE" sz="1600" dirty="0" err="1" smtClean="0"/>
              <a:t>Entity</a:t>
            </a:r>
            <a:r>
              <a:rPr lang="de-DE" sz="1600" dirty="0" smtClean="0"/>
              <a:t> </a:t>
            </a:r>
            <a:endParaRPr lang="en-US" sz="1600" dirty="0" smtClean="0"/>
          </a:p>
          <a:p>
            <a:pPr algn="ctr"/>
            <a:r>
              <a:rPr lang="de-DE" sz="1600" dirty="0" err="1" smtClean="0"/>
              <a:t>Disambiguation</a:t>
            </a:r>
            <a:endParaRPr lang="en-US" sz="1600" dirty="0"/>
          </a:p>
        </p:txBody>
      </p:sp>
      <p:cxnSp>
        <p:nvCxnSpPr>
          <p:cNvPr id="107" name="Gerade Verbindung mit Pfeil 106"/>
          <p:cNvCxnSpPr/>
          <p:nvPr/>
        </p:nvCxnSpPr>
        <p:spPr>
          <a:xfrm>
            <a:off x="6403539" y="191683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 flipV="1">
            <a:off x="2227075" y="2218556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flipV="1">
            <a:off x="4675346" y="2206127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6156176" y="2788363"/>
            <a:ext cx="1080120" cy="72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Matching</a:t>
            </a:r>
            <a:r>
              <a:rPr lang="de-DE" sz="1600" dirty="0" smtClean="0"/>
              <a:t> Patterns / Rules</a:t>
            </a:r>
            <a:endParaRPr lang="en-US" sz="1600" dirty="0"/>
          </a:p>
        </p:txBody>
      </p:sp>
      <p:sp>
        <p:nvSpPr>
          <p:cNvPr id="27" name="Textfeld 26"/>
          <p:cNvSpPr txBox="1"/>
          <p:nvPr/>
        </p:nvSpPr>
        <p:spPr>
          <a:xfrm>
            <a:off x="2627784" y="3881953"/>
            <a:ext cx="1432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Syntactic</a:t>
            </a:r>
          </a:p>
          <a:p>
            <a:pPr algn="ctr"/>
            <a:r>
              <a:rPr lang="en-US" sz="1600" dirty="0" smtClean="0"/>
              <a:t>Parsing</a:t>
            </a:r>
            <a:endParaRPr lang="en-US" sz="1600" dirty="0"/>
          </a:p>
        </p:txBody>
      </p:sp>
      <p:sp>
        <p:nvSpPr>
          <p:cNvPr id="28" name="Textfeld 27"/>
          <p:cNvSpPr txBox="1"/>
          <p:nvPr/>
        </p:nvSpPr>
        <p:spPr>
          <a:xfrm>
            <a:off x="3930968" y="1628800"/>
            <a:ext cx="1788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Sequence</a:t>
            </a:r>
            <a:endParaRPr lang="en-US" sz="1600" dirty="0" smtClean="0"/>
          </a:p>
          <a:p>
            <a:pPr algn="ctr"/>
            <a:r>
              <a:rPr lang="de-DE" sz="1600" dirty="0" err="1" smtClean="0"/>
              <a:t>Labeling</a:t>
            </a:r>
            <a:endParaRPr lang="en-US" sz="1600" dirty="0"/>
          </a:p>
        </p:txBody>
      </p:sp>
      <p:sp>
        <p:nvSpPr>
          <p:cNvPr id="30" name="Textfeld 29"/>
          <p:cNvSpPr txBox="1"/>
          <p:nvPr/>
        </p:nvSpPr>
        <p:spPr>
          <a:xfrm>
            <a:off x="1984420" y="1628800"/>
            <a:ext cx="1730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Pattern</a:t>
            </a:r>
            <a:endParaRPr lang="en-US" sz="1600" dirty="0" smtClean="0"/>
          </a:p>
          <a:p>
            <a:pPr algn="ctr"/>
            <a:r>
              <a:rPr lang="de-DE" sz="1600" dirty="0" err="1" smtClean="0"/>
              <a:t>Matching</a:t>
            </a:r>
            <a:endParaRPr lang="en-US" sz="1600" dirty="0"/>
          </a:p>
        </p:txBody>
      </p:sp>
      <p:sp>
        <p:nvSpPr>
          <p:cNvPr id="31" name="Textfeld 30"/>
          <p:cNvSpPr txBox="1"/>
          <p:nvPr/>
        </p:nvSpPr>
        <p:spPr>
          <a:xfrm>
            <a:off x="2939980" y="1628800"/>
            <a:ext cx="1730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Pattern</a:t>
            </a:r>
            <a:endParaRPr lang="en-US" sz="1600" dirty="0" smtClean="0"/>
          </a:p>
          <a:p>
            <a:pPr algn="ctr"/>
            <a:r>
              <a:rPr lang="de-DE" sz="1600" dirty="0" err="1" smtClean="0"/>
              <a:t>Induction</a:t>
            </a:r>
            <a:endParaRPr lang="en-US" sz="16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7290810" y="2780928"/>
            <a:ext cx="1817694" cy="72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Knowledge</a:t>
            </a:r>
            <a:r>
              <a:rPr lang="de-DE" sz="1600" dirty="0" smtClean="0"/>
              <a:t> </a:t>
            </a:r>
          </a:p>
          <a:p>
            <a:pPr algn="ctr"/>
            <a:r>
              <a:rPr lang="de-DE" sz="1600" dirty="0" smtClean="0"/>
              <a:t>Models  (Semantic </a:t>
            </a:r>
            <a:r>
              <a:rPr lang="de-DE" sz="1600" dirty="0" err="1" smtClean="0"/>
              <a:t>Constraints</a:t>
            </a:r>
            <a:r>
              <a:rPr lang="de-DE" sz="1600" dirty="0" smtClean="0"/>
              <a:t>)</a:t>
            </a:r>
            <a:endParaRPr lang="en-US" sz="16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2561429" y="2774524"/>
            <a:ext cx="714427" cy="7283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Parse </a:t>
            </a:r>
          </a:p>
          <a:p>
            <a:pPr algn="ctr"/>
            <a:r>
              <a:rPr lang="de-DE" sz="1600" dirty="0" err="1" smtClean="0"/>
              <a:t>Trees</a:t>
            </a:r>
            <a:endParaRPr lang="en-US" sz="1600" dirty="0"/>
          </a:p>
        </p:txBody>
      </p:sp>
      <p:sp>
        <p:nvSpPr>
          <p:cNvPr id="34" name="Textfeld 33"/>
          <p:cNvSpPr txBox="1"/>
          <p:nvPr/>
        </p:nvSpPr>
        <p:spPr>
          <a:xfrm>
            <a:off x="4975083" y="1628800"/>
            <a:ext cx="1788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Consistency</a:t>
            </a:r>
            <a:endParaRPr lang="en-US" sz="1600" dirty="0" smtClean="0"/>
          </a:p>
          <a:p>
            <a:pPr algn="ctr"/>
            <a:r>
              <a:rPr lang="de-DE" sz="1600" dirty="0" err="1" smtClean="0"/>
              <a:t>Checking</a:t>
            </a:r>
            <a:endParaRPr lang="en-US" sz="1600" dirty="0"/>
          </a:p>
        </p:txBody>
      </p:sp>
      <p:sp>
        <p:nvSpPr>
          <p:cNvPr id="47" name="Abgerundetes Rechteck 46"/>
          <p:cNvSpPr/>
          <p:nvPr/>
        </p:nvSpPr>
        <p:spPr>
          <a:xfrm>
            <a:off x="5053833" y="2794767"/>
            <a:ext cx="1030335" cy="72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Semantic Data</a:t>
            </a:r>
            <a:endParaRPr lang="en-US" sz="1600" dirty="0"/>
          </a:p>
        </p:txBody>
      </p:sp>
      <p:sp>
        <p:nvSpPr>
          <p:cNvPr id="49" name="Textfeld 48"/>
          <p:cNvSpPr txBox="1"/>
          <p:nvPr/>
        </p:nvSpPr>
        <p:spPr>
          <a:xfrm>
            <a:off x="-108520" y="4015807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Tokenization</a:t>
            </a:r>
            <a:endParaRPr lang="en-US" sz="1600" dirty="0"/>
          </a:p>
        </p:txBody>
      </p:sp>
      <p:sp>
        <p:nvSpPr>
          <p:cNvPr id="50" name="Abgerundetes Rechteck 49"/>
          <p:cNvSpPr/>
          <p:nvPr/>
        </p:nvSpPr>
        <p:spPr>
          <a:xfrm flipH="1">
            <a:off x="35496" y="2780928"/>
            <a:ext cx="864096" cy="72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Tokens</a:t>
            </a:r>
            <a:endParaRPr lang="en-US" sz="16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6763579" y="1484784"/>
            <a:ext cx="2344925" cy="9235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" name="Rechteck 36"/>
          <p:cNvSpPr/>
          <p:nvPr/>
        </p:nvSpPr>
        <p:spPr>
          <a:xfrm>
            <a:off x="6876256" y="1700808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Entities</a:t>
            </a:r>
            <a:endParaRPr lang="en-US" sz="1600" dirty="0"/>
          </a:p>
        </p:txBody>
      </p:sp>
      <p:sp>
        <p:nvSpPr>
          <p:cNvPr id="38" name="Rechteck 37"/>
          <p:cNvSpPr/>
          <p:nvPr/>
        </p:nvSpPr>
        <p:spPr>
          <a:xfrm>
            <a:off x="8028384" y="1700808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Relations</a:t>
            </a:r>
            <a:endParaRPr lang="en-US" sz="1600" dirty="0"/>
          </a:p>
        </p:txBody>
      </p:sp>
      <p:sp>
        <p:nvSpPr>
          <p:cNvPr id="39" name="Textfeld 38"/>
          <p:cNvSpPr txBox="1"/>
          <p:nvPr/>
        </p:nvSpPr>
        <p:spPr>
          <a:xfrm>
            <a:off x="7092280" y="2154342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Semantics of </a:t>
            </a:r>
            <a:r>
              <a:rPr lang="en-US" sz="1600" dirty="0" smtClean="0"/>
              <a:t>Text</a:t>
            </a:r>
            <a:endParaRPr lang="en-US" sz="1600" dirty="0"/>
          </a:p>
        </p:txBody>
      </p:sp>
      <p:sp>
        <p:nvSpPr>
          <p:cNvPr id="40" name="Textfeld 39"/>
          <p:cNvSpPr txBox="1"/>
          <p:nvPr/>
        </p:nvSpPr>
        <p:spPr>
          <a:xfrm>
            <a:off x="7416824" y="1412776"/>
            <a:ext cx="1187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Output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1820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hteck 53"/>
          <p:cNvSpPr/>
          <p:nvPr/>
        </p:nvSpPr>
        <p:spPr>
          <a:xfrm>
            <a:off x="683568" y="584684"/>
            <a:ext cx="367240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 smtClean="0"/>
          </a:p>
        </p:txBody>
      </p:sp>
      <p:sp>
        <p:nvSpPr>
          <p:cNvPr id="60" name="Abgerundetes Rechteck 59"/>
          <p:cNvSpPr/>
          <p:nvPr/>
        </p:nvSpPr>
        <p:spPr>
          <a:xfrm>
            <a:off x="787250" y="765277"/>
            <a:ext cx="1120453" cy="5034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Semantic Data</a:t>
            </a:r>
            <a:endParaRPr lang="en-US" sz="1600" dirty="0"/>
          </a:p>
        </p:txBody>
      </p:sp>
      <p:sp>
        <p:nvSpPr>
          <p:cNvPr id="84" name="Abgerundetes Rechteck 83"/>
          <p:cNvSpPr/>
          <p:nvPr/>
        </p:nvSpPr>
        <p:spPr>
          <a:xfrm>
            <a:off x="593559" y="2538895"/>
            <a:ext cx="3114345" cy="10341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hteck 11"/>
          <p:cNvSpPr/>
          <p:nvPr/>
        </p:nvSpPr>
        <p:spPr>
          <a:xfrm>
            <a:off x="3779912" y="3871210"/>
            <a:ext cx="1296144" cy="565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Input</a:t>
            </a:r>
            <a:endParaRPr lang="en-US" sz="1600" b="1" dirty="0" smtClean="0"/>
          </a:p>
          <a:p>
            <a:pPr algn="ctr"/>
            <a:r>
              <a:rPr lang="en-US" sz="1600" dirty="0" smtClean="0"/>
              <a:t>NL </a:t>
            </a:r>
            <a:r>
              <a:rPr lang="en-US" sz="1600" dirty="0" smtClean="0"/>
              <a:t>Queries</a:t>
            </a:r>
            <a:endParaRPr lang="en-US" sz="1600" dirty="0"/>
          </a:p>
        </p:txBody>
      </p:sp>
      <p:sp>
        <p:nvSpPr>
          <p:cNvPr id="82" name="Textfeld 81"/>
          <p:cNvSpPr txBox="1"/>
          <p:nvPr/>
        </p:nvSpPr>
        <p:spPr>
          <a:xfrm>
            <a:off x="1025607" y="2492896"/>
            <a:ext cx="1187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Syntax</a:t>
            </a:r>
            <a:endParaRPr lang="en-US" sz="1600" dirty="0"/>
          </a:p>
        </p:txBody>
      </p:sp>
      <p:sp>
        <p:nvSpPr>
          <p:cNvPr id="90" name="Rechteck 89"/>
          <p:cNvSpPr/>
          <p:nvPr/>
        </p:nvSpPr>
        <p:spPr>
          <a:xfrm>
            <a:off x="611560" y="3871210"/>
            <a:ext cx="2879812" cy="576064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Abgerundetes Rechteck 95"/>
          <p:cNvSpPr/>
          <p:nvPr/>
        </p:nvSpPr>
        <p:spPr>
          <a:xfrm>
            <a:off x="1738626" y="2788363"/>
            <a:ext cx="1050669" cy="7283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 Tags</a:t>
            </a:r>
            <a:endParaRPr lang="en-US" sz="1600" dirty="0"/>
          </a:p>
        </p:txBody>
      </p:sp>
      <p:cxnSp>
        <p:nvCxnSpPr>
          <p:cNvPr id="98" name="Gerade Verbindung mit Pfeil 97"/>
          <p:cNvCxnSpPr/>
          <p:nvPr/>
        </p:nvCxnSpPr>
        <p:spPr>
          <a:xfrm flipH="1">
            <a:off x="3563888" y="418508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1763688" y="3573016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899593" y="1628800"/>
            <a:ext cx="2735796" cy="576064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Gerade Verbindung mit Pfeil 106"/>
          <p:cNvCxnSpPr/>
          <p:nvPr/>
        </p:nvCxnSpPr>
        <p:spPr>
          <a:xfrm>
            <a:off x="1763688" y="1376772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3671900" y="2026803"/>
            <a:ext cx="900100" cy="512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275678" y="3881953"/>
            <a:ext cx="1432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Syntactic</a:t>
            </a:r>
          </a:p>
          <a:p>
            <a:pPr algn="ctr"/>
            <a:r>
              <a:rPr lang="en-US" sz="1600" dirty="0" smtClean="0"/>
              <a:t>Parsing</a:t>
            </a:r>
            <a:endParaRPr lang="en-US" sz="16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2866956" y="2774524"/>
            <a:ext cx="714427" cy="7283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Parse </a:t>
            </a:r>
          </a:p>
          <a:p>
            <a:pPr algn="ctr"/>
            <a:r>
              <a:rPr lang="de-DE" sz="1600" dirty="0" err="1" smtClean="0"/>
              <a:t>Trees</a:t>
            </a:r>
            <a:endParaRPr lang="en-US" sz="1600" dirty="0"/>
          </a:p>
        </p:txBody>
      </p:sp>
      <p:sp>
        <p:nvSpPr>
          <p:cNvPr id="50" name="Abgerundetes Rechteck 49"/>
          <p:cNvSpPr/>
          <p:nvPr/>
        </p:nvSpPr>
        <p:spPr>
          <a:xfrm flipH="1">
            <a:off x="629055" y="2780928"/>
            <a:ext cx="1008112" cy="72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Tokens</a:t>
            </a:r>
            <a:endParaRPr lang="en-US" sz="1600" dirty="0"/>
          </a:p>
        </p:txBody>
      </p:sp>
      <p:sp>
        <p:nvSpPr>
          <p:cNvPr id="36" name="Textfeld 35"/>
          <p:cNvSpPr txBox="1"/>
          <p:nvPr/>
        </p:nvSpPr>
        <p:spPr>
          <a:xfrm>
            <a:off x="827584" y="1633781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Lexicon</a:t>
            </a:r>
          </a:p>
          <a:p>
            <a:pPr algn="ctr"/>
            <a:r>
              <a:rPr lang="de-DE" sz="1600" dirty="0" smtClean="0"/>
              <a:t>Engineering</a:t>
            </a:r>
            <a:endParaRPr lang="en-US" sz="1600" dirty="0"/>
          </a:p>
        </p:txBody>
      </p:sp>
      <p:sp>
        <p:nvSpPr>
          <p:cNvPr id="37" name="Textfeld 36"/>
          <p:cNvSpPr txBox="1"/>
          <p:nvPr/>
        </p:nvSpPr>
        <p:spPr>
          <a:xfrm>
            <a:off x="1763688" y="162880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Lexicon</a:t>
            </a:r>
          </a:p>
          <a:p>
            <a:pPr algn="ctr"/>
            <a:r>
              <a:rPr lang="de-DE" sz="1600" dirty="0" smtClean="0"/>
              <a:t>Learning</a:t>
            </a:r>
            <a:endParaRPr lang="en-US" sz="1600" dirty="0"/>
          </a:p>
        </p:txBody>
      </p:sp>
      <p:sp>
        <p:nvSpPr>
          <p:cNvPr id="38" name="Rechteck 37"/>
          <p:cNvSpPr/>
          <p:nvPr/>
        </p:nvSpPr>
        <p:spPr>
          <a:xfrm>
            <a:off x="5436096" y="3871209"/>
            <a:ext cx="3179664" cy="576064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feld 38"/>
          <p:cNvSpPr txBox="1"/>
          <p:nvPr/>
        </p:nvSpPr>
        <p:spPr>
          <a:xfrm>
            <a:off x="6383512" y="3861047"/>
            <a:ext cx="1216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Entity</a:t>
            </a:r>
            <a:endParaRPr lang="en-US" sz="1600" dirty="0" smtClean="0"/>
          </a:p>
          <a:p>
            <a:pPr algn="ctr"/>
            <a:r>
              <a:rPr lang="en-US" sz="1600" dirty="0" smtClean="0"/>
              <a:t>Detection</a:t>
            </a:r>
            <a:endParaRPr lang="en-US" sz="1600" dirty="0"/>
          </a:p>
        </p:txBody>
      </p:sp>
      <p:cxnSp>
        <p:nvCxnSpPr>
          <p:cNvPr id="40" name="Gerade Verbindung mit Pfeil 39"/>
          <p:cNvCxnSpPr/>
          <p:nvPr/>
        </p:nvCxnSpPr>
        <p:spPr>
          <a:xfrm flipV="1">
            <a:off x="7245514" y="3573015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5220072" y="3861047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Concept</a:t>
            </a:r>
            <a:endParaRPr lang="en-US" sz="1600" dirty="0" smtClean="0"/>
          </a:p>
          <a:p>
            <a:pPr algn="ctr"/>
            <a:r>
              <a:rPr lang="de-DE" sz="1600" dirty="0" err="1" smtClean="0"/>
              <a:t>Detection</a:t>
            </a:r>
            <a:endParaRPr lang="en-US" sz="1600" dirty="0"/>
          </a:p>
        </p:txBody>
      </p:sp>
      <p:sp>
        <p:nvSpPr>
          <p:cNvPr id="34" name="Textfeld 33"/>
          <p:cNvSpPr txBox="1"/>
          <p:nvPr/>
        </p:nvSpPr>
        <p:spPr>
          <a:xfrm>
            <a:off x="323528" y="400506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Tokenization</a:t>
            </a:r>
            <a:endParaRPr lang="en-US" sz="1600" dirty="0"/>
          </a:p>
        </p:txBody>
      </p:sp>
      <p:sp>
        <p:nvSpPr>
          <p:cNvPr id="44" name="Textfeld 43"/>
          <p:cNvSpPr txBox="1"/>
          <p:nvPr/>
        </p:nvSpPr>
        <p:spPr>
          <a:xfrm>
            <a:off x="1483590" y="3861048"/>
            <a:ext cx="1432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POS</a:t>
            </a:r>
          </a:p>
          <a:p>
            <a:pPr algn="ctr"/>
            <a:r>
              <a:rPr lang="en-US" sz="1600" dirty="0" smtClean="0"/>
              <a:t>Tagging</a:t>
            </a:r>
            <a:endParaRPr lang="en-US" sz="1600" dirty="0"/>
          </a:p>
        </p:txBody>
      </p:sp>
      <p:sp>
        <p:nvSpPr>
          <p:cNvPr id="45" name="Textfeld 44"/>
          <p:cNvSpPr txBox="1"/>
          <p:nvPr/>
        </p:nvSpPr>
        <p:spPr>
          <a:xfrm>
            <a:off x="7399558" y="3861048"/>
            <a:ext cx="1216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Relation</a:t>
            </a:r>
            <a:endParaRPr lang="en-US" sz="1600" dirty="0" smtClean="0"/>
          </a:p>
          <a:p>
            <a:pPr algn="ctr"/>
            <a:r>
              <a:rPr lang="en-US" sz="1600" dirty="0" smtClean="0"/>
              <a:t>Detection</a:t>
            </a:r>
            <a:endParaRPr lang="en-US" sz="16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4572000" y="2544565"/>
            <a:ext cx="3672407" cy="102845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7" name="Abgerundetes Rechteck 46"/>
          <p:cNvSpPr/>
          <p:nvPr/>
        </p:nvSpPr>
        <p:spPr>
          <a:xfrm>
            <a:off x="4788024" y="2794255"/>
            <a:ext cx="1080120" cy="72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Concepts</a:t>
            </a:r>
            <a:endParaRPr lang="en-US" sz="1600" dirty="0"/>
          </a:p>
        </p:txBody>
      </p:sp>
      <p:sp>
        <p:nvSpPr>
          <p:cNvPr id="48" name="Textfeld 47"/>
          <p:cNvSpPr txBox="1"/>
          <p:nvPr/>
        </p:nvSpPr>
        <p:spPr>
          <a:xfrm>
            <a:off x="4788024" y="2492896"/>
            <a:ext cx="2231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Semantics of NL Queries</a:t>
            </a:r>
            <a:endParaRPr lang="en-US" sz="16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987884" y="2788363"/>
            <a:ext cx="966234" cy="72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Entities</a:t>
            </a:r>
            <a:endParaRPr lang="en-US" sz="1600" dirty="0"/>
          </a:p>
        </p:txBody>
      </p:sp>
      <p:sp>
        <p:nvSpPr>
          <p:cNvPr id="52" name="Abgerundetes Rechteck 51"/>
          <p:cNvSpPr/>
          <p:nvPr/>
        </p:nvSpPr>
        <p:spPr>
          <a:xfrm>
            <a:off x="7020272" y="2780928"/>
            <a:ext cx="1083486" cy="72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Relations</a:t>
            </a:r>
            <a:endParaRPr lang="en-US" sz="1600" dirty="0"/>
          </a:p>
        </p:txBody>
      </p:sp>
      <p:cxnSp>
        <p:nvCxnSpPr>
          <p:cNvPr id="55" name="Gerade Verbindung mit Pfeil 54"/>
          <p:cNvCxnSpPr/>
          <p:nvPr/>
        </p:nvCxnSpPr>
        <p:spPr>
          <a:xfrm>
            <a:off x="5148064" y="422108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2582488" y="2218556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V="1">
            <a:off x="3707904" y="1340768"/>
            <a:ext cx="93610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123728" y="498158"/>
            <a:ext cx="1187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Input</a:t>
            </a:r>
            <a:endParaRPr lang="en-US" sz="1600" b="1" dirty="0"/>
          </a:p>
        </p:txBody>
      </p:sp>
      <p:sp>
        <p:nvSpPr>
          <p:cNvPr id="64" name="Abgerundetes Rechteck 63"/>
          <p:cNvSpPr/>
          <p:nvPr/>
        </p:nvSpPr>
        <p:spPr>
          <a:xfrm>
            <a:off x="4716016" y="980728"/>
            <a:ext cx="3312368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9" name="Textfeld 68"/>
          <p:cNvSpPr txBox="1"/>
          <p:nvPr/>
        </p:nvSpPr>
        <p:spPr>
          <a:xfrm>
            <a:off x="5940152" y="980728"/>
            <a:ext cx="1187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Output</a:t>
            </a:r>
            <a:endParaRPr lang="en-US" sz="1600" b="1" dirty="0"/>
          </a:p>
        </p:txBody>
      </p:sp>
      <p:sp>
        <p:nvSpPr>
          <p:cNvPr id="70" name="Abgerundetes Rechteck 69"/>
          <p:cNvSpPr/>
          <p:nvPr/>
        </p:nvSpPr>
        <p:spPr>
          <a:xfrm>
            <a:off x="1959037" y="765276"/>
            <a:ext cx="1244811" cy="5034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Knowledge</a:t>
            </a:r>
            <a:r>
              <a:rPr lang="en-US" sz="1600" dirty="0"/>
              <a:t> </a:t>
            </a:r>
            <a:r>
              <a:rPr lang="en-US" sz="1600" dirty="0" smtClean="0"/>
              <a:t>Model</a:t>
            </a:r>
          </a:p>
        </p:txBody>
      </p:sp>
      <p:cxnSp>
        <p:nvCxnSpPr>
          <p:cNvPr id="71" name="Gerade Verbindung mit Pfeil 70"/>
          <p:cNvCxnSpPr/>
          <p:nvPr/>
        </p:nvCxnSpPr>
        <p:spPr>
          <a:xfrm>
            <a:off x="2627784" y="1340768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4860032" y="1268760"/>
            <a:ext cx="3024336" cy="648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NL Query Interpretations / Structured Queries</a:t>
            </a:r>
            <a:endParaRPr lang="en-US" sz="16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2652060" y="1628800"/>
            <a:ext cx="105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Lexicon</a:t>
            </a:r>
          </a:p>
          <a:p>
            <a:pPr algn="ctr"/>
            <a:r>
              <a:rPr lang="de-DE" sz="1600" dirty="0" smtClean="0"/>
              <a:t>Lookup</a:t>
            </a:r>
            <a:endParaRPr lang="en-US" sz="1600" dirty="0"/>
          </a:p>
        </p:txBody>
      </p:sp>
      <p:sp>
        <p:nvSpPr>
          <p:cNvPr id="116" name="Abgerundetes Rechteck 115"/>
          <p:cNvSpPr/>
          <p:nvPr/>
        </p:nvSpPr>
        <p:spPr>
          <a:xfrm>
            <a:off x="3278223" y="765275"/>
            <a:ext cx="1005744" cy="5034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Lexicon</a:t>
            </a:r>
          </a:p>
        </p:txBody>
      </p:sp>
      <p:cxnSp>
        <p:nvCxnSpPr>
          <p:cNvPr id="117" name="Gerade Verbindung mit Pfeil 116"/>
          <p:cNvCxnSpPr/>
          <p:nvPr/>
        </p:nvCxnSpPr>
        <p:spPr>
          <a:xfrm>
            <a:off x="8460432" y="800126"/>
            <a:ext cx="0" cy="3060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/>
          <p:nvPr/>
        </p:nvCxnSpPr>
        <p:spPr>
          <a:xfrm>
            <a:off x="4355977" y="800126"/>
            <a:ext cx="410445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/>
          <p:nvPr/>
        </p:nvCxnSpPr>
        <p:spPr>
          <a:xfrm flipV="1">
            <a:off x="1763688" y="2204864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Gerade Verbindung mit Pfeil 119"/>
          <p:cNvCxnSpPr/>
          <p:nvPr/>
        </p:nvCxnSpPr>
        <p:spPr>
          <a:xfrm flipV="1">
            <a:off x="2627783" y="3573016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12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hteck 73"/>
          <p:cNvSpPr/>
          <p:nvPr/>
        </p:nvSpPr>
        <p:spPr>
          <a:xfrm>
            <a:off x="755576" y="4005064"/>
            <a:ext cx="1296144" cy="565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Input</a:t>
            </a:r>
            <a:endParaRPr lang="en-US" sz="1600" b="1" dirty="0" smtClean="0"/>
          </a:p>
          <a:p>
            <a:pPr algn="ctr"/>
            <a:r>
              <a:rPr lang="en-US" sz="1600" dirty="0" smtClean="0"/>
              <a:t>Keywords</a:t>
            </a:r>
            <a:endParaRPr lang="en-US" sz="1600" dirty="0"/>
          </a:p>
        </p:txBody>
      </p:sp>
      <p:sp>
        <p:nvSpPr>
          <p:cNvPr id="75" name="Rechteck 74"/>
          <p:cNvSpPr/>
          <p:nvPr/>
        </p:nvSpPr>
        <p:spPr>
          <a:xfrm>
            <a:off x="1036512" y="1751330"/>
            <a:ext cx="1728193" cy="576064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Gerade Verbindung mit Pfeil 75"/>
          <p:cNvCxnSpPr/>
          <p:nvPr/>
        </p:nvCxnSpPr>
        <p:spPr>
          <a:xfrm flipV="1">
            <a:off x="2116124" y="2327394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827584" y="1751330"/>
            <a:ext cx="128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Graph</a:t>
            </a:r>
          </a:p>
          <a:p>
            <a:pPr algn="ctr"/>
            <a:r>
              <a:rPr lang="de-DE" sz="1600" dirty="0" err="1" smtClean="0"/>
              <a:t>Traversal</a:t>
            </a:r>
            <a:endParaRPr lang="en-US" sz="1600" dirty="0"/>
          </a:p>
        </p:txBody>
      </p:sp>
      <p:sp>
        <p:nvSpPr>
          <p:cNvPr id="78" name="Rechteck 77"/>
          <p:cNvSpPr/>
          <p:nvPr/>
        </p:nvSpPr>
        <p:spPr>
          <a:xfrm>
            <a:off x="2400448" y="4005064"/>
            <a:ext cx="3035648" cy="576064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feld 78"/>
          <p:cNvSpPr txBox="1"/>
          <p:nvPr/>
        </p:nvSpPr>
        <p:spPr>
          <a:xfrm>
            <a:off x="4206948" y="3994902"/>
            <a:ext cx="1229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Concept</a:t>
            </a:r>
            <a:endParaRPr lang="en-US" sz="1600" dirty="0" smtClean="0"/>
          </a:p>
          <a:p>
            <a:pPr algn="ctr"/>
            <a:r>
              <a:rPr lang="en-US" sz="1600" dirty="0" smtClean="0"/>
              <a:t>Detection</a:t>
            </a:r>
            <a:endParaRPr lang="en-US" sz="1600" dirty="0"/>
          </a:p>
        </p:txBody>
      </p:sp>
      <p:cxnSp>
        <p:nvCxnSpPr>
          <p:cNvPr id="80" name="Gerade Verbindung mit Pfeil 79"/>
          <p:cNvCxnSpPr/>
          <p:nvPr/>
        </p:nvCxnSpPr>
        <p:spPr>
          <a:xfrm flipV="1">
            <a:off x="3486867" y="3693690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2056732" y="3994902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Entity</a:t>
            </a:r>
            <a:endParaRPr lang="en-US" sz="1600" dirty="0" smtClean="0"/>
          </a:p>
          <a:p>
            <a:pPr algn="ctr"/>
            <a:r>
              <a:rPr lang="de-DE" sz="1600" dirty="0" err="1" smtClean="0"/>
              <a:t>Detection</a:t>
            </a:r>
            <a:endParaRPr lang="en-US" sz="1600" dirty="0"/>
          </a:p>
        </p:txBody>
      </p:sp>
      <p:sp>
        <p:nvSpPr>
          <p:cNvPr id="83" name="Abgerundetes Rechteck 82"/>
          <p:cNvSpPr/>
          <p:nvPr/>
        </p:nvSpPr>
        <p:spPr>
          <a:xfrm>
            <a:off x="1036512" y="2667095"/>
            <a:ext cx="4111552" cy="10265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5" name="Abgerundetes Rechteck 84"/>
          <p:cNvSpPr/>
          <p:nvPr/>
        </p:nvSpPr>
        <p:spPr>
          <a:xfrm>
            <a:off x="1188133" y="2916786"/>
            <a:ext cx="1151619" cy="7300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Entities</a:t>
            </a:r>
            <a:endParaRPr lang="en-US" sz="1600" dirty="0"/>
          </a:p>
        </p:txBody>
      </p:sp>
      <p:sp>
        <p:nvSpPr>
          <p:cNvPr id="86" name="Textfeld 85"/>
          <p:cNvSpPr txBox="1"/>
          <p:nvPr/>
        </p:nvSpPr>
        <p:spPr>
          <a:xfrm>
            <a:off x="1259632" y="2615426"/>
            <a:ext cx="2236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Semantics of Keywords</a:t>
            </a:r>
            <a:endParaRPr lang="en-US" sz="1600" dirty="0"/>
          </a:p>
        </p:txBody>
      </p:sp>
      <p:sp>
        <p:nvSpPr>
          <p:cNvPr id="87" name="Abgerundetes Rechteck 86"/>
          <p:cNvSpPr/>
          <p:nvPr/>
        </p:nvSpPr>
        <p:spPr>
          <a:xfrm>
            <a:off x="2411760" y="2910893"/>
            <a:ext cx="1234938" cy="7359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Relations</a:t>
            </a:r>
            <a:endParaRPr lang="en-US" sz="1600" dirty="0"/>
          </a:p>
        </p:txBody>
      </p:sp>
      <p:cxnSp>
        <p:nvCxnSpPr>
          <p:cNvPr id="88" name="Gerade Verbindung mit Pfeil 87"/>
          <p:cNvCxnSpPr/>
          <p:nvPr/>
        </p:nvCxnSpPr>
        <p:spPr>
          <a:xfrm>
            <a:off x="2123728" y="4354943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feld 88"/>
          <p:cNvSpPr txBox="1"/>
          <p:nvPr/>
        </p:nvSpPr>
        <p:spPr>
          <a:xfrm>
            <a:off x="1691680" y="175133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Query Ranking</a:t>
            </a:r>
            <a:endParaRPr lang="en-US" sz="1600" dirty="0"/>
          </a:p>
        </p:txBody>
      </p:sp>
      <p:cxnSp>
        <p:nvCxnSpPr>
          <p:cNvPr id="91" name="Gerade Verbindung mit Pfeil 90"/>
          <p:cNvCxnSpPr/>
          <p:nvPr/>
        </p:nvCxnSpPr>
        <p:spPr>
          <a:xfrm>
            <a:off x="2766788" y="2043717"/>
            <a:ext cx="2134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980220" y="1556792"/>
            <a:ext cx="1962113" cy="9686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3" name="Rechteck 92"/>
          <p:cNvSpPr/>
          <p:nvPr/>
        </p:nvSpPr>
        <p:spPr>
          <a:xfrm>
            <a:off x="3059833" y="1823337"/>
            <a:ext cx="1800200" cy="648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Keyword Query Interpretations / Structured Queries</a:t>
            </a:r>
            <a:endParaRPr lang="en-US" sz="1600" dirty="0"/>
          </a:p>
        </p:txBody>
      </p:sp>
      <p:sp>
        <p:nvSpPr>
          <p:cNvPr id="100" name="Textfeld 99"/>
          <p:cNvSpPr txBox="1"/>
          <p:nvPr/>
        </p:nvSpPr>
        <p:spPr>
          <a:xfrm>
            <a:off x="3312368" y="1535306"/>
            <a:ext cx="1187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Output</a:t>
            </a:r>
            <a:endParaRPr lang="en-US" sz="1600" b="1" dirty="0"/>
          </a:p>
        </p:txBody>
      </p:sp>
      <p:sp>
        <p:nvSpPr>
          <p:cNvPr id="103" name="Rechteck 102"/>
          <p:cNvSpPr/>
          <p:nvPr/>
        </p:nvSpPr>
        <p:spPr>
          <a:xfrm>
            <a:off x="1187624" y="707214"/>
            <a:ext cx="2952329" cy="74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 smtClean="0"/>
          </a:p>
        </p:txBody>
      </p:sp>
      <p:sp>
        <p:nvSpPr>
          <p:cNvPr id="104" name="Abgerundetes Rechteck 103"/>
          <p:cNvSpPr/>
          <p:nvPr/>
        </p:nvSpPr>
        <p:spPr>
          <a:xfrm>
            <a:off x="1283075" y="887807"/>
            <a:ext cx="1164944" cy="5034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Semantic Data</a:t>
            </a:r>
            <a:endParaRPr lang="en-US" sz="1600" dirty="0"/>
          </a:p>
        </p:txBody>
      </p:sp>
      <p:cxnSp>
        <p:nvCxnSpPr>
          <p:cNvPr id="105" name="Gerade Verbindung mit Pfeil 104"/>
          <p:cNvCxnSpPr/>
          <p:nvPr/>
        </p:nvCxnSpPr>
        <p:spPr>
          <a:xfrm>
            <a:off x="1468052" y="1499302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2080001" y="620688"/>
            <a:ext cx="1187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Input</a:t>
            </a:r>
            <a:endParaRPr lang="en-US" sz="1600" b="1" dirty="0"/>
          </a:p>
        </p:txBody>
      </p:sp>
      <p:sp>
        <p:nvSpPr>
          <p:cNvPr id="108" name="Abgerundetes Rechteck 107"/>
          <p:cNvSpPr/>
          <p:nvPr/>
        </p:nvSpPr>
        <p:spPr>
          <a:xfrm>
            <a:off x="2526870" y="887806"/>
            <a:ext cx="1469067" cy="5034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Knowledge</a:t>
            </a:r>
            <a:r>
              <a:rPr lang="en-US" sz="1600" dirty="0"/>
              <a:t> </a:t>
            </a:r>
            <a:r>
              <a:rPr lang="en-US" sz="1600" dirty="0" smtClean="0"/>
              <a:t>Model</a:t>
            </a: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2116124" y="1499302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 flipV="1">
            <a:off x="1468052" y="2327394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Abgerundetes Rechteck 112"/>
          <p:cNvSpPr/>
          <p:nvPr/>
        </p:nvSpPr>
        <p:spPr>
          <a:xfrm>
            <a:off x="3707904" y="2909069"/>
            <a:ext cx="1234938" cy="7359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Concepts</a:t>
            </a:r>
            <a:endParaRPr lang="en-US" sz="16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3270844" y="4005064"/>
            <a:ext cx="1229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Relation</a:t>
            </a:r>
            <a:endParaRPr lang="en-US" sz="1600" dirty="0" smtClean="0"/>
          </a:p>
          <a:p>
            <a:pPr algn="ctr"/>
            <a:r>
              <a:rPr lang="en-US" sz="1600" dirty="0" smtClean="0"/>
              <a:t>Detection</a:t>
            </a:r>
            <a:endParaRPr lang="en-US" sz="1600" dirty="0"/>
          </a:p>
        </p:txBody>
      </p:sp>
      <p:cxnSp>
        <p:nvCxnSpPr>
          <p:cNvPr id="115" name="Gerade Verbindung mit Pfeil 114"/>
          <p:cNvCxnSpPr/>
          <p:nvPr/>
        </p:nvCxnSpPr>
        <p:spPr>
          <a:xfrm>
            <a:off x="5292080" y="1077997"/>
            <a:ext cx="0" cy="2916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103" idx="3"/>
          </p:cNvCxnSpPr>
          <p:nvPr/>
        </p:nvCxnSpPr>
        <p:spPr>
          <a:xfrm>
            <a:off x="4139953" y="1077997"/>
            <a:ext cx="115212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92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2669008" y="2564904"/>
            <a:ext cx="5791424" cy="1313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 smtClean="0"/>
          </a:p>
        </p:txBody>
      </p:sp>
      <p:sp>
        <p:nvSpPr>
          <p:cNvPr id="12" name="Rechteck 11"/>
          <p:cNvSpPr/>
          <p:nvPr/>
        </p:nvSpPr>
        <p:spPr>
          <a:xfrm>
            <a:off x="3095642" y="2992900"/>
            <a:ext cx="1296144" cy="678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Keywords</a:t>
            </a:r>
            <a:endParaRPr lang="en-US" sz="1600" dirty="0"/>
          </a:p>
        </p:txBody>
      </p:sp>
      <p:sp>
        <p:nvSpPr>
          <p:cNvPr id="101" name="Rechteck 100"/>
          <p:cNvSpPr/>
          <p:nvPr/>
        </p:nvSpPr>
        <p:spPr>
          <a:xfrm>
            <a:off x="2699793" y="1628800"/>
            <a:ext cx="3744160" cy="576064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Gerade Verbindung mit Pfeil 106"/>
          <p:cNvCxnSpPr/>
          <p:nvPr/>
        </p:nvCxnSpPr>
        <p:spPr>
          <a:xfrm>
            <a:off x="5571371" y="1376772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flipV="1">
            <a:off x="5940151" y="2204864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3563888" y="162880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Structure</a:t>
            </a:r>
            <a:endParaRPr lang="de-DE" sz="1600" dirty="0" smtClean="0"/>
          </a:p>
          <a:p>
            <a:pPr algn="ctr"/>
            <a:r>
              <a:rPr lang="de-DE" sz="1600" dirty="0" err="1" smtClean="0"/>
              <a:t>Matching</a:t>
            </a:r>
            <a:endParaRPr lang="en-US" sz="1600" dirty="0"/>
          </a:p>
        </p:txBody>
      </p:sp>
      <p:sp>
        <p:nvSpPr>
          <p:cNvPr id="43" name="Rechteck 42"/>
          <p:cNvSpPr/>
          <p:nvPr/>
        </p:nvSpPr>
        <p:spPr>
          <a:xfrm>
            <a:off x="7029491" y="1628801"/>
            <a:ext cx="1358933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Output</a:t>
            </a:r>
            <a:endParaRPr lang="en-US" sz="1600" b="1" dirty="0" smtClean="0"/>
          </a:p>
          <a:p>
            <a:pPr algn="ctr"/>
            <a:r>
              <a:rPr lang="de-DE" sz="1600" dirty="0" err="1" smtClean="0"/>
              <a:t>Results</a:t>
            </a:r>
            <a:endParaRPr lang="en-US" sz="16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4643499" y="2706015"/>
            <a:ext cx="3600909" cy="102845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7" name="Abgerundetes Rechteck 46"/>
          <p:cNvSpPr/>
          <p:nvPr/>
        </p:nvSpPr>
        <p:spPr>
          <a:xfrm>
            <a:off x="4788024" y="2955705"/>
            <a:ext cx="1008111" cy="72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Entities</a:t>
            </a:r>
            <a:endParaRPr lang="en-US" sz="1600" dirty="0"/>
          </a:p>
        </p:txBody>
      </p:sp>
      <p:sp>
        <p:nvSpPr>
          <p:cNvPr id="48" name="Textfeld 47"/>
          <p:cNvSpPr txBox="1"/>
          <p:nvPr/>
        </p:nvSpPr>
        <p:spPr>
          <a:xfrm>
            <a:off x="4716016" y="2654346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Semantics / Structured Queries</a:t>
            </a:r>
            <a:endParaRPr lang="en-US" sz="16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7008961" y="2949812"/>
            <a:ext cx="1091431" cy="72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Concepts</a:t>
            </a:r>
            <a:endParaRPr lang="en-US" sz="1600" dirty="0"/>
          </a:p>
        </p:txBody>
      </p:sp>
      <p:sp>
        <p:nvSpPr>
          <p:cNvPr id="58" name="Textfeld 57"/>
          <p:cNvSpPr txBox="1"/>
          <p:nvPr/>
        </p:nvSpPr>
        <p:spPr>
          <a:xfrm>
            <a:off x="4427984" y="162880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Graph</a:t>
            </a:r>
          </a:p>
          <a:p>
            <a:pPr algn="ctr"/>
            <a:r>
              <a:rPr lang="de-DE" sz="1600" dirty="0" err="1" smtClean="0"/>
              <a:t>Traversal</a:t>
            </a:r>
            <a:endParaRPr lang="en-US" sz="1600" dirty="0"/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6516216" y="191570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bgerundetes Rechteck 19"/>
          <p:cNvSpPr/>
          <p:nvPr/>
        </p:nvSpPr>
        <p:spPr>
          <a:xfrm>
            <a:off x="5868145" y="2942378"/>
            <a:ext cx="1080119" cy="72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Relations</a:t>
            </a:r>
            <a:endParaRPr lang="en-US" sz="1600" dirty="0"/>
          </a:p>
        </p:txBody>
      </p:sp>
      <p:sp>
        <p:nvSpPr>
          <p:cNvPr id="21" name="Textfeld 20"/>
          <p:cNvSpPr txBox="1"/>
          <p:nvPr/>
        </p:nvSpPr>
        <p:spPr>
          <a:xfrm>
            <a:off x="2555776" y="1628801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Term </a:t>
            </a:r>
          </a:p>
          <a:p>
            <a:pPr algn="ctr"/>
            <a:r>
              <a:rPr lang="de-DE" sz="1600" dirty="0" err="1" smtClean="0"/>
              <a:t>Matching</a:t>
            </a:r>
            <a:endParaRPr lang="en-US" sz="1600" dirty="0"/>
          </a:p>
        </p:txBody>
      </p:sp>
      <p:sp>
        <p:nvSpPr>
          <p:cNvPr id="22" name="Textfeld 21"/>
          <p:cNvSpPr txBox="1"/>
          <p:nvPr/>
        </p:nvSpPr>
        <p:spPr>
          <a:xfrm>
            <a:off x="5364088" y="179430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Reasoning</a:t>
            </a:r>
            <a:endParaRPr lang="en-US" sz="1600" dirty="0"/>
          </a:p>
        </p:txBody>
      </p:sp>
      <p:sp>
        <p:nvSpPr>
          <p:cNvPr id="24" name="Textfeld 23"/>
          <p:cNvSpPr txBox="1"/>
          <p:nvPr/>
        </p:nvSpPr>
        <p:spPr>
          <a:xfrm>
            <a:off x="2669008" y="2564904"/>
            <a:ext cx="1187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Input</a:t>
            </a:r>
            <a:endParaRPr lang="en-US" sz="1600" b="1" dirty="0"/>
          </a:p>
        </p:txBody>
      </p:sp>
      <p:sp>
        <p:nvSpPr>
          <p:cNvPr id="28" name="Rechteck 27"/>
          <p:cNvSpPr/>
          <p:nvPr/>
        </p:nvSpPr>
        <p:spPr>
          <a:xfrm>
            <a:off x="3491879" y="584684"/>
            <a:ext cx="2952329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 smtClean="0"/>
          </a:p>
        </p:txBody>
      </p:sp>
      <p:sp>
        <p:nvSpPr>
          <p:cNvPr id="29" name="Abgerundetes Rechteck 28"/>
          <p:cNvSpPr/>
          <p:nvPr/>
        </p:nvSpPr>
        <p:spPr>
          <a:xfrm>
            <a:off x="3587330" y="765277"/>
            <a:ext cx="1164944" cy="5034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Semantic Data</a:t>
            </a:r>
            <a:endParaRPr lang="en-US" sz="1600" dirty="0"/>
          </a:p>
        </p:txBody>
      </p:sp>
      <p:sp>
        <p:nvSpPr>
          <p:cNvPr id="30" name="Textfeld 29"/>
          <p:cNvSpPr txBox="1"/>
          <p:nvPr/>
        </p:nvSpPr>
        <p:spPr>
          <a:xfrm>
            <a:off x="4384256" y="498158"/>
            <a:ext cx="1187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Input</a:t>
            </a:r>
            <a:endParaRPr lang="en-US" sz="1600" b="1" dirty="0"/>
          </a:p>
        </p:txBody>
      </p:sp>
      <p:sp>
        <p:nvSpPr>
          <p:cNvPr id="31" name="Abgerundetes Rechteck 30"/>
          <p:cNvSpPr/>
          <p:nvPr/>
        </p:nvSpPr>
        <p:spPr>
          <a:xfrm>
            <a:off x="4831125" y="765276"/>
            <a:ext cx="1469067" cy="5034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Knowledge</a:t>
            </a:r>
            <a:r>
              <a:rPr lang="en-US" sz="1600" dirty="0"/>
              <a:t> </a:t>
            </a:r>
            <a:r>
              <a:rPr lang="en-US" sz="1600" dirty="0" smtClean="0"/>
              <a:t>Model</a:t>
            </a:r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4283968" y="1340768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3779911" y="2204864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52479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Bildschirmpräsentation (4:3)</PresentationFormat>
  <Paragraphs>177</Paragraphs>
  <Slides>6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Thanh Tran</dc:creator>
  <cp:lastModifiedBy>Thanh Tran</cp:lastModifiedBy>
  <cp:revision>69</cp:revision>
  <cp:lastPrinted>2012-04-01T16:42:39Z</cp:lastPrinted>
  <dcterms:created xsi:type="dcterms:W3CDTF">2012-01-25T14:09:02Z</dcterms:created>
  <dcterms:modified xsi:type="dcterms:W3CDTF">2012-04-07T17:13:18Z</dcterms:modified>
</cp:coreProperties>
</file>