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1"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9"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4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3"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9143640" cy="528120"/>
          </a:xfrm>
          <a:custGeom>
            <a:avLst/>
            <a:gdLst/>
            <a:ahLst/>
            <a:rect l="l" t="t" r="r" b="b"/>
            <a:pathLst>
              <a:path w="9144000" h="704850">
                <a:moveTo>
                  <a:pt x="9144000" y="0"/>
                </a:moveTo>
                <a:lnTo>
                  <a:pt x="9144000" y="704850"/>
                </a:lnTo>
                <a:lnTo>
                  <a:pt x="0" y="704850"/>
                </a:lnTo>
                <a:lnTo>
                  <a:pt x="0" y="0"/>
                </a:lnTo>
                <a:lnTo>
                  <a:pt x="9144000" y="0"/>
                </a:lnTo>
                <a:close/>
              </a:path>
            </a:pathLst>
          </a:custGeom>
          <a:solidFill>
            <a:srgbClr val="000000"/>
          </a:solidFill>
          <a:ln w="0">
            <a:noFill/>
          </a:ln>
        </p:spPr>
        <p:style>
          <a:lnRef idx="0"/>
          <a:fillRef idx="0"/>
          <a:effectRef idx="0"/>
          <a:fontRef idx="minor"/>
        </p:style>
      </p:sp>
      <p:sp>
        <p:nvSpPr>
          <p:cNvPr id="1" name="CustomShape 2"/>
          <p:cNvSpPr/>
          <p:nvPr/>
        </p:nvSpPr>
        <p:spPr>
          <a:xfrm>
            <a:off x="0" y="528480"/>
            <a:ext cx="9143640" cy="26280"/>
          </a:xfrm>
          <a:custGeom>
            <a:avLst/>
            <a:gdLst/>
            <a:ahLst/>
            <a:rect l="l" t="t" r="r" b="b"/>
            <a:pathLst>
              <a:path w="9144000" h="35559">
                <a:moveTo>
                  <a:pt x="9144000" y="0"/>
                </a:moveTo>
                <a:lnTo>
                  <a:pt x="0" y="35051"/>
                </a:lnTo>
              </a:path>
            </a:pathLst>
          </a:custGeom>
          <a:noFill/>
          <a:ln w="76200">
            <a:solidFill>
              <a:srgbClr val="d31b2c"/>
            </a:solidFill>
            <a:round/>
          </a:ln>
        </p:spPr>
        <p:style>
          <a:lnRef idx="0"/>
          <a:fillRef idx="0"/>
          <a:effectRef idx="0"/>
          <a:fontRef idx="minor"/>
        </p:style>
      </p:sp>
      <p:sp>
        <p:nvSpPr>
          <p:cNvPr id="2" name="CustomShape 3"/>
          <p:cNvSpPr/>
          <p:nvPr/>
        </p:nvSpPr>
        <p:spPr>
          <a:xfrm>
            <a:off x="6458040" y="50040"/>
            <a:ext cx="2580840" cy="499680"/>
          </a:xfrm>
          <a:prstGeom prst="rect">
            <a:avLst/>
          </a:prstGeom>
          <a:blipFill rotWithShape="0">
            <a:blip r:embed="rId2"/>
            <a:stretch/>
          </a:blipFill>
          <a:ln w="0">
            <a:noFill/>
          </a:ln>
        </p:spPr>
        <p:style>
          <a:lnRef idx="0"/>
          <a:fillRef idx="0"/>
          <a:effectRef idx="0"/>
          <a:fontRef idx="minor"/>
        </p:style>
      </p:sp>
      <p:sp>
        <p:nvSpPr>
          <p:cNvPr id="3" name="PlaceHolder 4"/>
          <p:cNvSpPr>
            <a:spLocks noGrp="1"/>
          </p:cNvSpPr>
          <p:nvPr>
            <p:ph type="title"/>
          </p:nvPr>
        </p:nvSpPr>
        <p:spPr>
          <a:xfrm>
            <a:off x="500400" y="633600"/>
            <a:ext cx="8142840" cy="976320"/>
          </a:xfrm>
          <a:prstGeom prst="rect">
            <a:avLst/>
          </a:prstGeom>
        </p:spPr>
        <p:txBody>
          <a:bodyPr lIns="0" rIns="0" tIns="0" bIns="0">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638640" y="1645920"/>
            <a:ext cx="7965000" cy="271620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Arial"/>
              </a:rPr>
              <a:t>Click to edit the outline text format</a:t>
            </a:r>
            <a:endParaRPr b="0" lang="en-US"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0000"/>
                </a:solidFill>
                <a:latin typeface="Arial"/>
              </a:rPr>
              <a:t>Second Outline Level</a:t>
            </a:r>
            <a:endParaRPr b="0" lang="en-US"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00" spc="-1" strike="noStrike">
                <a:solidFill>
                  <a:srgbClr val="000000"/>
                </a:solidFill>
                <a:latin typeface="Arial"/>
              </a:rPr>
              <a:t>Third Outline Level</a:t>
            </a:r>
            <a:endParaRPr b="0" lang="en-US" sz="2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00" spc="-1" strike="noStrike">
                <a:solidFill>
                  <a:srgbClr val="000000"/>
                </a:solidFill>
                <a:latin typeface="Arial"/>
              </a:rPr>
              <a:t>Fourth Outline Level</a:t>
            </a:r>
            <a:endParaRPr b="0" lang="en-US" sz="2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00" spc="-1" strike="noStrike">
                <a:solidFill>
                  <a:srgbClr val="000000"/>
                </a:solidFill>
                <a:latin typeface="Arial"/>
              </a:rPr>
              <a:t>Fifth Outline Level</a:t>
            </a:r>
            <a:endParaRPr b="0" lang="en-US" sz="2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00" spc="-1" strike="noStrike">
                <a:solidFill>
                  <a:srgbClr val="000000"/>
                </a:solidFill>
                <a:latin typeface="Arial"/>
              </a:rPr>
              <a:t>Sixth Outline Level</a:t>
            </a:r>
            <a:endParaRPr b="0" lang="en-US" sz="2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00" spc="-1" strike="noStrike">
                <a:solidFill>
                  <a:srgbClr val="000000"/>
                </a:solidFill>
                <a:latin typeface="Arial"/>
              </a:rPr>
              <a:t>Seventh Outline Level</a:t>
            </a:r>
            <a:endParaRPr b="0" lang="en-US" sz="2600" spc="-1" strike="noStrike">
              <a:solidFill>
                <a:srgbClr val="000000"/>
              </a:solidFill>
              <a:latin typeface="Arial"/>
            </a:endParaRPr>
          </a:p>
        </p:txBody>
      </p:sp>
      <p:sp>
        <p:nvSpPr>
          <p:cNvPr id="5" name="PlaceHolder 6"/>
          <p:cNvSpPr>
            <a:spLocks noGrp="1"/>
          </p:cNvSpPr>
          <p:nvPr>
            <p:ph type="ftr"/>
          </p:nvPr>
        </p:nvSpPr>
        <p:spPr>
          <a:xfrm>
            <a:off x="3108960" y="4783320"/>
            <a:ext cx="2925720" cy="256680"/>
          </a:xfrm>
          <a:prstGeom prst="rect">
            <a:avLst/>
          </a:prstGeom>
        </p:spPr>
        <p:txBody>
          <a:bodyPr lIns="0" rIns="0" tIns="0" bIns="0">
            <a:noAutofit/>
          </a:bodyPr>
          <a:p>
            <a:endParaRPr b="0" lang="en-US" sz="2400" spc="-1" strike="noStrike">
              <a:latin typeface="Times New Roman"/>
            </a:endParaRPr>
          </a:p>
        </p:txBody>
      </p:sp>
      <p:sp>
        <p:nvSpPr>
          <p:cNvPr id="6" name="PlaceHolder 7"/>
          <p:cNvSpPr>
            <a:spLocks noGrp="1"/>
          </p:cNvSpPr>
          <p:nvPr>
            <p:ph type="dt"/>
          </p:nvPr>
        </p:nvSpPr>
        <p:spPr>
          <a:xfrm>
            <a:off x="457200" y="4783320"/>
            <a:ext cx="2102760" cy="256680"/>
          </a:xfrm>
          <a:prstGeom prst="rect">
            <a:avLst/>
          </a:prstGeom>
        </p:spPr>
        <p:txBody>
          <a:bodyPr lIns="0" rIns="0" tIns="0" bIns="0">
            <a:noAutofit/>
          </a:bodyPr>
          <a:p>
            <a:endParaRPr b="0" lang="en-US" sz="2400" spc="-1" strike="noStrike">
              <a:latin typeface="Times New Roman"/>
            </a:endParaRPr>
          </a:p>
        </p:txBody>
      </p:sp>
      <p:sp>
        <p:nvSpPr>
          <p:cNvPr id="7" name="PlaceHolder 8"/>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1FC9B00D-0511-4B2F-8D55-03314350C2CD}" type="slidenum">
              <a:rPr b="0" lang="en" sz="1800" spc="-1" strike="noStrike">
                <a:solidFill>
                  <a:srgbClr val="888888"/>
                </a:solidFill>
                <a:latin typeface="Arial"/>
                <a:ea typeface="Arial"/>
              </a:rPr>
              <a:t>&lt;number&gt;</a:t>
            </a:fld>
            <a:endParaRPr b="0" lang="en-US" sz="1800" spc="-1" strike="noStrike">
              <a:latin typeface="Times New Roman"/>
            </a:endParaRPr>
          </a:p>
        </p:txBody>
      </p:sp>
      <p:sp>
        <p:nvSpPr>
          <p:cNvPr id="8" name="CustomShape 9"/>
          <p:cNvSpPr/>
          <p:nvPr/>
        </p:nvSpPr>
        <p:spPr>
          <a:xfrm>
            <a:off x="6472080" y="0"/>
            <a:ext cx="2539080" cy="470520"/>
          </a:xfrm>
          <a:prstGeom prst="rect">
            <a:avLst/>
          </a:prstGeom>
          <a:solidFill>
            <a:srgbClr val="000000"/>
          </a:solidFill>
          <a:ln w="0">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CustomShape 1"/>
          <p:cNvSpPr/>
          <p:nvPr/>
        </p:nvSpPr>
        <p:spPr>
          <a:xfrm>
            <a:off x="0" y="0"/>
            <a:ext cx="9143640" cy="528120"/>
          </a:xfrm>
          <a:custGeom>
            <a:avLst/>
            <a:gdLst/>
            <a:ahLst/>
            <a:rect l="l" t="t" r="r" b="b"/>
            <a:pathLst>
              <a:path w="9144000" h="704850">
                <a:moveTo>
                  <a:pt x="9144000" y="0"/>
                </a:moveTo>
                <a:lnTo>
                  <a:pt x="9144000" y="704850"/>
                </a:lnTo>
                <a:lnTo>
                  <a:pt x="0" y="704850"/>
                </a:lnTo>
                <a:lnTo>
                  <a:pt x="0" y="0"/>
                </a:lnTo>
                <a:lnTo>
                  <a:pt x="9144000" y="0"/>
                </a:lnTo>
                <a:close/>
              </a:path>
            </a:pathLst>
          </a:custGeom>
          <a:solidFill>
            <a:srgbClr val="000000"/>
          </a:solidFill>
          <a:ln w="0">
            <a:noFill/>
          </a:ln>
        </p:spPr>
        <p:style>
          <a:lnRef idx="0"/>
          <a:fillRef idx="0"/>
          <a:effectRef idx="0"/>
          <a:fontRef idx="minor"/>
        </p:style>
      </p:sp>
      <p:sp>
        <p:nvSpPr>
          <p:cNvPr id="46" name="CustomShape 2"/>
          <p:cNvSpPr/>
          <p:nvPr/>
        </p:nvSpPr>
        <p:spPr>
          <a:xfrm>
            <a:off x="0" y="528480"/>
            <a:ext cx="9143640" cy="26280"/>
          </a:xfrm>
          <a:custGeom>
            <a:avLst/>
            <a:gdLst/>
            <a:ahLst/>
            <a:rect l="l" t="t" r="r" b="b"/>
            <a:pathLst>
              <a:path w="9144000" h="35559">
                <a:moveTo>
                  <a:pt x="9144000" y="0"/>
                </a:moveTo>
                <a:lnTo>
                  <a:pt x="0" y="35051"/>
                </a:lnTo>
              </a:path>
            </a:pathLst>
          </a:custGeom>
          <a:noFill/>
          <a:ln w="76200">
            <a:solidFill>
              <a:srgbClr val="d31b2c"/>
            </a:solidFill>
            <a:round/>
          </a:ln>
        </p:spPr>
        <p:style>
          <a:lnRef idx="0"/>
          <a:fillRef idx="0"/>
          <a:effectRef idx="0"/>
          <a:fontRef idx="minor"/>
        </p:style>
      </p:sp>
      <p:sp>
        <p:nvSpPr>
          <p:cNvPr id="47" name="CustomShape 3"/>
          <p:cNvSpPr/>
          <p:nvPr/>
        </p:nvSpPr>
        <p:spPr>
          <a:xfrm>
            <a:off x="6458040" y="50040"/>
            <a:ext cx="2580840" cy="499680"/>
          </a:xfrm>
          <a:prstGeom prst="rect">
            <a:avLst/>
          </a:prstGeom>
          <a:blipFill rotWithShape="0">
            <a:blip r:embed="rId2"/>
            <a:stretch/>
          </a:blipFill>
          <a:ln w="0">
            <a:noFill/>
          </a:ln>
        </p:spPr>
        <p:style>
          <a:lnRef idx="0"/>
          <a:fillRef idx="0"/>
          <a:effectRef idx="0"/>
          <a:fontRef idx="minor"/>
        </p:style>
      </p:sp>
      <p:sp>
        <p:nvSpPr>
          <p:cNvPr id="48" name="PlaceHolder 4"/>
          <p:cNvSpPr>
            <a:spLocks noGrp="1"/>
          </p:cNvSpPr>
          <p:nvPr>
            <p:ph type="ftr"/>
          </p:nvPr>
        </p:nvSpPr>
        <p:spPr>
          <a:xfrm>
            <a:off x="3108960" y="4783320"/>
            <a:ext cx="2925720" cy="256680"/>
          </a:xfrm>
          <a:prstGeom prst="rect">
            <a:avLst/>
          </a:prstGeom>
        </p:spPr>
        <p:txBody>
          <a:bodyPr lIns="0" rIns="0" tIns="0" bIns="0">
            <a:noAutofit/>
          </a:bodyPr>
          <a:p>
            <a:endParaRPr b="0" lang="en-US" sz="2400" spc="-1" strike="noStrike">
              <a:latin typeface="Times New Roman"/>
            </a:endParaRPr>
          </a:p>
        </p:txBody>
      </p:sp>
      <p:sp>
        <p:nvSpPr>
          <p:cNvPr id="49" name="PlaceHolder 5"/>
          <p:cNvSpPr>
            <a:spLocks noGrp="1"/>
          </p:cNvSpPr>
          <p:nvPr>
            <p:ph type="dt"/>
          </p:nvPr>
        </p:nvSpPr>
        <p:spPr>
          <a:xfrm>
            <a:off x="457200" y="4783320"/>
            <a:ext cx="2102760" cy="256680"/>
          </a:xfrm>
          <a:prstGeom prst="rect">
            <a:avLst/>
          </a:prstGeom>
        </p:spPr>
        <p:txBody>
          <a:bodyPr lIns="0" rIns="0" tIns="0" bIns="0">
            <a:noAutofit/>
          </a:bodyPr>
          <a:p>
            <a:endParaRPr b="0" lang="en-US" sz="2400" spc="-1" strike="noStrike">
              <a:latin typeface="Times New Roman"/>
            </a:endParaRPr>
          </a:p>
        </p:txBody>
      </p:sp>
      <p:sp>
        <p:nvSpPr>
          <p:cNvPr id="50" name="PlaceHolder 6"/>
          <p:cNvSpPr>
            <a:spLocks noGrp="1"/>
          </p:cNvSpPr>
          <p:nvPr>
            <p:ph type="sldNum"/>
          </p:nvPr>
        </p:nvSpPr>
        <p:spPr>
          <a:xfrm>
            <a:off x="6583680" y="4783320"/>
            <a:ext cx="2102760" cy="256680"/>
          </a:xfrm>
          <a:prstGeom prst="rect">
            <a:avLst/>
          </a:prstGeom>
        </p:spPr>
        <p:txBody>
          <a:bodyPr lIns="0" rIns="0" tIns="0" bIns="0">
            <a:noAutofit/>
          </a:bodyPr>
          <a:p>
            <a:pPr algn="r">
              <a:lnSpc>
                <a:spcPct val="100000"/>
              </a:lnSpc>
              <a:tabLst>
                <a:tab algn="l" pos="0"/>
              </a:tabLst>
            </a:pPr>
            <a:fld id="{842B17F4-6F42-424F-85EA-148AB00E63D2}" type="slidenum">
              <a:rPr b="0" lang="en" sz="1800" spc="-1" strike="noStrike">
                <a:solidFill>
                  <a:srgbClr val="888888"/>
                </a:solidFill>
                <a:latin typeface="Arial"/>
                <a:ea typeface="Arial"/>
              </a:rPr>
              <a:t>&lt;number&gt;</a:t>
            </a:fld>
            <a:endParaRPr b="0" lang="en-US" sz="1800" spc="-1" strike="noStrike">
              <a:latin typeface="Times New Roman"/>
            </a:endParaRPr>
          </a:p>
        </p:txBody>
      </p:sp>
      <p:sp>
        <p:nvSpPr>
          <p:cNvPr id="51" name="PlaceHolder 7"/>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52"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github.com/codevibess/parallel-stacking-classifier"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github.com/scikit-learn/scikit-learn" TargetMode="External"/><Relationship Id="rId2" Type="http://schemas.openxmlformats.org/officeDocument/2006/relationships/hyperlink" Target="https://github.com/konstantint/SKompiler" TargetMode="External"/><Relationship Id="rId3" Type="http://schemas.openxmlformats.org/officeDocument/2006/relationships/hyperlink" Target="https://github.com/nok/sklearn-porter" TargetMode="External"/><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tinyurl.com/cfr632e"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118080" y="0"/>
            <a:ext cx="8803080" cy="517320"/>
          </a:xfrm>
          <a:prstGeom prst="rect">
            <a:avLst/>
          </a:prstGeom>
          <a:noFill/>
          <a:ln w="0">
            <a:noFill/>
          </a:ln>
        </p:spPr>
        <p:txBody>
          <a:bodyPr lIns="0" rIns="0" tIns="16560" bIns="0">
            <a:noAutofit/>
          </a:bodyPr>
          <a:p>
            <a:pPr marL="12600" algn="ctr">
              <a:lnSpc>
                <a:spcPct val="100000"/>
              </a:lnSpc>
              <a:tabLst>
                <a:tab algn="l" pos="0"/>
              </a:tabLst>
            </a:pPr>
            <a:r>
              <a:rPr b="1" lang="en" sz="2800" spc="-1" strike="noStrike">
                <a:solidFill>
                  <a:srgbClr val="ffffff"/>
                </a:solidFill>
                <a:latin typeface="Calibri"/>
                <a:ea typeface="Calibri"/>
              </a:rPr>
              <a:t>CSYE 7374  Parallel Machine Learning &amp; AI </a:t>
            </a:r>
            <a:endParaRPr b="0" lang="en-US" sz="2800" spc="-1" strike="noStrike">
              <a:solidFill>
                <a:srgbClr val="000000"/>
              </a:solidFill>
              <a:latin typeface="Arial"/>
            </a:endParaRPr>
          </a:p>
        </p:txBody>
      </p:sp>
      <p:sp>
        <p:nvSpPr>
          <p:cNvPr id="90" name="CustomShape 2"/>
          <p:cNvSpPr/>
          <p:nvPr/>
        </p:nvSpPr>
        <p:spPr>
          <a:xfrm>
            <a:off x="235800" y="2648880"/>
            <a:ext cx="3829680" cy="2494080"/>
          </a:xfrm>
          <a:prstGeom prst="rect">
            <a:avLst/>
          </a:prstGeom>
          <a:noFill/>
          <a:ln w="0">
            <a:noFill/>
          </a:ln>
        </p:spPr>
        <p:style>
          <a:lnRef idx="0"/>
          <a:fillRef idx="0"/>
          <a:effectRef idx="0"/>
          <a:fontRef idx="minor"/>
        </p:style>
        <p:txBody>
          <a:bodyPr lIns="0" rIns="0" tIns="16560" bIns="0">
            <a:noAutofit/>
          </a:bodyPr>
          <a:p>
            <a:pPr>
              <a:lnSpc>
                <a:spcPct val="100000"/>
              </a:lnSpc>
              <a:tabLst>
                <a:tab algn="l" pos="0"/>
              </a:tabLst>
            </a:pPr>
            <a:r>
              <a:rPr b="0" lang="en" sz="2800" spc="-1" strike="noStrike">
                <a:solidFill>
                  <a:srgbClr val="000000"/>
                </a:solidFill>
                <a:latin typeface="Calibri"/>
                <a:ea typeface="Calibri"/>
              </a:rPr>
              <a:t>Presented By </a:t>
            </a:r>
            <a:br/>
            <a:endParaRPr b="0" lang="en-US" sz="2800" spc="-1" strike="noStrike">
              <a:latin typeface="Arial"/>
            </a:endParaRPr>
          </a:p>
          <a:p>
            <a:pPr marL="457200" indent="-380520" algn="just">
              <a:lnSpc>
                <a:spcPct val="100000"/>
              </a:lnSpc>
              <a:buClr>
                <a:srgbClr val="000000"/>
              </a:buClr>
              <a:buFont typeface="Calibri"/>
              <a:buChar char="▪"/>
              <a:tabLst>
                <a:tab algn="l" pos="0"/>
              </a:tabLst>
            </a:pPr>
            <a:r>
              <a:rPr b="0" lang="en" sz="2400" spc="-1" strike="noStrike">
                <a:solidFill>
                  <a:srgbClr val="000000"/>
                </a:solidFill>
                <a:latin typeface="Calibri"/>
                <a:ea typeface="Calibri"/>
              </a:rPr>
              <a:t>Srinjoy Chakravarty</a:t>
            </a:r>
            <a:endParaRPr b="0" lang="en-US" sz="2400" spc="-1" strike="noStrike">
              <a:latin typeface="Arial"/>
            </a:endParaRPr>
          </a:p>
          <a:p>
            <a:pPr marL="457200" indent="-380520" algn="just">
              <a:lnSpc>
                <a:spcPct val="100000"/>
              </a:lnSpc>
              <a:buClr>
                <a:srgbClr val="000000"/>
              </a:buClr>
              <a:buFont typeface="Calibri"/>
              <a:buChar char="▪"/>
              <a:tabLst>
                <a:tab algn="l" pos="0"/>
              </a:tabLst>
            </a:pPr>
            <a:r>
              <a:rPr b="0" lang="en" sz="2400" spc="-1" strike="noStrike">
                <a:solidFill>
                  <a:srgbClr val="000000"/>
                </a:solidFill>
                <a:latin typeface="Calibri"/>
                <a:ea typeface="Calibri"/>
              </a:rPr>
              <a:t>Srishti Ashok Mishra</a:t>
            </a:r>
            <a:endParaRPr b="0" lang="en-US" sz="2400" spc="-1" strike="noStrike">
              <a:latin typeface="Arial"/>
            </a:endParaRPr>
          </a:p>
          <a:p>
            <a:pPr marL="457200" algn="just">
              <a:lnSpc>
                <a:spcPct val="100000"/>
              </a:lnSpc>
              <a:tabLst>
                <a:tab algn="l" pos="0"/>
              </a:tabLst>
            </a:pPr>
            <a:endParaRPr b="0" lang="en-US" sz="2400" spc="-1" strike="noStrike">
              <a:latin typeface="Arial"/>
            </a:endParaRPr>
          </a:p>
          <a:p>
            <a:pPr marL="457200">
              <a:lnSpc>
                <a:spcPct val="100000"/>
              </a:lnSpc>
              <a:tabLst>
                <a:tab algn="l" pos="0"/>
              </a:tabLst>
            </a:pPr>
            <a:r>
              <a:rPr b="0" lang="en" sz="2400" spc="-1" strike="noStrike">
                <a:solidFill>
                  <a:srgbClr val="595959"/>
                </a:solidFill>
                <a:latin typeface="Lato"/>
                <a:ea typeface="Lato"/>
              </a:rPr>
              <a:t> </a:t>
            </a:r>
            <a:endParaRPr b="0" lang="en-US" sz="2400" spc="-1" strike="noStrike">
              <a:latin typeface="Arial"/>
            </a:endParaRPr>
          </a:p>
        </p:txBody>
      </p:sp>
      <p:pic>
        <p:nvPicPr>
          <p:cNvPr id="91" name="Google Shape;94;p19" descr=""/>
          <p:cNvPicPr/>
          <p:nvPr/>
        </p:nvPicPr>
        <p:blipFill>
          <a:blip r:embed="rId1"/>
          <a:stretch/>
        </p:blipFill>
        <p:spPr>
          <a:xfrm>
            <a:off x="5150520" y="3342600"/>
            <a:ext cx="2739240" cy="981720"/>
          </a:xfrm>
          <a:prstGeom prst="rect">
            <a:avLst/>
          </a:prstGeom>
          <a:ln w="0">
            <a:noFill/>
          </a:ln>
        </p:spPr>
      </p:pic>
      <p:sp>
        <p:nvSpPr>
          <p:cNvPr id="92" name="CustomShape 3"/>
          <p:cNvSpPr/>
          <p:nvPr/>
        </p:nvSpPr>
        <p:spPr>
          <a:xfrm>
            <a:off x="105120" y="960480"/>
            <a:ext cx="9038880" cy="513720"/>
          </a:xfrm>
          <a:prstGeom prst="rect">
            <a:avLst/>
          </a:prstGeom>
          <a:noFill/>
          <a:ln w="0">
            <a:noFill/>
          </a:ln>
        </p:spPr>
        <p:style>
          <a:lnRef idx="0"/>
          <a:fillRef idx="0"/>
          <a:effectRef idx="0"/>
          <a:fontRef idx="minor"/>
        </p:style>
        <p:txBody>
          <a:bodyPr>
            <a:noAutofit/>
          </a:bodyPr>
          <a:p>
            <a:pPr>
              <a:lnSpc>
                <a:spcPct val="115000"/>
              </a:lnSpc>
              <a:tabLst>
                <a:tab algn="l" pos="0"/>
              </a:tabLst>
            </a:pP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algn="ctr">
              <a:lnSpc>
                <a:spcPct val="115000"/>
              </a:lnSpc>
              <a:spcBef>
                <a:spcPts val="1400"/>
              </a:spcBef>
              <a:tabLst>
                <a:tab algn="l" pos="0"/>
              </a:tabLst>
            </a:pPr>
            <a:r>
              <a:rPr b="1" lang="en" sz="2000" spc="-1" strike="noStrike">
                <a:solidFill>
                  <a:srgbClr val="000000"/>
                </a:solidFill>
                <a:latin typeface="Arial"/>
                <a:ea typeface="Arial"/>
              </a:rPr>
              <a:t>Detecting Unknown Mining Pools and their Behaviour within Bitcoin using Parallelized Machine Learning</a:t>
            </a:r>
            <a:endParaRPr b="0" lang="en-US" sz="2000" spc="-1" strike="noStrike">
              <a:latin typeface="Arial"/>
            </a:endParaRPr>
          </a:p>
          <a:p>
            <a:pPr algn="ctr">
              <a:lnSpc>
                <a:spcPct val="115000"/>
              </a:lnSpc>
              <a:tabLst>
                <a:tab algn="l" pos="0"/>
              </a:tabLst>
            </a:pPr>
            <a:endParaRPr b="0" lang="en-US" sz="2000" spc="-1" strike="noStrike">
              <a:latin typeface="Arial"/>
            </a:endParaRPr>
          </a:p>
          <a:p>
            <a:pPr algn="ctr">
              <a:lnSpc>
                <a:spcPct val="100000"/>
              </a:lnSpc>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70240" y="1053360"/>
            <a:ext cx="841536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Saving the Model so you can Throw Away the Data (Pickle vs JobLib)</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gn="just">
              <a:lnSpc>
                <a:spcPct val="115000"/>
              </a:lnSpc>
              <a:tabLst>
                <a:tab algn="l" pos="0"/>
              </a:tabLst>
            </a:pPr>
            <a:r>
              <a:rPr b="0" lang="en" sz="1400" spc="-1" strike="noStrike">
                <a:solidFill>
                  <a:srgbClr val="000000"/>
                </a:solidFill>
                <a:latin typeface="Arial"/>
                <a:ea typeface="Arial"/>
              </a:rPr>
              <a:t>The idea behind any Data Science is to be able to build a model and throw away all the data.</a:t>
            </a:r>
            <a:endParaRPr b="0" lang="en-US" sz="1400" spc="-1" strike="noStrike">
              <a:latin typeface="Arial"/>
            </a:endParaRPr>
          </a:p>
          <a:p>
            <a:pPr algn="just">
              <a:lnSpc>
                <a:spcPct val="115000"/>
              </a:lnSpc>
              <a:spcBef>
                <a:spcPts val="300"/>
              </a:spcBef>
              <a:tabLst>
                <a:tab algn="l" pos="0"/>
              </a:tabLst>
            </a:pPr>
            <a:r>
              <a:rPr b="0" lang="en" sz="1400" spc="-1" strike="noStrike">
                <a:solidFill>
                  <a:srgbClr val="000000"/>
                </a:solidFill>
                <a:latin typeface="Arial"/>
                <a:ea typeface="Arial"/>
              </a:rPr>
              <a:t>We compared data write speeds of both Pickle vs JobLib (the palatalization library) behind sci-kit learning (written in Cython) and found that joblib was usually significantly faster on large numpy arrays because it has a special handling for the array buffers of the numpy data structure. </a:t>
            </a:r>
            <a:endParaRPr b="0" lang="en-US" sz="1400" spc="-1" strike="noStrike">
              <a:latin typeface="Arial"/>
            </a:endParaRPr>
          </a:p>
          <a:p>
            <a:pPr>
              <a:lnSpc>
                <a:spcPct val="100000"/>
              </a:lnSpc>
              <a:spcBef>
                <a:spcPts val="300"/>
              </a:spcBef>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endParaRPr b="0" lang="en-US" sz="1400" spc="-1" strike="noStrike">
              <a:latin typeface="Arial"/>
            </a:endParaRPr>
          </a:p>
        </p:txBody>
      </p:sp>
      <p:pic>
        <p:nvPicPr>
          <p:cNvPr id="108" name="Google Shape;147;p28" descr=""/>
          <p:cNvPicPr/>
          <p:nvPr/>
        </p:nvPicPr>
        <p:blipFill>
          <a:blip r:embed="rId1"/>
          <a:stretch/>
        </p:blipFill>
        <p:spPr>
          <a:xfrm>
            <a:off x="1404000" y="3151800"/>
            <a:ext cx="5784480" cy="1359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70240" y="1053360"/>
            <a:ext cx="841536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Model Training Parallelization</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900" spc="-1" strike="noStrike">
                <a:solidFill>
                  <a:srgbClr val="000000"/>
                </a:solidFill>
                <a:latin typeface="Arial"/>
                <a:ea typeface="Arial"/>
              </a:rPr>
              <a:t>Hardware Setup (4-node CPU cluster each with 180 GB RAM)</a:t>
            </a:r>
            <a:endParaRPr b="0" lang="en-US" sz="900" spc="-1" strike="noStrike">
              <a:latin typeface="Arial"/>
            </a:endParaRPr>
          </a:p>
          <a:p>
            <a:pPr>
              <a:lnSpc>
                <a:spcPct val="100000"/>
              </a:lnSpc>
              <a:tabLst>
                <a:tab algn="l" pos="0"/>
              </a:tabLst>
            </a:pPr>
            <a:r>
              <a:rPr b="0" lang="en" sz="800" spc="-1" strike="noStrike">
                <a:solidFill>
                  <a:srgbClr val="434343"/>
                </a:solidFill>
                <a:latin typeface="Arial"/>
                <a:ea typeface="Arial"/>
              </a:rPr>
              <a:t>&gt; $ srun -p short --cpus-per-task 4 --ntasks 4 --nodes 4 --pty --export=ALL --mem=180Gb --time=08:00:00 /bin/bash</a:t>
            </a:r>
            <a:endParaRPr b="0" lang="en-US" sz="800" spc="-1" strike="noStrike">
              <a:latin typeface="Arial"/>
            </a:endParaRPr>
          </a:p>
          <a:p>
            <a:pPr>
              <a:lnSpc>
                <a:spcPct val="100000"/>
              </a:lnSpc>
              <a:tabLst>
                <a:tab algn="l" pos="0"/>
              </a:tabLst>
            </a:pPr>
            <a:endParaRPr b="0" lang="en-US" sz="800" spc="-1" strike="noStrike">
              <a:latin typeface="Arial"/>
            </a:endParaRPr>
          </a:p>
          <a:p>
            <a:pPr>
              <a:lnSpc>
                <a:spcPct val="100000"/>
              </a:lnSpc>
              <a:tabLst>
                <a:tab algn="l" pos="0"/>
              </a:tabLst>
            </a:pPr>
            <a:r>
              <a:rPr b="0" lang="en" sz="900" spc="-1" strike="noStrike">
                <a:solidFill>
                  <a:srgbClr val="000000"/>
                </a:solidFill>
                <a:latin typeface="Arial"/>
                <a:ea typeface="Arial"/>
              </a:rPr>
              <a:t>We created a virtual anaconda environment to install our custom software</a:t>
            </a:r>
            <a:endParaRPr b="0" lang="en-US" sz="900" spc="-1" strike="noStrike">
              <a:latin typeface="Arial"/>
            </a:endParaRPr>
          </a:p>
          <a:p>
            <a:pPr>
              <a:lnSpc>
                <a:spcPct val="100000"/>
              </a:lnSpc>
              <a:tabLst>
                <a:tab algn="l" pos="0"/>
              </a:tabLst>
            </a:pPr>
            <a:r>
              <a:rPr b="0" lang="en" sz="900" spc="-1" strike="noStrike">
                <a:solidFill>
                  <a:srgbClr val="000000"/>
                </a:solidFill>
                <a:latin typeface="Arial"/>
                <a:ea typeface="Arial"/>
              </a:rPr>
              <a:t>&gt; $ </a:t>
            </a:r>
            <a:endParaRPr b="0" lang="en-US" sz="900" spc="-1" strike="noStrike">
              <a:latin typeface="Arial"/>
            </a:endParaRPr>
          </a:p>
          <a:p>
            <a:pPr>
              <a:lnSpc>
                <a:spcPct val="100000"/>
              </a:lnSpc>
              <a:tabLst>
                <a:tab algn="l" pos="0"/>
              </a:tabLst>
            </a:pPr>
            <a:endParaRPr b="0" lang="en-US" sz="900" spc="-1" strike="noStrike">
              <a:latin typeface="Arial"/>
            </a:endParaRPr>
          </a:p>
          <a:p>
            <a:pPr>
              <a:lnSpc>
                <a:spcPct val="100000"/>
              </a:lnSpc>
              <a:tabLst>
                <a:tab algn="l" pos="0"/>
              </a:tabLst>
            </a:pPr>
            <a:r>
              <a:rPr b="0" lang="en" sz="900" spc="-1" strike="noStrike">
                <a:solidFill>
                  <a:srgbClr val="000000"/>
                </a:solidFill>
                <a:latin typeface="Arial"/>
                <a:ea typeface="Arial"/>
              </a:rPr>
              <a:t>We used MPI for Python to interface with HPC shared nodes  </a:t>
            </a:r>
            <a:endParaRPr b="0" lang="en-US" sz="900" spc="-1" strike="noStrike">
              <a:latin typeface="Arial"/>
            </a:endParaRPr>
          </a:p>
          <a:p>
            <a:pPr>
              <a:lnSpc>
                <a:spcPct val="100000"/>
              </a:lnSpc>
              <a:tabLst>
                <a:tab algn="l" pos="0"/>
              </a:tabLst>
            </a:pPr>
            <a:endParaRPr b="0" lang="en-US" sz="900" spc="-1" strike="noStrike">
              <a:latin typeface="Arial"/>
            </a:endParaRPr>
          </a:p>
          <a:p>
            <a:pPr>
              <a:lnSpc>
                <a:spcPct val="100000"/>
              </a:lnSpc>
              <a:tabLst>
                <a:tab algn="l" pos="0"/>
              </a:tabLst>
            </a:pPr>
            <a:r>
              <a:rPr b="0" lang="en" sz="900" spc="-1" strike="noStrike">
                <a:solidFill>
                  <a:srgbClr val="000000"/>
                </a:solidFill>
                <a:latin typeface="Arial"/>
                <a:ea typeface="Arial"/>
              </a:rPr>
              <a:t>&gt; $ conda install -c anaconda mpi4py </a:t>
            </a:r>
            <a:endParaRPr b="0" lang="en-US" sz="900" spc="-1" strike="noStrike">
              <a:latin typeface="Arial"/>
            </a:endParaRPr>
          </a:p>
          <a:p>
            <a:pPr>
              <a:lnSpc>
                <a:spcPct val="100000"/>
              </a:lnSpc>
              <a:tabLst>
                <a:tab algn="l" pos="0"/>
              </a:tabLst>
            </a:pPr>
            <a:endParaRPr b="0" lang="en-US" sz="900" spc="-1" strike="noStrike">
              <a:latin typeface="Arial"/>
            </a:endParaRPr>
          </a:p>
          <a:p>
            <a:pPr>
              <a:lnSpc>
                <a:spcPct val="100000"/>
              </a:lnSpc>
              <a:tabLst>
                <a:tab algn="l" pos="0"/>
              </a:tabLst>
            </a:pPr>
            <a:r>
              <a:rPr b="0" lang="en" sz="900" spc="-1" strike="noStrike">
                <a:solidFill>
                  <a:srgbClr val="000000"/>
                </a:solidFill>
                <a:latin typeface="Arial"/>
                <a:ea typeface="Arial"/>
              </a:rPr>
              <a:t>We used OpenMP version 3.1.2</a:t>
            </a:r>
            <a:endParaRPr b="0" lang="en-US" sz="900" spc="-1" strike="noStrike">
              <a:latin typeface="Arial"/>
            </a:endParaRPr>
          </a:p>
          <a:p>
            <a:pPr>
              <a:lnSpc>
                <a:spcPct val="100000"/>
              </a:lnSpc>
              <a:tabLst>
                <a:tab algn="l" pos="0"/>
              </a:tabLst>
            </a:pPr>
            <a:r>
              <a:rPr b="0" lang="en" sz="800" spc="-1" strike="noStrike">
                <a:solidFill>
                  <a:srgbClr val="434343"/>
                </a:solidFill>
                <a:latin typeface="Arial"/>
                <a:ea typeface="Arial"/>
              </a:rPr>
              <a:t>&gt; $ module load openmpi/3.1.2</a:t>
            </a:r>
            <a:endParaRPr b="0" lang="en-US" sz="800" spc="-1" strike="noStrike">
              <a:latin typeface="Arial"/>
            </a:endParaRPr>
          </a:p>
          <a:p>
            <a:pPr>
              <a:lnSpc>
                <a:spcPct val="100000"/>
              </a:lnSpc>
              <a:tabLst>
                <a:tab algn="l" pos="0"/>
              </a:tabLst>
            </a:pPr>
            <a:endParaRPr b="0" lang="en-US" sz="800" spc="-1" strike="noStrike">
              <a:latin typeface="Arial"/>
            </a:endParaRPr>
          </a:p>
        </p:txBody>
      </p:sp>
      <p:pic>
        <p:nvPicPr>
          <p:cNvPr id="110" name="Google Shape;153;p29" descr=""/>
          <p:cNvPicPr/>
          <p:nvPr/>
        </p:nvPicPr>
        <p:blipFill>
          <a:blip r:embed="rId1"/>
          <a:stretch/>
        </p:blipFill>
        <p:spPr>
          <a:xfrm>
            <a:off x="4355280" y="2230560"/>
            <a:ext cx="4596840" cy="1905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70240" y="1053360"/>
            <a:ext cx="841536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Performance Gains in Model Training gained with Distributed Memory Parallelization</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 sz="1400" spc="-1" strike="noStrike">
                <a:solidFill>
                  <a:srgbClr val="000000"/>
                </a:solidFill>
                <a:latin typeface="Calibri"/>
                <a:ea typeface="Calibri"/>
              </a:rPr>
              <a:t>How Stacked Classifier Works</a:t>
            </a: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Each process trains on the datasets and builds a model</a:t>
            </a: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Each process then provides a probabilistic prediction with .fit()</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 sz="1400" spc="-1" strike="noStrike">
                <a:solidFill>
                  <a:srgbClr val="000000"/>
                </a:solidFill>
                <a:latin typeface="Calibri"/>
                <a:ea typeface="Calibri"/>
              </a:rPr>
              <a:t>Vote Function</a:t>
            </a:r>
            <a:r>
              <a:rPr b="0" lang="en" sz="700" spc="-1" strike="noStrike">
                <a:solidFill>
                  <a:srgbClr val="000000"/>
                </a:solidFill>
                <a:latin typeface="Arial"/>
                <a:ea typeface="Arial"/>
              </a:rPr>
              <a:t>¹ </a:t>
            </a:r>
            <a:endParaRPr b="0" lang="en-US" sz="700" spc="-1" strike="noStrike">
              <a:latin typeface="Arial"/>
            </a:endParaRPr>
          </a:p>
          <a:p>
            <a:pPr>
              <a:lnSpc>
                <a:spcPct val="100000"/>
              </a:lnSpc>
              <a:tabLst>
                <a:tab algn="l" pos="0"/>
              </a:tabLst>
            </a:pPr>
            <a:r>
              <a:rPr b="0" lang="en" sz="1400" spc="-1" strike="noStrike">
                <a:solidFill>
                  <a:srgbClr val="000000"/>
                </a:solidFill>
                <a:latin typeface="Calibri"/>
                <a:ea typeface="Calibri"/>
              </a:rPr>
              <a:t>The Master Process then takes a vote on which model to use for prediction (binary 0 or 1)</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1" lang="en" sz="1400" spc="-1" strike="noStrike">
                <a:solidFill>
                  <a:srgbClr val="000000"/>
                </a:solidFill>
                <a:latin typeface="Calibri"/>
                <a:ea typeface="Calibri"/>
              </a:rPr>
              <a:t>Improvements</a:t>
            </a: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Bin count gives you the ratio of which model voted for which outcome [0 | 4], [1 | 3], </a:t>
            </a:r>
            <a:r>
              <a:rPr b="1" lang="en" sz="1400" spc="-1" strike="noStrike">
                <a:solidFill>
                  <a:srgbClr val="000000"/>
                </a:solidFill>
                <a:latin typeface="Calibri"/>
                <a:ea typeface="Calibri"/>
              </a:rPr>
              <a:t>[2 | 2]</a:t>
            </a:r>
            <a:r>
              <a:rPr b="0" lang="en" sz="1400" spc="-1" strike="noStrike">
                <a:solidFill>
                  <a:srgbClr val="000000"/>
                </a:solidFill>
                <a:latin typeface="Calibri"/>
                <a:ea typeface="Calibri"/>
              </a:rPr>
              <a:t>, [3 | 1], [0 |4] </a:t>
            </a: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Unfortunately, since its an even number of models argmax() defaults to the first occurrence i.e. False </a:t>
            </a: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In this case we can take 2 approaches</a:t>
            </a:r>
            <a:endParaRPr b="0" lang="en-US" sz="1400" spc="-1" strike="noStrike">
              <a:latin typeface="Arial"/>
            </a:endParaRPr>
          </a:p>
          <a:p>
            <a:pPr marL="457200" indent="-317160">
              <a:lnSpc>
                <a:spcPct val="100000"/>
              </a:lnSpc>
              <a:buClr>
                <a:srgbClr val="000000"/>
              </a:buClr>
              <a:buFont typeface="Calibri"/>
              <a:buAutoNum type="arabicParenR"/>
              <a:tabLst>
                <a:tab algn="l" pos="0"/>
              </a:tabLst>
            </a:pPr>
            <a:r>
              <a:rPr b="0" lang="en" sz="1400" spc="-1" strike="noStrike">
                <a:solidFill>
                  <a:srgbClr val="000000"/>
                </a:solidFill>
                <a:latin typeface="Calibri"/>
                <a:ea typeface="Calibri"/>
              </a:rPr>
              <a:t>Numpy argmax - random tie breaking </a:t>
            </a:r>
            <a:endParaRPr b="0" lang="en-US" sz="1400" spc="-1" strike="noStrike">
              <a:latin typeface="Arial"/>
            </a:endParaRPr>
          </a:p>
          <a:p>
            <a:pPr marL="457200" indent="-317160">
              <a:lnSpc>
                <a:spcPct val="100000"/>
              </a:lnSpc>
              <a:buClr>
                <a:srgbClr val="000000"/>
              </a:buClr>
              <a:buFont typeface="Calibri"/>
              <a:buAutoNum type="arabicParenR"/>
              <a:tabLst>
                <a:tab algn="l" pos="0"/>
              </a:tabLst>
            </a:pPr>
            <a:r>
              <a:rPr b="0" lang="en" sz="1400" spc="-1" strike="noStrike">
                <a:solidFill>
                  <a:srgbClr val="000000"/>
                </a:solidFill>
                <a:latin typeface="Calibri"/>
                <a:ea typeface="Calibri"/>
              </a:rPr>
              <a:t>Odd number of Classifiers (5 MPI Processes)</a:t>
            </a:r>
            <a:endParaRPr b="0" lang="en-US" sz="1400" spc="-1" strike="noStrike">
              <a:latin typeface="Arial"/>
            </a:endParaRPr>
          </a:p>
          <a:p>
            <a:pPr marL="457200" algn="just">
              <a:lnSpc>
                <a:spcPct val="115000"/>
              </a:lnSpc>
              <a:tabLst>
                <a:tab algn="l" pos="0"/>
              </a:tabLst>
            </a:pPr>
            <a:endParaRPr b="0" lang="en-US" sz="1400" spc="-1" strike="noStrike">
              <a:latin typeface="Arial"/>
            </a:endParaRPr>
          </a:p>
          <a:p>
            <a:pPr>
              <a:lnSpc>
                <a:spcPct val="100000"/>
              </a:lnSpc>
              <a:spcBef>
                <a:spcPts val="300"/>
              </a:spcBef>
              <a:tabLst>
                <a:tab algn="l" pos="0"/>
              </a:tabLst>
            </a:pPr>
            <a:endParaRPr b="0" lang="en-US" sz="1400" spc="-1" strike="noStrike">
              <a:latin typeface="Arial"/>
            </a:endParaRPr>
          </a:p>
          <a:p>
            <a:pPr>
              <a:lnSpc>
                <a:spcPct val="100000"/>
              </a:lnSpc>
              <a:tabLst>
                <a:tab algn="l" pos="0"/>
              </a:tabLst>
            </a:pPr>
            <a:r>
              <a:rPr b="0" lang="en" sz="700" spc="-1" strike="noStrike">
                <a:solidFill>
                  <a:srgbClr val="000000"/>
                </a:solidFill>
                <a:latin typeface="Arial"/>
                <a:ea typeface="Arial"/>
              </a:rPr>
              <a:t>¹ </a:t>
            </a:r>
            <a:r>
              <a:rPr b="0" lang="en" sz="700" spc="-1" strike="noStrike" u="sng">
                <a:solidFill>
                  <a:srgbClr val="0000ff"/>
                </a:solidFill>
                <a:uFillTx/>
                <a:latin typeface="Arial"/>
                <a:ea typeface="Arial"/>
                <a:hlinkClick r:id="rId1"/>
              </a:rPr>
              <a:t>https://github.com/codevibess/parallel-stacking-classifier</a:t>
            </a:r>
            <a:endParaRPr b="0" lang="en-US" sz="700" spc="-1" strike="noStrike">
              <a:latin typeface="Arial"/>
            </a:endParaRPr>
          </a:p>
          <a:p>
            <a:pPr>
              <a:lnSpc>
                <a:spcPct val="100000"/>
              </a:lnSpc>
              <a:tabLst>
                <a:tab algn="l" pos="0"/>
              </a:tabLst>
            </a:pPr>
            <a:endParaRPr b="0" lang="en-US" sz="700" spc="-1" strike="noStrike">
              <a:latin typeface="Arial"/>
            </a:endParaRPr>
          </a:p>
          <a:p>
            <a:pPr>
              <a:lnSpc>
                <a:spcPct val="100000"/>
              </a:lnSpc>
              <a:tabLst>
                <a:tab algn="l" pos="0"/>
              </a:tabLst>
            </a:pPr>
            <a:endParaRPr b="0" lang="en-US" sz="700" spc="-1" strike="noStrike">
              <a:latin typeface="Arial"/>
            </a:endParaRPr>
          </a:p>
          <a:p>
            <a:pPr>
              <a:lnSpc>
                <a:spcPct val="100000"/>
              </a:lnSpc>
              <a:tabLst>
                <a:tab algn="l" pos="0"/>
              </a:tabLst>
            </a:pP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570240" y="1053360"/>
            <a:ext cx="3944160" cy="27068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ML Model Accuracy Comparison</a:t>
            </a:r>
            <a:endParaRPr b="0" lang="en-US" sz="1400" spc="-1" strike="noStrike">
              <a:latin typeface="Arial"/>
            </a:endParaRPr>
          </a:p>
          <a:p>
            <a:pPr>
              <a:lnSpc>
                <a:spcPct val="100000"/>
              </a:lnSpc>
              <a:tabLst>
                <a:tab algn="l" pos="0"/>
              </a:tabLst>
            </a:pP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algn="just">
              <a:lnSpc>
                <a:spcPct val="115000"/>
              </a:lnSpc>
              <a:spcBef>
                <a:spcPts val="1400"/>
              </a:spcBef>
              <a:tabLst>
                <a:tab algn="l" pos="0"/>
              </a:tabLst>
            </a:pPr>
            <a:r>
              <a:rPr b="0" lang="en" sz="1000" spc="-1" strike="noStrike">
                <a:solidFill>
                  <a:srgbClr val="000000"/>
                </a:solidFill>
                <a:latin typeface="Arial"/>
                <a:ea typeface="Arial"/>
              </a:rPr>
              <a:t>When the accuracy is compared, we see that our Random Forest Classifier performs the best with our data (as long as we use around 100 trees) while our Artificial Neural Net only reaches the same level of accuracy when we use a </a:t>
            </a:r>
            <a:r>
              <a:rPr b="1" lang="en" sz="1000" spc="-1" strike="noStrike">
                <a:solidFill>
                  <a:srgbClr val="000000"/>
                </a:solidFill>
                <a:latin typeface="Arial"/>
                <a:ea typeface="Arial"/>
              </a:rPr>
              <a:t>high number</a:t>
            </a:r>
            <a:r>
              <a:rPr b="0" lang="en" sz="1000" spc="-1" strike="noStrike">
                <a:solidFill>
                  <a:srgbClr val="000000"/>
                </a:solidFill>
                <a:latin typeface="Arial"/>
                <a:ea typeface="Arial"/>
              </a:rPr>
              <a:t> of </a:t>
            </a:r>
            <a:r>
              <a:rPr b="1" lang="en" sz="1000" spc="-1" strike="noStrike">
                <a:solidFill>
                  <a:srgbClr val="000000"/>
                </a:solidFill>
                <a:latin typeface="Arial"/>
                <a:ea typeface="Arial"/>
              </a:rPr>
              <a:t>Epochs</a:t>
            </a:r>
            <a:r>
              <a:rPr b="0" lang="en" sz="1000" spc="-1" strike="noStrike">
                <a:solidFill>
                  <a:srgbClr val="000000"/>
                </a:solidFill>
                <a:latin typeface="Arial"/>
                <a:ea typeface="Arial"/>
              </a:rPr>
              <a:t>! The high number of Epochs means the entire training of duration including multiple rounds back propagation takes a much longer time!</a:t>
            </a:r>
            <a:endParaRPr b="0" lang="en-US" sz="1000" spc="-1" strike="noStrike">
              <a:latin typeface="Arial"/>
            </a:endParaRPr>
          </a:p>
          <a:p>
            <a:pPr algn="just">
              <a:lnSpc>
                <a:spcPct val="115000"/>
              </a:lnSpc>
              <a:spcBef>
                <a:spcPts val="1400"/>
              </a:spcBef>
              <a:tabLst>
                <a:tab algn="l" pos="0"/>
              </a:tabLst>
            </a:pPr>
            <a:r>
              <a:rPr b="0" lang="en" sz="1000" spc="-1" strike="noStrike">
                <a:solidFill>
                  <a:srgbClr val="000000"/>
                </a:solidFill>
                <a:latin typeface="Arial"/>
                <a:ea typeface="Arial"/>
              </a:rPr>
              <a:t>We tried to use a GPU setup via OpenOnDemand (OOD) on HPC to speed up our Notebook and found some reduction in training times.</a:t>
            </a:r>
            <a:endParaRPr b="0" lang="en-US" sz="1000" spc="-1" strike="noStrike">
              <a:latin typeface="Arial"/>
            </a:endParaRPr>
          </a:p>
          <a:p>
            <a:pPr>
              <a:lnSpc>
                <a:spcPct val="100000"/>
              </a:lnSpc>
              <a:spcBef>
                <a:spcPts val="300"/>
              </a:spcBef>
              <a:tabLst>
                <a:tab algn="l" pos="0"/>
              </a:tabLst>
            </a:pPr>
            <a:r>
              <a:rPr b="1" lang="en" sz="1400" spc="-1" strike="noStrike">
                <a:solidFill>
                  <a:srgbClr val="000000"/>
                </a:solidFill>
                <a:latin typeface="Calibri"/>
                <a:ea typeface="Calibri"/>
              </a:rPr>
              <a:t> </a:t>
            </a:r>
            <a:endParaRPr b="0" lang="en-US" sz="1400" spc="-1" strike="noStrike">
              <a:latin typeface="Arial"/>
            </a:endParaRPr>
          </a:p>
        </p:txBody>
      </p:sp>
      <p:pic>
        <p:nvPicPr>
          <p:cNvPr id="113" name="Google Shape;164;p31" descr=""/>
          <p:cNvPicPr/>
          <p:nvPr/>
        </p:nvPicPr>
        <p:blipFill>
          <a:blip r:embed="rId1"/>
          <a:stretch/>
        </p:blipFill>
        <p:spPr>
          <a:xfrm>
            <a:off x="4869360" y="1668240"/>
            <a:ext cx="3364200" cy="1612080"/>
          </a:xfrm>
          <a:prstGeom prst="rect">
            <a:avLst/>
          </a:prstGeom>
          <a:ln w="0">
            <a:noFill/>
          </a:ln>
        </p:spPr>
      </p:pic>
      <p:pic>
        <p:nvPicPr>
          <p:cNvPr id="114" name="Google Shape;165;p31" descr=""/>
          <p:cNvPicPr/>
          <p:nvPr/>
        </p:nvPicPr>
        <p:blipFill>
          <a:blip r:embed="rId2"/>
          <a:stretch/>
        </p:blipFill>
        <p:spPr>
          <a:xfrm>
            <a:off x="5035320" y="3353400"/>
            <a:ext cx="3087720" cy="1487880"/>
          </a:xfrm>
          <a:prstGeom prst="rect">
            <a:avLst/>
          </a:prstGeom>
          <a:ln w="0">
            <a:noFill/>
          </a:ln>
        </p:spPr>
      </p:pic>
      <p:pic>
        <p:nvPicPr>
          <p:cNvPr id="115" name="Google Shape;166;p31" descr=""/>
          <p:cNvPicPr/>
          <p:nvPr/>
        </p:nvPicPr>
        <p:blipFill>
          <a:blip r:embed="rId3"/>
          <a:stretch/>
        </p:blipFill>
        <p:spPr>
          <a:xfrm>
            <a:off x="501120" y="3665160"/>
            <a:ext cx="1056600" cy="1291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70240" y="1053360"/>
            <a:ext cx="347400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Prediction Accuracy Curve</a:t>
            </a:r>
            <a:endParaRPr b="0" lang="en-US" sz="1400" spc="-1" strike="noStrike">
              <a:latin typeface="Arial"/>
            </a:endParaRPr>
          </a:p>
          <a:p>
            <a:pPr>
              <a:lnSpc>
                <a:spcPct val="100000"/>
              </a:lnSpc>
              <a:tabLst>
                <a:tab algn="l" pos="0"/>
              </a:tabLst>
            </a:pP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marL="457200" indent="-304560">
              <a:lnSpc>
                <a:spcPct val="115000"/>
              </a:lnSpc>
              <a:spcBef>
                <a:spcPts val="1199"/>
              </a:spcBef>
              <a:buClr>
                <a:srgbClr val="000000"/>
              </a:buClr>
              <a:buFont typeface="Arial"/>
              <a:buChar char="●"/>
              <a:tabLst>
                <a:tab algn="l" pos="0"/>
              </a:tabLst>
            </a:pPr>
            <a:r>
              <a:rPr b="0" lang="en" sz="1200" spc="-1" strike="noStrike">
                <a:solidFill>
                  <a:srgbClr val="000000"/>
                </a:solidFill>
                <a:latin typeface="Arial"/>
                <a:ea typeface="Arial"/>
              </a:rPr>
              <a:t>An ideal system with high precision and high recall will return many results, with all results labeled correctly</a:t>
            </a:r>
            <a:endParaRPr b="0" lang="en-US" sz="1200" spc="-1" strike="noStrike">
              <a:latin typeface="Arial"/>
            </a:endParaRPr>
          </a:p>
          <a:p>
            <a:pPr marL="457200">
              <a:lnSpc>
                <a:spcPct val="115000"/>
              </a:lnSpc>
              <a:spcBef>
                <a:spcPts val="1199"/>
              </a:spcBef>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endParaRPr b="0" lang="en-US" sz="1200" spc="-1" strike="noStrike">
              <a:latin typeface="Arial"/>
            </a:endParaRPr>
          </a:p>
          <a:p>
            <a:pPr marL="457200" indent="-304560" algn="just">
              <a:lnSpc>
                <a:spcPct val="115000"/>
              </a:lnSpc>
              <a:spcBef>
                <a:spcPts val="1400"/>
              </a:spcBef>
              <a:buClr>
                <a:srgbClr val="000000"/>
              </a:buClr>
              <a:buFont typeface="Arial"/>
              <a:buChar char="●"/>
              <a:tabLst>
                <a:tab algn="l" pos="0"/>
              </a:tabLst>
            </a:pPr>
            <a:r>
              <a:rPr b="0" lang="en" sz="1200" spc="-1" strike="noStrike">
                <a:solidFill>
                  <a:srgbClr val="000000"/>
                </a:solidFill>
                <a:latin typeface="Arial"/>
                <a:ea typeface="Arial"/>
              </a:rPr>
              <a:t>Our curve when applied on a heavily trained model should great Precision even at the highest end of the Recall spectrum.</a:t>
            </a:r>
            <a:endParaRPr b="0" lang="en-US" sz="1200" spc="-1" strike="noStrike">
              <a:latin typeface="Arial"/>
            </a:endParaRPr>
          </a:p>
          <a:p>
            <a:pPr marL="457200">
              <a:lnSpc>
                <a:spcPct val="115000"/>
              </a:lnSpc>
              <a:spcBef>
                <a:spcPts val="1199"/>
              </a:spcBef>
              <a:tabLst>
                <a:tab algn="l" pos="0"/>
              </a:tabLst>
            </a:pPr>
            <a:endParaRPr b="0" lang="en-US" sz="1200" spc="-1" strike="noStrike">
              <a:latin typeface="Arial"/>
            </a:endParaRPr>
          </a:p>
          <a:p>
            <a:pPr>
              <a:lnSpc>
                <a:spcPct val="115000"/>
              </a:lnSpc>
              <a:spcBef>
                <a:spcPts val="1199"/>
              </a:spcBef>
              <a:tabLst>
                <a:tab algn="l" pos="0"/>
              </a:tabLst>
            </a:pPr>
            <a:br/>
            <a:r>
              <a:rPr b="0" lang="en" sz="1200" spc="-1" strike="noStrike">
                <a:solidFill>
                  <a:srgbClr val="000000"/>
                </a:solidFill>
                <a:latin typeface="Arial"/>
                <a:ea typeface="Arial"/>
              </a:rPr>
              <a:t> </a:t>
            </a:r>
            <a:r>
              <a:rPr b="0" lang="en" sz="1200" spc="-1" strike="noStrike">
                <a:solidFill>
                  <a:srgbClr val="000000"/>
                </a:solidFill>
                <a:latin typeface="Arial"/>
                <a:ea typeface="Arial"/>
              </a:rPr>
              <a:t>	</a:t>
            </a:r>
            <a:endParaRPr b="0" lang="en-US" sz="1200" spc="-1" strike="noStrike">
              <a:latin typeface="Arial"/>
            </a:endParaRPr>
          </a:p>
          <a:p>
            <a:pPr>
              <a:lnSpc>
                <a:spcPct val="115000"/>
              </a:lnSpc>
              <a:spcBef>
                <a:spcPts val="1199"/>
              </a:spcBef>
              <a:tabLst>
                <a:tab algn="l" pos="0"/>
              </a:tabLst>
            </a:pPr>
            <a:endParaRPr b="0" lang="en-US" sz="1200" spc="-1" strike="noStrike">
              <a:latin typeface="Arial"/>
            </a:endParaRPr>
          </a:p>
          <a:p>
            <a:pPr>
              <a:lnSpc>
                <a:spcPct val="100000"/>
              </a:lnSpc>
              <a:spcBef>
                <a:spcPts val="1199"/>
              </a:spcBef>
              <a:tabLst>
                <a:tab algn="l" pos="0"/>
              </a:tabLst>
            </a:pPr>
            <a:r>
              <a:rPr b="1" lang="en" sz="900" spc="-1" strike="noStrike">
                <a:solidFill>
                  <a:srgbClr val="000000"/>
                </a:solidFill>
                <a:latin typeface="Calibri"/>
                <a:ea typeface="Calibri"/>
              </a:rPr>
              <a:t> </a:t>
            </a:r>
            <a:endParaRPr b="0" lang="en-US" sz="900" spc="-1" strike="noStrike">
              <a:latin typeface="Arial"/>
            </a:endParaRPr>
          </a:p>
        </p:txBody>
      </p:sp>
      <p:pic>
        <p:nvPicPr>
          <p:cNvPr id="117" name="Google Shape;172;p32" descr=""/>
          <p:cNvPicPr/>
          <p:nvPr/>
        </p:nvPicPr>
        <p:blipFill>
          <a:blip r:embed="rId1"/>
          <a:stretch/>
        </p:blipFill>
        <p:spPr>
          <a:xfrm>
            <a:off x="4737600" y="1320480"/>
            <a:ext cx="4004640" cy="2855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570240" y="1053360"/>
            <a:ext cx="8415360" cy="403452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Arial"/>
                <a:ea typeface="Arial"/>
              </a:rPr>
              <a:t>Artificial Neural Network Speed Analysis</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1000" spc="-1" strike="noStrike">
                <a:solidFill>
                  <a:srgbClr val="000000"/>
                </a:solidFill>
                <a:latin typeface="Arial"/>
                <a:ea typeface="Arial"/>
              </a:rPr>
              <a:t>HPC Nvidia GPU (Open OnDemand on Discovery)</a:t>
            </a:r>
            <a:r>
              <a:rPr b="0" lang="en" sz="1000" spc="-1" strike="noStrike">
                <a:solidFill>
                  <a:srgbClr val="000000"/>
                </a:solidFill>
                <a:latin typeface="Arial"/>
                <a:ea typeface="Arial"/>
              </a:rPr>
              <a:t>	</a:t>
            </a:r>
            <a:r>
              <a:rPr b="0" lang="en" sz="1000" spc="-1" strike="noStrike">
                <a:solidFill>
                  <a:srgbClr val="000000"/>
                </a:solidFill>
                <a:latin typeface="Arial"/>
                <a:ea typeface="Arial"/>
              </a:rPr>
              <a:t>	</a:t>
            </a:r>
            <a:r>
              <a:rPr b="0" lang="en" sz="1000" spc="-1" strike="noStrike">
                <a:solidFill>
                  <a:srgbClr val="000000"/>
                </a:solidFill>
                <a:latin typeface="Arial"/>
                <a:ea typeface="Arial"/>
              </a:rPr>
              <a:t>	</a:t>
            </a:r>
            <a:r>
              <a:rPr b="0" lang="en" sz="1000" spc="-1" strike="noStrike">
                <a:solidFill>
                  <a:srgbClr val="000000"/>
                </a:solidFill>
                <a:latin typeface="Arial"/>
                <a:ea typeface="Arial"/>
              </a:rPr>
              <a:t>Dual-core CPU </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r>
              <a:rPr b="0" lang="en" sz="1000" spc="-1" strike="noStrike">
                <a:solidFill>
                  <a:srgbClr val="000000"/>
                </a:solidFill>
                <a:latin typeface="Arial"/>
                <a:ea typeface="Arial"/>
              </a:rPr>
              <a:t>Octa-core i7 10th gen CPU</a:t>
            </a: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a:p>
            <a:pPr>
              <a:lnSpc>
                <a:spcPct val="100000"/>
              </a:lnSpc>
              <a:tabLst>
                <a:tab algn="l" pos="0"/>
              </a:tabLst>
            </a:pPr>
            <a:endParaRPr b="0" lang="en-US" sz="1000" spc="-1" strike="noStrike">
              <a:latin typeface="Arial"/>
            </a:endParaRPr>
          </a:p>
        </p:txBody>
      </p:sp>
      <p:pic>
        <p:nvPicPr>
          <p:cNvPr id="119" name="Google Shape;178;p33" descr=""/>
          <p:cNvPicPr/>
          <p:nvPr/>
        </p:nvPicPr>
        <p:blipFill>
          <a:blip r:embed="rId1"/>
          <a:stretch/>
        </p:blipFill>
        <p:spPr>
          <a:xfrm>
            <a:off x="649800" y="3358080"/>
            <a:ext cx="3406680" cy="1341000"/>
          </a:xfrm>
          <a:prstGeom prst="rect">
            <a:avLst/>
          </a:prstGeom>
          <a:ln w="0">
            <a:noFill/>
          </a:ln>
        </p:spPr>
      </p:pic>
      <p:pic>
        <p:nvPicPr>
          <p:cNvPr id="120" name="Google Shape;179;p33" descr=""/>
          <p:cNvPicPr/>
          <p:nvPr/>
        </p:nvPicPr>
        <p:blipFill>
          <a:blip r:embed="rId2"/>
          <a:stretch/>
        </p:blipFill>
        <p:spPr>
          <a:xfrm>
            <a:off x="649800" y="1763640"/>
            <a:ext cx="3406680" cy="1046880"/>
          </a:xfrm>
          <a:prstGeom prst="rect">
            <a:avLst/>
          </a:prstGeom>
          <a:ln w="0">
            <a:noFill/>
          </a:ln>
        </p:spPr>
      </p:pic>
      <p:pic>
        <p:nvPicPr>
          <p:cNvPr id="121" name="Google Shape;180;p33" descr=""/>
          <p:cNvPicPr/>
          <p:nvPr/>
        </p:nvPicPr>
        <p:blipFill>
          <a:blip r:embed="rId3"/>
          <a:stretch/>
        </p:blipFill>
        <p:spPr>
          <a:xfrm>
            <a:off x="4870800" y="1843560"/>
            <a:ext cx="4114440" cy="32443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70240" y="1053360"/>
            <a:ext cx="4815000" cy="388224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Network Analysis on a chosen Unknown Bitcoin Node</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marL="457200" indent="-298080">
              <a:lnSpc>
                <a:spcPct val="115000"/>
              </a:lnSpc>
              <a:spcBef>
                <a:spcPts val="1199"/>
              </a:spcBef>
              <a:buClr>
                <a:srgbClr val="000000"/>
              </a:buClr>
              <a:buFont typeface="Arial"/>
              <a:buChar char="●"/>
              <a:tabLst>
                <a:tab algn="l" pos="0"/>
              </a:tabLst>
            </a:pPr>
            <a:r>
              <a:rPr b="0" lang="en" sz="1200" spc="-1" strike="noStrike">
                <a:solidFill>
                  <a:srgbClr val="000000"/>
                </a:solidFill>
                <a:latin typeface="Arial"/>
                <a:ea typeface="Arial"/>
              </a:rPr>
              <a:t>We decided to investigate our chosen unknown node address: </a:t>
            </a:r>
            <a:r>
              <a:rPr b="1" lang="en" sz="1100" spc="-1" strike="noStrike">
                <a:solidFill>
                  <a:srgbClr val="000000"/>
                </a:solidFill>
                <a:latin typeface="Arial"/>
                <a:ea typeface="Arial"/>
              </a:rPr>
              <a:t>1PuVaCWwDK8VmFj4EN8e2EgxvDpjeyJmRx</a:t>
            </a:r>
            <a:br/>
            <a:r>
              <a:rPr b="1" lang="en" sz="1100" spc="-1" strike="noStrike">
                <a:solidFill>
                  <a:srgbClr val="000000"/>
                </a:solidFill>
                <a:latin typeface="Arial"/>
              </a:rPr>
              <a:t> </a:t>
            </a:r>
            <a:endParaRPr b="0" lang="en-US" sz="1100" spc="-1" strike="noStrike">
              <a:latin typeface="Arial"/>
            </a:endParaRPr>
          </a:p>
          <a:p>
            <a:pPr marL="457200" indent="-298080">
              <a:lnSpc>
                <a:spcPct val="115000"/>
              </a:lnSpc>
              <a:buClr>
                <a:srgbClr val="000000"/>
              </a:buClr>
              <a:buFont typeface="Arial"/>
              <a:buChar char="●"/>
              <a:tabLst>
                <a:tab algn="l" pos="0"/>
              </a:tabLst>
            </a:pPr>
            <a:r>
              <a:rPr b="1" lang="en" sz="1200" spc="-1" strike="noStrike">
                <a:solidFill>
                  <a:srgbClr val="000000"/>
                </a:solidFill>
                <a:latin typeface="Arial"/>
                <a:ea typeface="Arial"/>
              </a:rPr>
              <a:t>Exploratory </a:t>
            </a:r>
            <a:r>
              <a:rPr b="1" lang="en" sz="1200" spc="-1" strike="noStrike">
                <a:solidFill>
                  <a:srgbClr val="000000"/>
                </a:solidFill>
                <a:latin typeface="Arial"/>
                <a:ea typeface="Arial"/>
              </a:rPr>
              <a:t>	</a:t>
            </a:r>
            <a:r>
              <a:rPr b="1" lang="en" sz="1200" spc="-1" strike="noStrike">
                <a:solidFill>
                  <a:srgbClr val="000000"/>
                </a:solidFill>
                <a:latin typeface="Arial"/>
                <a:ea typeface="Arial"/>
              </a:rPr>
              <a:t>Data Analysis</a:t>
            </a:r>
            <a:r>
              <a:rPr b="0" lang="en" sz="1200" spc="-1" strike="noStrike">
                <a:solidFill>
                  <a:srgbClr val="000000"/>
                </a:solidFill>
                <a:latin typeface="Arial"/>
                <a:ea typeface="Arial"/>
              </a:rPr>
              <a:t> </a:t>
            </a:r>
            <a:endParaRPr b="0" lang="en-US" sz="1200" spc="-1" strike="noStrike">
              <a:latin typeface="Arial"/>
            </a:endParaRPr>
          </a:p>
          <a:p>
            <a:pPr lvl="1" marL="914400" indent="-298080">
              <a:lnSpc>
                <a:spcPct val="115000"/>
              </a:lnSpc>
              <a:buClr>
                <a:srgbClr val="000000"/>
              </a:buClr>
              <a:buFont typeface="Arial"/>
              <a:buAutoNum type="alphaLcPeriod"/>
              <a:tabLst>
                <a:tab algn="l" pos="0"/>
              </a:tabLst>
            </a:pPr>
            <a:r>
              <a:rPr b="0" lang="en" sz="1200" spc="-1" strike="noStrike">
                <a:solidFill>
                  <a:srgbClr val="000000"/>
                </a:solidFill>
                <a:latin typeface="Arial"/>
                <a:ea typeface="Arial"/>
              </a:rPr>
              <a:t>Unique addresses that were included in the transaction history of our chosen Node wallet</a:t>
            </a:r>
            <a:endParaRPr b="0" lang="en-US" sz="1200" spc="-1" strike="noStrike">
              <a:latin typeface="Arial"/>
            </a:endParaRPr>
          </a:p>
          <a:p>
            <a:pPr lvl="1" marL="914400" indent="-298080">
              <a:lnSpc>
                <a:spcPct val="115000"/>
              </a:lnSpc>
              <a:buClr>
                <a:srgbClr val="000000"/>
              </a:buClr>
              <a:buFont typeface="Arial"/>
              <a:buAutoNum type="alphaLcPeriod"/>
              <a:tabLst>
                <a:tab algn="l" pos="0"/>
              </a:tabLst>
            </a:pPr>
            <a:r>
              <a:rPr b="0" lang="en" sz="1200" spc="-1" strike="noStrike">
                <a:solidFill>
                  <a:srgbClr val="000000"/>
                </a:solidFill>
                <a:latin typeface="Arial"/>
                <a:ea typeface="Arial"/>
              </a:rPr>
              <a:t>Top addresses that our </a:t>
            </a:r>
            <a:r>
              <a:rPr b="1" lang="en" sz="1200" spc="-1" strike="noStrike">
                <a:solidFill>
                  <a:srgbClr val="000000"/>
                </a:solidFill>
                <a:latin typeface="Arial"/>
                <a:ea typeface="Arial"/>
              </a:rPr>
              <a:t>Unknown Node wallet</a:t>
            </a:r>
            <a:r>
              <a:rPr b="0" lang="en" sz="1200" spc="-1" strike="noStrike">
                <a:solidFill>
                  <a:srgbClr val="000000"/>
                </a:solidFill>
                <a:latin typeface="Arial"/>
                <a:ea typeface="Arial"/>
              </a:rPr>
              <a:t> interacted with</a:t>
            </a:r>
            <a:endParaRPr b="0" lang="en-US" sz="1200" spc="-1" strike="noStrike">
              <a:latin typeface="Arial"/>
            </a:endParaRPr>
          </a:p>
          <a:p>
            <a:pPr lvl="1" marL="914400" indent="-298080">
              <a:lnSpc>
                <a:spcPct val="115000"/>
              </a:lnSpc>
              <a:buClr>
                <a:srgbClr val="000000"/>
              </a:buClr>
              <a:buFont typeface="Arial"/>
              <a:buAutoNum type="alphaLcPeriod"/>
              <a:tabLst>
                <a:tab algn="l" pos="0"/>
              </a:tabLst>
            </a:pPr>
            <a:r>
              <a:rPr b="0" lang="en" sz="1200" spc="-1" strike="noStrike">
                <a:solidFill>
                  <a:srgbClr val="000000"/>
                </a:solidFill>
                <a:latin typeface="Arial"/>
                <a:ea typeface="Arial"/>
              </a:rPr>
              <a:t>Transaction activity of our chosen </a:t>
            </a:r>
            <a:r>
              <a:rPr b="1" lang="en" sz="1200" spc="-1" strike="noStrike">
                <a:solidFill>
                  <a:srgbClr val="000000"/>
                </a:solidFill>
                <a:latin typeface="Arial"/>
                <a:ea typeface="Arial"/>
              </a:rPr>
              <a:t>Unknown Node </a:t>
            </a:r>
            <a:r>
              <a:rPr b="0" lang="en" sz="1200" spc="-1" strike="noStrike">
                <a:solidFill>
                  <a:srgbClr val="000000"/>
                </a:solidFill>
                <a:latin typeface="Arial"/>
                <a:ea typeface="Arial"/>
              </a:rPr>
              <a:t>across time</a:t>
            </a:r>
            <a:endParaRPr b="0" lang="en-US" sz="1200" spc="-1" strike="noStrike">
              <a:latin typeface="Arial"/>
            </a:endParaRPr>
          </a:p>
          <a:p>
            <a:pPr lvl="1" marL="914400" indent="-298080">
              <a:lnSpc>
                <a:spcPct val="115000"/>
              </a:lnSpc>
              <a:buClr>
                <a:srgbClr val="000000"/>
              </a:buClr>
              <a:buFont typeface="Arial"/>
              <a:buAutoNum type="alphaLcPeriod"/>
              <a:tabLst>
                <a:tab algn="l" pos="0"/>
              </a:tabLst>
            </a:pPr>
            <a:r>
              <a:rPr b="1" lang="en" sz="1200" spc="-1" strike="noStrike">
                <a:solidFill>
                  <a:srgbClr val="000000"/>
                </a:solidFill>
                <a:latin typeface="Arial"/>
                <a:ea typeface="Arial"/>
              </a:rPr>
              <a:t>Node centrality analysis</a:t>
            </a:r>
            <a:r>
              <a:rPr b="0" lang="en" sz="1200" spc="-1" strike="noStrike">
                <a:solidFill>
                  <a:srgbClr val="000000"/>
                </a:solidFill>
                <a:latin typeface="Arial"/>
                <a:ea typeface="Arial"/>
              </a:rPr>
              <a:t> of the wallet address our node sent most Bitcoins to</a:t>
            </a:r>
            <a:br/>
            <a:r>
              <a:rPr b="0" lang="en" sz="1200" spc="-1" strike="noStrike">
                <a:solidFill>
                  <a:srgbClr val="000000"/>
                </a:solidFill>
                <a:latin typeface="Arial"/>
              </a:rPr>
              <a:t> </a:t>
            </a:r>
            <a:endParaRPr b="0" lang="en-US" sz="1200" spc="-1" strike="noStrike">
              <a:latin typeface="Arial"/>
            </a:endParaRPr>
          </a:p>
          <a:p>
            <a:pPr>
              <a:lnSpc>
                <a:spcPct val="100000"/>
              </a:lnSpc>
              <a:spcBef>
                <a:spcPts val="1199"/>
              </a:spcBef>
              <a:tabLst>
                <a:tab algn="l" pos="0"/>
              </a:tabLst>
            </a:pPr>
            <a:endParaRPr b="0" lang="en-US" sz="1200" spc="-1" strike="noStrike">
              <a:latin typeface="Arial"/>
            </a:endParaRPr>
          </a:p>
        </p:txBody>
      </p:sp>
      <p:pic>
        <p:nvPicPr>
          <p:cNvPr id="123" name="Google Shape;186;p34" descr=""/>
          <p:cNvPicPr/>
          <p:nvPr/>
        </p:nvPicPr>
        <p:blipFill>
          <a:blip r:embed="rId1"/>
          <a:stretch/>
        </p:blipFill>
        <p:spPr>
          <a:xfrm>
            <a:off x="5821200" y="1161720"/>
            <a:ext cx="2931480" cy="1872720"/>
          </a:xfrm>
          <a:prstGeom prst="rect">
            <a:avLst/>
          </a:prstGeom>
          <a:ln w="0">
            <a:noFill/>
          </a:ln>
        </p:spPr>
      </p:pic>
      <p:pic>
        <p:nvPicPr>
          <p:cNvPr id="124" name="Google Shape;187;p34" descr=""/>
          <p:cNvPicPr/>
          <p:nvPr/>
        </p:nvPicPr>
        <p:blipFill>
          <a:blip r:embed="rId2"/>
          <a:stretch/>
        </p:blipFill>
        <p:spPr>
          <a:xfrm>
            <a:off x="5954760" y="3148920"/>
            <a:ext cx="3064680" cy="1787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70240" y="1053360"/>
            <a:ext cx="311436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Memory Profiling</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We analysed how increasing the number of CPU cores allow us reduce the peak memory usage when training our machine learning models on huge datasets.</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Here is an example of Peak Memory over multiple cores when using a Random Forest Training Algorithm</a:t>
            </a:r>
            <a:endParaRPr b="0" lang="en-US" sz="1400" spc="-1" strike="noStrike">
              <a:latin typeface="Arial"/>
            </a:endParaRPr>
          </a:p>
        </p:txBody>
      </p:sp>
      <p:pic>
        <p:nvPicPr>
          <p:cNvPr id="126" name="Google Shape;193;p35" descr=""/>
          <p:cNvPicPr/>
          <p:nvPr/>
        </p:nvPicPr>
        <p:blipFill>
          <a:blip r:embed="rId1"/>
          <a:stretch/>
        </p:blipFill>
        <p:spPr>
          <a:xfrm>
            <a:off x="4625280" y="1053360"/>
            <a:ext cx="3891600" cy="35085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260280" y="805680"/>
            <a:ext cx="8439840" cy="29124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Future Optimization Plan</a:t>
            </a:r>
            <a:endParaRPr b="0" lang="en-US" sz="1900" spc="-1" strike="noStrike">
              <a:latin typeface="Arial"/>
            </a:endParaRPr>
          </a:p>
          <a:p>
            <a:pPr marL="457200" algn="just">
              <a:lnSpc>
                <a:spcPct val="115000"/>
              </a:lnSpc>
              <a:tabLst>
                <a:tab algn="l" pos="0"/>
              </a:tabLst>
            </a:pPr>
            <a:endParaRPr b="0" lang="en-US" sz="1900" spc="-1" strike="noStrike">
              <a:latin typeface="Arial"/>
            </a:endParaRPr>
          </a:p>
          <a:p>
            <a:pPr marL="914400" indent="-298080" algn="just">
              <a:lnSpc>
                <a:spcPct val="115000"/>
              </a:lnSpc>
              <a:buClr>
                <a:srgbClr val="464646"/>
              </a:buClr>
              <a:buFont typeface="Arial"/>
              <a:buAutoNum type="arabicPeriod"/>
              <a:tabLst>
                <a:tab algn="l" pos="0"/>
              </a:tabLst>
            </a:pPr>
            <a:r>
              <a:rPr b="0" lang="en" sz="1100" spc="-1" strike="noStrike">
                <a:solidFill>
                  <a:srgbClr val="464646"/>
                </a:solidFill>
                <a:highlight>
                  <a:srgbClr val="fdfdfd"/>
                </a:highlight>
                <a:latin typeface="Arial"/>
                <a:ea typeface="Arial"/>
              </a:rPr>
              <a:t>Use SKompiler</a:t>
            </a:r>
            <a:r>
              <a:rPr b="0" lang="en" sz="700" spc="-1" strike="noStrike">
                <a:solidFill>
                  <a:srgbClr val="000000"/>
                </a:solidFill>
                <a:highlight>
                  <a:srgbClr val="fdfdfd"/>
                </a:highlight>
                <a:latin typeface="Arial"/>
                <a:ea typeface="Arial"/>
              </a:rPr>
              <a:t>¹</a:t>
            </a:r>
            <a:r>
              <a:rPr b="0" lang="en" sz="1100" spc="-1" strike="noStrike">
                <a:solidFill>
                  <a:srgbClr val="464646"/>
                </a:solidFill>
                <a:highlight>
                  <a:srgbClr val="fdfdfd"/>
                </a:highlight>
                <a:latin typeface="Arial"/>
                <a:ea typeface="Arial"/>
              </a:rPr>
              <a:t> to transform trained SKLearn models into symbolic python (Sympy) expressions which, in turn, can be translated to C++, Javascript, Rust and Julia code. </a:t>
            </a:r>
            <a:r>
              <a:rPr b="1" lang="en" sz="1100" spc="-1" strike="noStrike">
                <a:solidFill>
                  <a:srgbClr val="464646"/>
                </a:solidFill>
                <a:highlight>
                  <a:srgbClr val="fdfdfd"/>
                </a:highlight>
                <a:latin typeface="Arial"/>
                <a:ea typeface="Arial"/>
              </a:rPr>
              <a:t>Benchmark model training speed</a:t>
            </a:r>
            <a:r>
              <a:rPr b="0" lang="en" sz="1100" spc="-1" strike="noStrike">
                <a:solidFill>
                  <a:srgbClr val="464646"/>
                </a:solidFill>
                <a:highlight>
                  <a:srgbClr val="fdfdfd"/>
                </a:highlight>
                <a:latin typeface="Arial"/>
                <a:ea typeface="Arial"/>
              </a:rPr>
              <a:t> of each language.</a:t>
            </a:r>
            <a:endParaRPr b="0" lang="en-US" sz="1100" spc="-1" strike="noStrike">
              <a:latin typeface="Arial"/>
            </a:endParaRPr>
          </a:p>
          <a:p>
            <a:pPr marL="1371600" algn="just">
              <a:lnSpc>
                <a:spcPct val="115000"/>
              </a:lnSpc>
              <a:tabLst>
                <a:tab algn="l" pos="0"/>
              </a:tabLst>
            </a:pPr>
            <a:endParaRPr b="0" lang="en-US" sz="1100" spc="-1" strike="noStrike">
              <a:latin typeface="Arial"/>
            </a:endParaRPr>
          </a:p>
          <a:p>
            <a:pPr marL="914400" indent="-298080" algn="just">
              <a:lnSpc>
                <a:spcPct val="115000"/>
              </a:lnSpc>
              <a:buClr>
                <a:srgbClr val="464646"/>
              </a:buClr>
              <a:buFont typeface="Arial"/>
              <a:buAutoNum type="arabicPeriod"/>
              <a:tabLst>
                <a:tab algn="l" pos="0"/>
              </a:tabLst>
            </a:pPr>
            <a:r>
              <a:rPr b="0" lang="en" sz="1100" spc="-1" strike="noStrike">
                <a:solidFill>
                  <a:srgbClr val="24292e"/>
                </a:solidFill>
                <a:highlight>
                  <a:srgbClr val="ffffff"/>
                </a:highlight>
                <a:latin typeface="Arial"/>
                <a:ea typeface="Arial"/>
              </a:rPr>
              <a:t>Transpile</a:t>
            </a:r>
            <a:r>
              <a:rPr b="0" lang="en" sz="700" spc="-1" strike="noStrike">
                <a:solidFill>
                  <a:srgbClr val="000000"/>
                </a:solidFill>
                <a:highlight>
                  <a:srgbClr val="ffffff"/>
                </a:highlight>
                <a:latin typeface="Arial"/>
                <a:ea typeface="Arial"/>
              </a:rPr>
              <a:t>²</a:t>
            </a:r>
            <a:r>
              <a:rPr b="0" lang="en" sz="1100" spc="-1" strike="noStrike">
                <a:solidFill>
                  <a:srgbClr val="24292e"/>
                </a:solidFill>
                <a:highlight>
                  <a:srgbClr val="ffffff"/>
                </a:highlight>
                <a:latin typeface="Arial"/>
                <a:ea typeface="Arial"/>
              </a:rPr>
              <a:t> trained </a:t>
            </a:r>
            <a:r>
              <a:rPr b="0" lang="en" sz="1100" spc="-1" strike="noStrike" u="sng">
                <a:solidFill>
                  <a:srgbClr val="0000ff"/>
                </a:solidFill>
                <a:highlight>
                  <a:srgbClr val="ffffff"/>
                </a:highlight>
                <a:uFillTx/>
                <a:latin typeface="Arial"/>
                <a:ea typeface="Arial"/>
                <a:hlinkClick r:id="rId1"/>
              </a:rPr>
              <a:t>scikit-learn</a:t>
            </a:r>
            <a:r>
              <a:rPr b="0" lang="en" sz="1100" spc="-1" strike="noStrike">
                <a:solidFill>
                  <a:srgbClr val="24292e"/>
                </a:solidFill>
                <a:highlight>
                  <a:srgbClr val="ffffff"/>
                </a:highlight>
                <a:latin typeface="Arial"/>
                <a:ea typeface="Arial"/>
              </a:rPr>
              <a:t> models to C, PHP, Java and Ruby code. </a:t>
            </a:r>
            <a:r>
              <a:rPr b="1" lang="en" sz="1100" spc="-1" strike="noStrike">
                <a:solidFill>
                  <a:srgbClr val="464646"/>
                </a:solidFill>
                <a:highlight>
                  <a:srgbClr val="fdfdfd"/>
                </a:highlight>
                <a:latin typeface="Arial"/>
                <a:ea typeface="Arial"/>
              </a:rPr>
              <a:t>Benchmark model training speed</a:t>
            </a:r>
            <a:r>
              <a:rPr b="0" lang="en" sz="1100" spc="-1" strike="noStrike">
                <a:solidFill>
                  <a:srgbClr val="464646"/>
                </a:solidFill>
                <a:highlight>
                  <a:srgbClr val="fdfdfd"/>
                </a:highlight>
                <a:latin typeface="Arial"/>
                <a:ea typeface="Arial"/>
              </a:rPr>
              <a:t> of each language.</a:t>
            </a:r>
            <a:endParaRPr b="0" lang="en-US" sz="1100" spc="-1" strike="noStrike">
              <a:latin typeface="Arial"/>
            </a:endParaRPr>
          </a:p>
          <a:p>
            <a:pPr marL="1371600" algn="just">
              <a:lnSpc>
                <a:spcPct val="115000"/>
              </a:lnSpc>
              <a:tabLst>
                <a:tab algn="l" pos="0"/>
              </a:tabLst>
            </a:pPr>
            <a:endParaRPr b="0" lang="en-US" sz="1100" spc="-1" strike="noStrike">
              <a:latin typeface="Arial"/>
            </a:endParaRPr>
          </a:p>
          <a:p>
            <a:pPr marL="914400" indent="-298080" algn="just">
              <a:lnSpc>
                <a:spcPct val="115000"/>
              </a:lnSpc>
              <a:buClr>
                <a:srgbClr val="24292e"/>
              </a:buClr>
              <a:buFont typeface="Arial"/>
              <a:buAutoNum type="arabicPeriod"/>
              <a:tabLst>
                <a:tab algn="l" pos="0"/>
              </a:tabLst>
            </a:pPr>
            <a:r>
              <a:rPr b="1" lang="en" sz="1100" spc="-1" strike="noStrike">
                <a:solidFill>
                  <a:srgbClr val="24292e"/>
                </a:solidFill>
                <a:highlight>
                  <a:srgbClr val="ffffff"/>
                </a:highlight>
                <a:latin typeface="Arial"/>
                <a:ea typeface="Arial"/>
              </a:rPr>
              <a:t>Prediction: </a:t>
            </a:r>
            <a:r>
              <a:rPr b="0" i="1" lang="en" sz="1100" spc="-1" strike="noStrike">
                <a:solidFill>
                  <a:srgbClr val="24292e"/>
                </a:solidFill>
                <a:highlight>
                  <a:srgbClr val="ffffff"/>
                </a:highlight>
                <a:latin typeface="Arial"/>
                <a:ea typeface="Arial"/>
              </a:rPr>
              <a:t>Julia code may have the highest model training performance.</a:t>
            </a: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r>
              <a:rPr b="0" lang="en" sz="700" spc="-1" strike="noStrike">
                <a:solidFill>
                  <a:srgbClr val="000000"/>
                </a:solidFill>
                <a:highlight>
                  <a:srgbClr val="ffffff"/>
                </a:highlight>
                <a:latin typeface="Arial"/>
                <a:ea typeface="Arial"/>
              </a:rPr>
              <a:t>¹ </a:t>
            </a:r>
            <a:r>
              <a:rPr b="0" lang="en" sz="700" spc="-1" strike="noStrike" u="sng">
                <a:solidFill>
                  <a:srgbClr val="0000ff"/>
                </a:solidFill>
                <a:highlight>
                  <a:srgbClr val="ffffff"/>
                </a:highlight>
                <a:uFillTx/>
                <a:latin typeface="Arial"/>
                <a:ea typeface="Arial"/>
                <a:hlinkClick r:id="rId2"/>
              </a:rPr>
              <a:t>konstantint/SKompiler: A tool for compiling trained SKLearn models into other representations (such as SQL, Sympy or Excel formulas)</a:t>
            </a:r>
            <a:endParaRPr b="0" lang="en-US" sz="700" spc="-1" strike="noStrike">
              <a:latin typeface="Arial"/>
            </a:endParaRPr>
          </a:p>
          <a:p>
            <a:pPr marL="457200" algn="just">
              <a:lnSpc>
                <a:spcPct val="115000"/>
              </a:lnSpc>
              <a:spcBef>
                <a:spcPts val="300"/>
              </a:spcBef>
              <a:tabLst>
                <a:tab algn="l" pos="0"/>
              </a:tabLst>
            </a:pPr>
            <a:r>
              <a:rPr b="0" lang="en" sz="700" spc="-1" strike="noStrike">
                <a:solidFill>
                  <a:srgbClr val="000000"/>
                </a:solidFill>
                <a:highlight>
                  <a:srgbClr val="ffffff"/>
                </a:highlight>
                <a:latin typeface="Arial"/>
                <a:ea typeface="Arial"/>
              </a:rPr>
              <a:t>² </a:t>
            </a:r>
            <a:r>
              <a:rPr b="0" lang="en" sz="700" spc="-1" strike="noStrike" u="sng">
                <a:solidFill>
                  <a:srgbClr val="0000ff"/>
                </a:solidFill>
                <a:highlight>
                  <a:srgbClr val="ffffff"/>
                </a:highlight>
                <a:uFillTx/>
                <a:latin typeface="Arial"/>
                <a:ea typeface="Arial"/>
                <a:hlinkClick r:id="rId3"/>
              </a:rPr>
              <a:t>nok/sklearn-porter: Transpile trained scikit-learn estimators to C, Java, JavaScript and others.</a:t>
            </a:r>
            <a:endParaRPr b="0" lang="en-US" sz="700" spc="-1" strike="noStrike">
              <a:latin typeface="Arial"/>
            </a:endParaRPr>
          </a:p>
          <a:p>
            <a:pPr algn="just">
              <a:lnSpc>
                <a:spcPct val="115000"/>
              </a:lnSpc>
              <a:spcBef>
                <a:spcPts val="300"/>
              </a:spcBef>
              <a:tabLst>
                <a:tab algn="l" pos="0"/>
              </a:tabLst>
            </a:pPr>
            <a:endParaRPr b="0" lang="en-US" sz="700" spc="-1" strike="noStrike">
              <a:latin typeface="Arial"/>
            </a:endParaRPr>
          </a:p>
          <a:p>
            <a:pPr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spcAft>
                <a:spcPts val="1199"/>
              </a:spcAft>
              <a:tabLst>
                <a:tab algn="l" pos="0"/>
              </a:tabLst>
            </a:pP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19560" y="619560"/>
            <a:ext cx="8006040" cy="981720"/>
          </a:xfrm>
          <a:prstGeom prst="rect">
            <a:avLst/>
          </a:prstGeom>
          <a:noFill/>
          <a:ln w="0">
            <a:noFill/>
          </a:ln>
        </p:spPr>
        <p:style>
          <a:lnRef idx="0"/>
          <a:fillRef idx="0"/>
          <a:effectRef idx="0"/>
          <a:fontRef idx="minor"/>
        </p:style>
        <p:txBody>
          <a:bodyPr>
            <a:noAutofit/>
          </a:bodyPr>
          <a:p>
            <a:pPr marL="457200" algn="just">
              <a:lnSpc>
                <a:spcPct val="115000"/>
              </a:lnSpc>
              <a:tabLst>
                <a:tab algn="l" pos="0"/>
              </a:tabLst>
            </a:pPr>
            <a:r>
              <a:rPr b="1" lang="en" sz="1400" spc="-1" strike="noStrike">
                <a:solidFill>
                  <a:srgbClr val="000000"/>
                </a:solidFill>
                <a:latin typeface="Arial"/>
                <a:ea typeface="Arial"/>
              </a:rPr>
              <a:t>INTRODUCTION</a:t>
            </a:r>
            <a:endParaRPr b="0" lang="en-US" sz="1400" spc="-1" strike="noStrike">
              <a:latin typeface="Arial"/>
            </a:endParaRPr>
          </a:p>
          <a:p>
            <a:pPr marL="457200" algn="just">
              <a:lnSpc>
                <a:spcPct val="115000"/>
              </a:lnSpc>
              <a:tabLst>
                <a:tab algn="l" pos="0"/>
              </a:tabLst>
            </a:pPr>
            <a:endParaRPr b="0" lang="en-US" sz="1400" spc="-1" strike="noStrike">
              <a:latin typeface="Arial"/>
            </a:endParaRPr>
          </a:p>
          <a:p>
            <a:pPr marL="457200" indent="-310680" algn="just">
              <a:lnSpc>
                <a:spcPct val="115000"/>
              </a:lnSpc>
              <a:buClr>
                <a:srgbClr val="000000"/>
              </a:buClr>
              <a:buFont typeface="Arial"/>
              <a:buChar char="•"/>
              <a:tabLst>
                <a:tab algn="l" pos="0"/>
              </a:tabLst>
            </a:pPr>
            <a:r>
              <a:rPr b="1" lang="en" sz="1300" spc="-1" strike="noStrike">
                <a:solidFill>
                  <a:srgbClr val="000000"/>
                </a:solidFill>
                <a:latin typeface="Arial"/>
                <a:ea typeface="Arial"/>
              </a:rPr>
              <a:t>What is Blockchain?</a:t>
            </a:r>
            <a:endParaRPr b="0" lang="en-US" sz="1300" spc="-1" strike="noStrike">
              <a:latin typeface="Arial"/>
            </a:endParaRPr>
          </a:p>
          <a:p>
            <a:pPr marL="457200" algn="just">
              <a:lnSpc>
                <a:spcPct val="115000"/>
              </a:lnSpc>
              <a:tabLst>
                <a:tab algn="l" pos="0"/>
              </a:tabLst>
            </a:pPr>
            <a:r>
              <a:rPr b="0" lang="en" sz="1300" spc="-1" strike="noStrike">
                <a:solidFill>
                  <a:srgbClr val="000000"/>
                </a:solidFill>
                <a:latin typeface="Arial"/>
                <a:ea typeface="Arial"/>
              </a:rPr>
              <a:t>A system in which </a:t>
            </a:r>
            <a:r>
              <a:rPr b="1" i="1" lang="en" sz="1300" spc="-1" strike="noStrike">
                <a:solidFill>
                  <a:srgbClr val="000000"/>
                </a:solidFill>
                <a:latin typeface="Arial"/>
                <a:ea typeface="Arial"/>
              </a:rPr>
              <a:t>blocks</a:t>
            </a:r>
            <a:r>
              <a:rPr b="0" lang="en" sz="1300" spc="-1" strike="noStrike">
                <a:solidFill>
                  <a:srgbClr val="000000"/>
                </a:solidFill>
                <a:latin typeface="Arial"/>
                <a:ea typeface="Arial"/>
              </a:rPr>
              <a:t> of cryptocurrency </a:t>
            </a:r>
            <a:r>
              <a:rPr b="1" i="1" lang="en" sz="1300" spc="-1" strike="noStrike">
                <a:solidFill>
                  <a:srgbClr val="000000"/>
                </a:solidFill>
                <a:latin typeface="Arial"/>
                <a:ea typeface="Arial"/>
              </a:rPr>
              <a:t>transactions</a:t>
            </a:r>
            <a:r>
              <a:rPr b="0" lang="en" sz="1300" spc="-1" strike="noStrike">
                <a:solidFill>
                  <a:srgbClr val="000000"/>
                </a:solidFill>
                <a:latin typeface="Arial"/>
                <a:ea typeface="Arial"/>
              </a:rPr>
              <a:t> are linked together through cryptographic </a:t>
            </a:r>
            <a:r>
              <a:rPr b="1" i="1" lang="en" sz="1300" spc="-1" strike="noStrike">
                <a:solidFill>
                  <a:srgbClr val="000000"/>
                </a:solidFill>
                <a:latin typeface="Arial"/>
                <a:ea typeface="Arial"/>
              </a:rPr>
              <a:t>hashes</a:t>
            </a:r>
            <a:r>
              <a:rPr b="0" lang="en" sz="1300" spc="-1" strike="noStrike">
                <a:solidFill>
                  <a:srgbClr val="000000"/>
                </a:solidFill>
                <a:latin typeface="Arial"/>
                <a:ea typeface="Arial"/>
              </a:rPr>
              <a:t> via a </a:t>
            </a:r>
            <a:r>
              <a:rPr b="1" i="1" lang="en" sz="1300" spc="-1" strike="noStrike">
                <a:solidFill>
                  <a:srgbClr val="000000"/>
                </a:solidFill>
                <a:latin typeface="Arial"/>
                <a:ea typeface="Arial"/>
              </a:rPr>
              <a:t>peer-to-peer</a:t>
            </a:r>
            <a:r>
              <a:rPr b="0" lang="en" sz="1300" spc="-1" strike="noStrike">
                <a:solidFill>
                  <a:srgbClr val="000000"/>
                </a:solidFill>
                <a:latin typeface="Arial"/>
                <a:ea typeface="Arial"/>
              </a:rPr>
              <a:t> network</a:t>
            </a:r>
            <a:endParaRPr b="0" lang="en-US" sz="1300" spc="-1" strike="noStrike">
              <a:latin typeface="Arial"/>
            </a:endParaRPr>
          </a:p>
          <a:p>
            <a:pPr marL="457200" algn="just">
              <a:lnSpc>
                <a:spcPct val="115000"/>
              </a:lnSpc>
              <a:spcBef>
                <a:spcPts val="1199"/>
              </a:spcBef>
              <a:tabLst>
                <a:tab algn="l" pos="0"/>
              </a:tabLst>
            </a:pPr>
            <a:endParaRPr b="0" lang="en-US" sz="1300" spc="-1" strike="noStrike">
              <a:latin typeface="Arial"/>
            </a:endParaRPr>
          </a:p>
          <a:p>
            <a:pPr marL="457200" indent="-367920" algn="just">
              <a:lnSpc>
                <a:spcPct val="115000"/>
              </a:lnSpc>
              <a:spcBef>
                <a:spcPts val="1199"/>
              </a:spcBef>
              <a:buClr>
                <a:srgbClr val="000000"/>
              </a:buClr>
              <a:buFont typeface="Georgia"/>
              <a:buAutoNum type="arabicPeriod"/>
              <a:tabLst>
                <a:tab algn="l" pos="0"/>
              </a:tabLst>
            </a:pPr>
            <a:r>
              <a:rPr b="1" lang="en" sz="1300" spc="-1" strike="noStrike">
                <a:solidFill>
                  <a:srgbClr val="000000"/>
                </a:solidFill>
                <a:latin typeface="Arial"/>
                <a:ea typeface="Arial"/>
              </a:rPr>
              <a:t>Node</a:t>
            </a:r>
            <a:r>
              <a:rPr b="0" lang="en" sz="1300" spc="-1" strike="noStrike">
                <a:solidFill>
                  <a:srgbClr val="000000"/>
                </a:solidFill>
                <a:latin typeface="Arial"/>
                <a:ea typeface="Arial"/>
              </a:rPr>
              <a:t> — computing </a:t>
            </a:r>
            <a:r>
              <a:rPr b="1" i="1" lang="en" sz="1300" spc="-1" strike="noStrike">
                <a:solidFill>
                  <a:srgbClr val="000000"/>
                </a:solidFill>
                <a:latin typeface="Arial"/>
                <a:ea typeface="Arial"/>
              </a:rPr>
              <a:t>peer</a:t>
            </a:r>
            <a:r>
              <a:rPr b="0" lang="en" sz="1300" spc="-1" strike="noStrike">
                <a:solidFill>
                  <a:srgbClr val="000000"/>
                </a:solidFill>
                <a:latin typeface="Arial"/>
                <a:ea typeface="Arial"/>
              </a:rPr>
              <a:t> within the </a:t>
            </a:r>
            <a:r>
              <a:rPr b="1" i="1" lang="en" sz="1300" spc="-1" strike="noStrike">
                <a:solidFill>
                  <a:srgbClr val="000000"/>
                </a:solidFill>
                <a:latin typeface="Arial"/>
                <a:ea typeface="Arial"/>
              </a:rPr>
              <a:t>network</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Transaction</a:t>
            </a:r>
            <a:r>
              <a:rPr b="0" lang="en" sz="1300" spc="-1" strike="noStrike">
                <a:solidFill>
                  <a:srgbClr val="000000"/>
                </a:solidFill>
                <a:latin typeface="Arial"/>
                <a:ea typeface="Arial"/>
              </a:rPr>
              <a:t> — immutable ledger </a:t>
            </a:r>
            <a:r>
              <a:rPr b="1" i="1" lang="en" sz="1300" spc="-1" strike="noStrike">
                <a:solidFill>
                  <a:srgbClr val="000000"/>
                </a:solidFill>
                <a:latin typeface="Arial"/>
                <a:ea typeface="Arial"/>
              </a:rPr>
              <a:t>record</a:t>
            </a:r>
            <a:r>
              <a:rPr b="0" lang="en" sz="1300" spc="-1" strike="noStrike">
                <a:solidFill>
                  <a:srgbClr val="000000"/>
                </a:solidFill>
                <a:latin typeface="Arial"/>
                <a:ea typeface="Arial"/>
              </a:rPr>
              <a:t> indicating a </a:t>
            </a:r>
            <a:r>
              <a:rPr b="1" i="1" lang="en" sz="1300" spc="-1" strike="noStrike">
                <a:solidFill>
                  <a:srgbClr val="000000"/>
                </a:solidFill>
                <a:latin typeface="Arial"/>
                <a:ea typeface="Arial"/>
              </a:rPr>
              <a:t>transfer</a:t>
            </a:r>
            <a:r>
              <a:rPr b="0" lang="en" sz="1300" spc="-1" strike="noStrike">
                <a:solidFill>
                  <a:srgbClr val="000000"/>
                </a:solidFill>
                <a:latin typeface="Arial"/>
                <a:ea typeface="Arial"/>
              </a:rPr>
              <a:t> of </a:t>
            </a:r>
            <a:r>
              <a:rPr b="1" i="1" lang="en" sz="1300" spc="-1" strike="noStrike">
                <a:solidFill>
                  <a:srgbClr val="000000"/>
                </a:solidFill>
                <a:latin typeface="Arial"/>
                <a:ea typeface="Arial"/>
              </a:rPr>
              <a:t>value</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Block</a:t>
            </a:r>
            <a:r>
              <a:rPr b="0" lang="en" sz="1300" spc="-1" strike="noStrike">
                <a:solidFill>
                  <a:srgbClr val="000000"/>
                </a:solidFill>
                <a:latin typeface="Arial"/>
                <a:ea typeface="Arial"/>
              </a:rPr>
              <a:t> — </a:t>
            </a:r>
            <a:r>
              <a:rPr b="0" i="1" lang="en" sz="1300" spc="-1" strike="noStrike">
                <a:solidFill>
                  <a:srgbClr val="000000"/>
                </a:solidFill>
                <a:latin typeface="Arial"/>
                <a:ea typeface="Arial"/>
              </a:rPr>
              <a:t>data-structure</a:t>
            </a:r>
            <a:r>
              <a:rPr b="0" lang="en" sz="1300" spc="-1" strike="noStrike">
                <a:solidFill>
                  <a:srgbClr val="000000"/>
                </a:solidFill>
                <a:latin typeface="Arial"/>
                <a:ea typeface="Arial"/>
              </a:rPr>
              <a:t> used to batch transactions and </a:t>
            </a:r>
            <a:r>
              <a:rPr b="1" i="1" lang="en" sz="1300" spc="-1" strike="noStrike">
                <a:solidFill>
                  <a:srgbClr val="000000"/>
                </a:solidFill>
                <a:latin typeface="Arial"/>
                <a:ea typeface="Arial"/>
              </a:rPr>
              <a:t>relay</a:t>
            </a:r>
            <a:r>
              <a:rPr b="0" lang="en" sz="1300" spc="-1" strike="noStrike">
                <a:solidFill>
                  <a:srgbClr val="000000"/>
                </a:solidFill>
                <a:latin typeface="Arial"/>
                <a:ea typeface="Arial"/>
              </a:rPr>
              <a:t> them </a:t>
            </a:r>
            <a:r>
              <a:rPr b="1" i="1" lang="en" sz="1300" spc="-1" strike="noStrike">
                <a:solidFill>
                  <a:srgbClr val="000000"/>
                </a:solidFill>
                <a:latin typeface="Arial"/>
                <a:ea typeface="Arial"/>
              </a:rPr>
              <a:t>peer-to-peer</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Chain</a:t>
            </a:r>
            <a:r>
              <a:rPr b="0" lang="en" sz="1300" spc="-1" strike="noStrike">
                <a:solidFill>
                  <a:srgbClr val="000000"/>
                </a:solidFill>
                <a:latin typeface="Arial"/>
                <a:ea typeface="Arial"/>
              </a:rPr>
              <a:t> — a </a:t>
            </a:r>
            <a:r>
              <a:rPr b="1" i="1" lang="en" sz="1300" spc="-1" strike="noStrike">
                <a:solidFill>
                  <a:srgbClr val="000000"/>
                </a:solidFill>
                <a:latin typeface="Arial"/>
                <a:ea typeface="Arial"/>
              </a:rPr>
              <a:t>sequence</a:t>
            </a:r>
            <a:r>
              <a:rPr b="0" lang="en" sz="1300" spc="-1" strike="noStrike">
                <a:solidFill>
                  <a:srgbClr val="000000"/>
                </a:solidFill>
                <a:latin typeface="Arial"/>
                <a:ea typeface="Arial"/>
              </a:rPr>
              <a:t> of blocks in </a:t>
            </a:r>
            <a:r>
              <a:rPr b="1" i="1" lang="en" sz="1300" spc="-1" strike="noStrike">
                <a:solidFill>
                  <a:srgbClr val="000000"/>
                </a:solidFill>
                <a:latin typeface="Arial"/>
                <a:ea typeface="Arial"/>
              </a:rPr>
              <a:t>chronological</a:t>
            </a:r>
            <a:r>
              <a:rPr b="0" lang="en" sz="1300" spc="-1" strike="noStrike">
                <a:solidFill>
                  <a:srgbClr val="000000"/>
                </a:solidFill>
                <a:latin typeface="Arial"/>
                <a:ea typeface="Arial"/>
              </a:rPr>
              <a:t> order</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Cryptocurrency </a:t>
            </a:r>
            <a:r>
              <a:rPr b="0" lang="en" sz="1300" spc="-1" strike="noStrike">
                <a:solidFill>
                  <a:srgbClr val="000000"/>
                </a:solidFill>
                <a:latin typeface="Arial"/>
                <a:ea typeface="Arial"/>
              </a:rPr>
              <a:t>— algorithmic value token generated outside central bank or governmental purview</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Miners</a:t>
            </a:r>
            <a:r>
              <a:rPr b="0" lang="en" sz="1300" spc="-1" strike="noStrike">
                <a:solidFill>
                  <a:srgbClr val="000000"/>
                </a:solidFill>
                <a:latin typeface="Arial"/>
                <a:ea typeface="Arial"/>
              </a:rPr>
              <a:t> — powerful nodes which create new monetary supply</a:t>
            </a:r>
            <a:endParaRPr b="0" lang="en-US" sz="1300" spc="-1" strike="noStrike">
              <a:latin typeface="Arial"/>
            </a:endParaRPr>
          </a:p>
          <a:p>
            <a:pPr marL="457200" indent="-367920" algn="just">
              <a:lnSpc>
                <a:spcPct val="115000"/>
              </a:lnSpc>
              <a:buClr>
                <a:srgbClr val="000000"/>
              </a:buClr>
              <a:buFont typeface="Georgia"/>
              <a:buAutoNum type="arabicPeriod"/>
              <a:tabLst>
                <a:tab algn="l" pos="0"/>
              </a:tabLst>
            </a:pPr>
            <a:r>
              <a:rPr b="1" lang="en" sz="1300" spc="-1" strike="noStrike">
                <a:solidFill>
                  <a:srgbClr val="000000"/>
                </a:solidFill>
                <a:latin typeface="Arial"/>
                <a:ea typeface="Arial"/>
              </a:rPr>
              <a:t>Consensus </a:t>
            </a:r>
            <a:r>
              <a:rPr b="0" lang="en" sz="1300" spc="-1" strike="noStrike">
                <a:solidFill>
                  <a:srgbClr val="000000"/>
                </a:solidFill>
                <a:latin typeface="Arial"/>
                <a:ea typeface="Arial"/>
              </a:rPr>
              <a:t>— decentralized code-driven governance to validate all network activity</a:t>
            </a:r>
            <a:endParaRPr b="0" lang="en-US" sz="1300" spc="-1" strike="noStrike">
              <a:latin typeface="Arial"/>
            </a:endParaRPr>
          </a:p>
          <a:p>
            <a:pPr marL="457200">
              <a:lnSpc>
                <a:spcPct val="90000"/>
              </a:lnSpc>
              <a:spcBef>
                <a:spcPts val="300"/>
              </a:spcBef>
              <a:tabLst>
                <a:tab algn="l" pos="0"/>
              </a:tabLst>
            </a:pPr>
            <a:br/>
            <a:endParaRPr b="0" lang="en-US" sz="1300" spc="-1" strike="noStrike">
              <a:latin typeface="Arial"/>
            </a:endParaRPr>
          </a:p>
        </p:txBody>
      </p:sp>
      <p:sp>
        <p:nvSpPr>
          <p:cNvPr id="94" name="CustomShape 2"/>
          <p:cNvSpPr/>
          <p:nvPr/>
        </p:nvSpPr>
        <p:spPr>
          <a:xfrm>
            <a:off x="437040" y="758880"/>
            <a:ext cx="8128440" cy="480600"/>
          </a:xfrm>
          <a:prstGeom prst="rect">
            <a:avLst/>
          </a:prstGeom>
          <a:noFill/>
          <a:ln w="0">
            <a:noFill/>
          </a:ln>
        </p:spPr>
        <p:style>
          <a:lnRef idx="0"/>
          <a:fillRef idx="0"/>
          <a:effectRef idx="0"/>
          <a:fontRef idx="minor"/>
        </p:style>
        <p:txBody>
          <a:bodyPr lIns="0" rIns="0" tIns="0" bIns="0">
            <a:noAutofit/>
          </a:bodyPr>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260280" y="805680"/>
            <a:ext cx="8439840" cy="29124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Definitions</a:t>
            </a:r>
            <a:endParaRPr b="0" lang="en-US" sz="1900" spc="-1" strike="noStrike">
              <a:latin typeface="Arial"/>
            </a:endParaRPr>
          </a:p>
          <a:p>
            <a:pPr>
              <a:lnSpc>
                <a:spcPct val="115000"/>
              </a:lnSpc>
              <a:spcBef>
                <a:spcPts val="1100"/>
              </a:spcBef>
              <a:tabLst>
                <a:tab algn="l" pos="0"/>
              </a:tabLst>
            </a:pPr>
            <a:r>
              <a:rPr b="1" lang="en" sz="1100" spc="-1" strike="noStrike">
                <a:solidFill>
                  <a:srgbClr val="000000"/>
                </a:solidFill>
                <a:latin typeface="Arial"/>
                <a:ea typeface="Arial"/>
              </a:rPr>
              <a:t>Unknown Mining Pool Detection</a:t>
            </a:r>
            <a:endParaRPr b="0" lang="en-US" sz="1100" spc="-1" strike="noStrike">
              <a:latin typeface="Arial"/>
            </a:endParaRPr>
          </a:p>
          <a:p>
            <a:pPr>
              <a:lnSpc>
                <a:spcPct val="115000"/>
              </a:lnSpc>
              <a:spcBef>
                <a:spcPts val="1199"/>
              </a:spcBef>
              <a:tabLst>
                <a:tab algn="l" pos="0"/>
              </a:tabLst>
            </a:pPr>
            <a:r>
              <a:rPr b="1" lang="en" sz="1100" spc="-1" strike="noStrike">
                <a:solidFill>
                  <a:srgbClr val="000000"/>
                </a:solidFill>
                <a:latin typeface="Arial"/>
                <a:ea typeface="Arial"/>
              </a:rPr>
              <a:t>Definitions</a:t>
            </a:r>
            <a:r>
              <a:rPr b="0" lang="en" sz="800" spc="-1" strike="noStrike">
                <a:solidFill>
                  <a:srgbClr val="000000"/>
                </a:solidFill>
                <a:latin typeface="Arial"/>
                <a:ea typeface="Arial"/>
              </a:rPr>
              <a:t>¹ </a:t>
            </a:r>
            <a:r>
              <a:rPr b="1" lang="en" sz="1100" spc="-1" strike="noStrike">
                <a:solidFill>
                  <a:srgbClr val="000000"/>
                </a:solidFill>
                <a:latin typeface="Arial"/>
                <a:ea typeface="Arial"/>
              </a:rPr>
              <a:t>:</a:t>
            </a:r>
            <a:endParaRPr b="0" lang="en-US" sz="1100" spc="-1" strike="noStrike">
              <a:latin typeface="Arial"/>
            </a:endParaRPr>
          </a:p>
          <a:p>
            <a:pPr marL="457200" indent="-298080">
              <a:lnSpc>
                <a:spcPct val="115000"/>
              </a:lnSpc>
              <a:spcBef>
                <a:spcPts val="1199"/>
              </a:spcBef>
              <a:buClr>
                <a:srgbClr val="000000"/>
              </a:buClr>
              <a:buFont typeface="Arial"/>
              <a:buChar char="●"/>
              <a:tabLst>
                <a:tab algn="l" pos="0"/>
              </a:tabLst>
            </a:pPr>
            <a:r>
              <a:rPr b="1" lang="en" sz="1100" spc="-1" strike="noStrike">
                <a:solidFill>
                  <a:srgbClr val="000000"/>
                </a:solidFill>
                <a:latin typeface="Arial"/>
                <a:ea typeface="Arial"/>
              </a:rPr>
              <a:t>Pooled Mining</a:t>
            </a:r>
            <a:r>
              <a:rPr b="0" lang="en" sz="1100" spc="-1" strike="noStrike">
                <a:solidFill>
                  <a:srgbClr val="000000"/>
                </a:solidFill>
                <a:latin typeface="Arial"/>
                <a:ea typeface="Arial"/>
              </a:rPr>
              <a:t>: Pooled mining "pools" all of the resources of the clients in that pool to generate the solution to a given block. When the pool solves a block, the 6.25 BTC generated by that block's solution is split and distributed between the pools participants.</a:t>
            </a:r>
            <a:br/>
            <a:r>
              <a:rPr b="0" lang="en" sz="1100" spc="-1" strike="noStrike">
                <a:solidFill>
                  <a:srgbClr val="000000"/>
                </a:solidFill>
                <a:latin typeface="Arial"/>
              </a:rPr>
              <a:t> </a:t>
            </a:r>
            <a:endParaRPr b="0" lang="en-US" sz="1100" spc="-1" strike="noStrike">
              <a:latin typeface="Arial"/>
            </a:endParaRPr>
          </a:p>
          <a:p>
            <a:pPr marL="457200" indent="-298080">
              <a:lnSpc>
                <a:spcPct val="115000"/>
              </a:lnSpc>
              <a:buClr>
                <a:srgbClr val="000000"/>
              </a:buClr>
              <a:buFont typeface="Arial"/>
              <a:buChar char="●"/>
              <a:tabLst>
                <a:tab algn="l" pos="0"/>
              </a:tabLst>
            </a:pPr>
            <a:r>
              <a:rPr b="1" lang="en" sz="1100" spc="-1" strike="noStrike">
                <a:solidFill>
                  <a:srgbClr val="000000"/>
                </a:solidFill>
                <a:latin typeface="Arial"/>
                <a:ea typeface="Arial"/>
              </a:rPr>
              <a:t>Solo Mining</a:t>
            </a:r>
            <a:r>
              <a:rPr b="0" lang="en" sz="1100" spc="-1" strike="noStrike">
                <a:solidFill>
                  <a:srgbClr val="000000"/>
                </a:solidFill>
                <a:latin typeface="Arial"/>
                <a:ea typeface="Arial"/>
              </a:rPr>
              <a:t>: Solo mining is when a miner performs the mining operations alone without joining a pool. All mined blocks are generated to the miner's credit.</a:t>
            </a:r>
            <a:br/>
            <a:r>
              <a:rPr b="0" lang="en" sz="1100" spc="-1" strike="noStrike">
                <a:solidFill>
                  <a:srgbClr val="000000"/>
                </a:solidFill>
                <a:latin typeface="Arial"/>
              </a:rPr>
              <a:t> </a:t>
            </a:r>
            <a:endParaRPr b="0" lang="en-US" sz="1100" spc="-1" strike="noStrike">
              <a:latin typeface="Arial"/>
            </a:endParaRPr>
          </a:p>
          <a:p>
            <a:pPr>
              <a:lnSpc>
                <a:spcPct val="115000"/>
              </a:lnSpc>
              <a:spcBef>
                <a:spcPts val="1199"/>
              </a:spcBef>
              <a:tabLst>
                <a:tab algn="l" pos="0"/>
              </a:tabLst>
            </a:pPr>
            <a:r>
              <a:rPr b="1" lang="en" sz="1100" spc="-1" strike="noStrike">
                <a:solidFill>
                  <a:srgbClr val="000000"/>
                </a:solidFill>
                <a:latin typeface="Arial"/>
                <a:ea typeface="Arial"/>
              </a:rPr>
              <a:t>Cause:</a:t>
            </a:r>
            <a:r>
              <a:rPr b="0" lang="en" sz="1100" spc="-1" strike="noStrike">
                <a:solidFill>
                  <a:srgbClr val="000000"/>
                </a:solidFill>
                <a:latin typeface="Arial"/>
                <a:ea typeface="Arial"/>
              </a:rPr>
              <a:t> Unknown Mining Pools are </a:t>
            </a:r>
            <a:r>
              <a:rPr b="1" lang="en" sz="1100" spc="-1" strike="noStrike">
                <a:solidFill>
                  <a:srgbClr val="000000"/>
                </a:solidFill>
                <a:latin typeface="Arial"/>
                <a:ea typeface="Arial"/>
              </a:rPr>
              <a:t>not</a:t>
            </a:r>
            <a:r>
              <a:rPr b="0" lang="en" sz="1100" spc="-1" strike="noStrike">
                <a:solidFill>
                  <a:srgbClr val="000000"/>
                </a:solidFill>
                <a:latin typeface="Arial"/>
                <a:ea typeface="Arial"/>
              </a:rPr>
              <a:t> necessarily one </a:t>
            </a:r>
            <a:r>
              <a:rPr b="1" lang="en" sz="1100" spc="-1" strike="noStrike">
                <a:solidFill>
                  <a:srgbClr val="000000"/>
                </a:solidFill>
                <a:latin typeface="Arial"/>
                <a:ea typeface="Arial"/>
              </a:rPr>
              <a:t>coordinated private</a:t>
            </a:r>
            <a:r>
              <a:rPr b="0" lang="en" sz="1100" spc="-1" strike="noStrike">
                <a:solidFill>
                  <a:srgbClr val="000000"/>
                </a:solidFill>
                <a:latin typeface="Arial"/>
                <a:ea typeface="Arial"/>
              </a:rPr>
              <a:t> pool. Rather, they could be a combination of solo miners and group miners that hide their pool</a:t>
            </a:r>
            <a:endParaRPr b="0" lang="en-US" sz="1100" spc="-1" strike="noStrike">
              <a:latin typeface="Arial"/>
            </a:endParaRPr>
          </a:p>
          <a:p>
            <a:pPr>
              <a:lnSpc>
                <a:spcPct val="115000"/>
              </a:lnSpc>
              <a:spcBef>
                <a:spcPts val="1199"/>
              </a:spcBef>
              <a:tabLst>
                <a:tab algn="l" pos="0"/>
              </a:tabLst>
            </a:pPr>
            <a:r>
              <a:rPr b="1" lang="en" sz="1100" spc="-1" strike="noStrike">
                <a:solidFill>
                  <a:srgbClr val="000000"/>
                </a:solidFill>
                <a:latin typeface="Arial"/>
                <a:ea typeface="Arial"/>
              </a:rPr>
              <a:t>Motivation:</a:t>
            </a:r>
            <a:r>
              <a:rPr b="0" lang="en" sz="1100" spc="-1" strike="noStrike">
                <a:solidFill>
                  <a:srgbClr val="000000"/>
                </a:solidFill>
                <a:latin typeface="Arial"/>
                <a:ea typeface="Arial"/>
              </a:rPr>
              <a:t> Shadow mining may allow a group of miners to </a:t>
            </a:r>
            <a:r>
              <a:rPr b="0" i="1" lang="en" sz="1100" spc="-1" strike="noStrike">
                <a:solidFill>
                  <a:srgbClr val="000000"/>
                </a:solidFill>
                <a:latin typeface="Arial"/>
                <a:ea typeface="Arial"/>
              </a:rPr>
              <a:t>hide their hash rate</a:t>
            </a:r>
            <a:r>
              <a:rPr b="0" lang="en" sz="1100" spc="-1" strike="noStrike">
                <a:solidFill>
                  <a:srgbClr val="000000"/>
                </a:solidFill>
                <a:latin typeface="Arial"/>
                <a:ea typeface="Arial"/>
              </a:rPr>
              <a:t> or </a:t>
            </a:r>
            <a:r>
              <a:rPr b="0" i="1" lang="en" sz="1100" spc="-1" strike="noStrike">
                <a:solidFill>
                  <a:srgbClr val="000000"/>
                </a:solidFill>
                <a:latin typeface="Arial"/>
                <a:ea typeface="Arial"/>
              </a:rPr>
              <a:t>protect proprietary hardware</a:t>
            </a:r>
            <a:r>
              <a:rPr b="0" lang="en" sz="1100" spc="-1" strike="noStrike">
                <a:solidFill>
                  <a:srgbClr val="000000"/>
                </a:solidFill>
                <a:latin typeface="Arial"/>
                <a:ea typeface="Arial"/>
              </a:rPr>
              <a:t> (sub 5 nanometre ASIC chips)</a:t>
            </a:r>
            <a:endParaRPr b="0" lang="en-US" sz="1100" spc="-1" strike="noStrike">
              <a:latin typeface="Arial"/>
            </a:endParaRPr>
          </a:p>
          <a:p>
            <a:pPr>
              <a:lnSpc>
                <a:spcPct val="115000"/>
              </a:lnSpc>
              <a:spcBef>
                <a:spcPts val="1199"/>
              </a:spcBef>
              <a:tabLst>
                <a:tab algn="l" pos="0"/>
              </a:tabLst>
            </a:pPr>
            <a:r>
              <a:rPr b="1" lang="en" sz="1100" spc="-1" strike="noStrike">
                <a:solidFill>
                  <a:srgbClr val="000000"/>
                </a:solidFill>
                <a:latin typeface="Arial"/>
                <a:ea typeface="Arial"/>
              </a:rPr>
              <a:t>Result:</a:t>
            </a:r>
            <a:r>
              <a:rPr b="0" lang="en" sz="1100" spc="-1" strike="noStrike">
                <a:solidFill>
                  <a:srgbClr val="000000"/>
                </a:solidFill>
                <a:latin typeface="Arial"/>
                <a:ea typeface="Arial"/>
              </a:rPr>
              <a:t> The lack of transparency poses a danger to the health of the bitcoin network as it may allow for game-theoretic attacks discussed later</a:t>
            </a:r>
            <a:endParaRPr b="0" lang="en-US" sz="1100" spc="-1" strike="noStrike">
              <a:latin typeface="Arial"/>
            </a:endParaRPr>
          </a:p>
          <a:p>
            <a:pPr>
              <a:lnSpc>
                <a:spcPct val="115000"/>
              </a:lnSpc>
              <a:spcBef>
                <a:spcPts val="1199"/>
              </a:spcBef>
              <a:tabLst>
                <a:tab algn="l" pos="0"/>
              </a:tabLst>
            </a:pPr>
            <a:r>
              <a:rPr b="0" lang="en" sz="700" spc="-1" strike="noStrike">
                <a:solidFill>
                  <a:srgbClr val="000000"/>
                </a:solidFill>
                <a:latin typeface="Arial"/>
                <a:ea typeface="Arial"/>
              </a:rPr>
              <a:t>¹ </a:t>
            </a:r>
            <a:r>
              <a:rPr b="0" lang="en" sz="700" spc="-1" strike="noStrike" u="sng">
                <a:solidFill>
                  <a:srgbClr val="0000ff"/>
                </a:solidFill>
                <a:uFillTx/>
                <a:latin typeface="Arial"/>
                <a:ea typeface="Arial"/>
                <a:hlinkClick r:id="rId1"/>
              </a:rPr>
              <a:t>https://tinyurl.com/cfr632e</a:t>
            </a:r>
            <a:endParaRPr b="0" lang="en-US" sz="700" spc="-1" strike="noStrike">
              <a:latin typeface="Arial"/>
            </a:endParaRPr>
          </a:p>
          <a:p>
            <a:pPr algn="just">
              <a:lnSpc>
                <a:spcPct val="115000"/>
              </a:lnSpc>
              <a:spcBef>
                <a:spcPts val="1199"/>
              </a:spcBef>
              <a:tabLst>
                <a:tab algn="l" pos="0"/>
              </a:tabLst>
            </a:pP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spcAft>
                <a:spcPts val="1199"/>
              </a:spcAft>
              <a:tabLst>
                <a:tab algn="l" pos="0"/>
              </a:tabLst>
            </a:pP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260280" y="805680"/>
            <a:ext cx="8439840" cy="29124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OBJECTIVE</a:t>
            </a:r>
            <a:endParaRPr b="0" lang="en-US" sz="1900" spc="-1" strike="noStrike">
              <a:latin typeface="Arial"/>
            </a:endParaRPr>
          </a:p>
          <a:p>
            <a:pPr marL="457200" algn="just">
              <a:lnSpc>
                <a:spcPct val="115000"/>
              </a:lnSpc>
              <a:tabLst>
                <a:tab algn="l" pos="0"/>
              </a:tabLst>
            </a:pPr>
            <a:endParaRPr b="0" lang="en-US" sz="1900" spc="-1" strike="noStrike">
              <a:latin typeface="Arial"/>
            </a:endParaRPr>
          </a:p>
          <a:p>
            <a:pPr marL="457200" algn="just">
              <a:lnSpc>
                <a:spcPct val="115000"/>
              </a:lnSpc>
              <a:tabLst>
                <a:tab algn="l" pos="0"/>
              </a:tabLst>
            </a:pPr>
            <a:r>
              <a:rPr b="1" i="1" lang="en" sz="1100" spc="-1" strike="noStrike">
                <a:solidFill>
                  <a:srgbClr val="000000"/>
                </a:solidFill>
                <a:latin typeface="Arial"/>
                <a:ea typeface="Arial"/>
              </a:rPr>
              <a:t>Background:</a:t>
            </a:r>
            <a:r>
              <a:rPr b="0" lang="en" sz="1100" spc="-1" strike="noStrike">
                <a:solidFill>
                  <a:srgbClr val="000000"/>
                </a:solidFill>
                <a:latin typeface="Arial"/>
                <a:ea typeface="Arial"/>
              </a:rPr>
              <a:t> By analyzing the different </a:t>
            </a:r>
            <a:r>
              <a:rPr b="1" lang="en" sz="1100" spc="-1" strike="noStrike">
                <a:solidFill>
                  <a:srgbClr val="000000"/>
                </a:solidFill>
                <a:latin typeface="Arial"/>
                <a:ea typeface="Arial"/>
              </a:rPr>
              <a:t>characteristics </a:t>
            </a:r>
            <a:r>
              <a:rPr b="0" lang="en" sz="1100" spc="-1" strike="noStrike">
                <a:solidFill>
                  <a:srgbClr val="000000"/>
                </a:solidFill>
                <a:latin typeface="Arial"/>
                <a:ea typeface="Arial"/>
              </a:rPr>
              <a:t>of bitcoin transactions and identifying the behaviour of </a:t>
            </a:r>
            <a:r>
              <a:rPr b="1" lang="en" sz="1100" spc="-1" strike="noStrike">
                <a:solidFill>
                  <a:srgbClr val="000000"/>
                </a:solidFill>
                <a:latin typeface="Arial"/>
                <a:ea typeface="Arial"/>
              </a:rPr>
              <a:t>publicly-known</a:t>
            </a:r>
            <a:r>
              <a:rPr b="0" lang="en" sz="1100" spc="-1" strike="noStrike">
                <a:solidFill>
                  <a:srgbClr val="000000"/>
                </a:solidFill>
                <a:latin typeface="Arial"/>
                <a:ea typeface="Arial"/>
              </a:rPr>
              <a:t> Bitcoin pools in picking them to mine, we build a Machine Learning Classifier that is able to predict whether a transaction is mined by a </a:t>
            </a:r>
            <a:r>
              <a:rPr b="1" lang="en" sz="1100" spc="-1" strike="noStrike">
                <a:solidFill>
                  <a:srgbClr val="000000"/>
                </a:solidFill>
                <a:latin typeface="Arial"/>
                <a:ea typeface="Arial"/>
              </a:rPr>
              <a:t>mining pool</a:t>
            </a:r>
            <a:r>
              <a:rPr b="0" lang="en" sz="1100" spc="-1" strike="noStrike">
                <a:solidFill>
                  <a:srgbClr val="000000"/>
                </a:solidFill>
                <a:latin typeface="Arial"/>
                <a:ea typeface="Arial"/>
              </a:rPr>
              <a:t> or </a:t>
            </a:r>
            <a:r>
              <a:rPr b="1" lang="en" sz="1100" spc="-1" strike="noStrike">
                <a:solidFill>
                  <a:srgbClr val="000000"/>
                </a:solidFill>
                <a:latin typeface="Arial"/>
                <a:ea typeface="Arial"/>
              </a:rPr>
              <a:t>not</a:t>
            </a: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r>
              <a:rPr b="1" i="1" lang="en" sz="1100" spc="-1" strike="noStrike">
                <a:solidFill>
                  <a:srgbClr val="000000"/>
                </a:solidFill>
                <a:latin typeface="Arial"/>
                <a:ea typeface="Arial"/>
              </a:rPr>
              <a:t>Motivation:</a:t>
            </a:r>
            <a:r>
              <a:rPr b="0" lang="en" sz="1100" spc="-1" strike="noStrike">
                <a:solidFill>
                  <a:srgbClr val="000000"/>
                </a:solidFill>
                <a:latin typeface="Arial"/>
                <a:ea typeface="Arial"/>
              </a:rPr>
              <a:t> Imagine if Nakamoto had moved one of his coins (he hasn’t moved his coins in years) and our classifier flagged it to have mined by an </a:t>
            </a:r>
            <a:r>
              <a:rPr b="1" lang="en" sz="1100" spc="-1" strike="noStrike">
                <a:solidFill>
                  <a:srgbClr val="000000"/>
                </a:solidFill>
                <a:latin typeface="Arial"/>
                <a:ea typeface="Arial"/>
              </a:rPr>
              <a:t>Unknown Mining Pool</a:t>
            </a:r>
            <a:r>
              <a:rPr b="0" lang="en" sz="1100" spc="-1" strike="noStrike">
                <a:solidFill>
                  <a:srgbClr val="000000"/>
                </a:solidFill>
                <a:latin typeface="Arial"/>
                <a:ea typeface="Arial"/>
              </a:rPr>
              <a:t>. Our deep-dive analysis would certain be useful. </a:t>
            </a: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r>
              <a:rPr b="1" i="1" lang="en" sz="1100" spc="-1" strike="noStrike">
                <a:solidFill>
                  <a:srgbClr val="000000"/>
                </a:solidFill>
                <a:latin typeface="Arial"/>
                <a:ea typeface="Arial"/>
              </a:rPr>
              <a:t>Result:</a:t>
            </a:r>
            <a:r>
              <a:rPr b="0" lang="en" sz="1100" spc="-1" strike="noStrike">
                <a:solidFill>
                  <a:srgbClr val="000000"/>
                </a:solidFill>
                <a:latin typeface="Arial"/>
                <a:ea typeface="Arial"/>
              </a:rPr>
              <a:t> The confusion matrix from our predictive model allows us to use </a:t>
            </a:r>
            <a:r>
              <a:rPr b="1" lang="en" sz="1100" spc="-1" strike="noStrike">
                <a:solidFill>
                  <a:srgbClr val="000000"/>
                </a:solidFill>
                <a:latin typeface="Arial"/>
                <a:ea typeface="Arial"/>
              </a:rPr>
              <a:t>‘False Positives’</a:t>
            </a:r>
            <a:r>
              <a:rPr b="0" lang="en" sz="1100" spc="-1" strike="noStrike">
                <a:solidFill>
                  <a:srgbClr val="000000"/>
                </a:solidFill>
                <a:latin typeface="Arial"/>
                <a:ea typeface="Arial"/>
              </a:rPr>
              <a:t> to identify transactions that have been mined by a </a:t>
            </a:r>
            <a:r>
              <a:rPr b="1" lang="en" sz="1100" spc="-1" strike="noStrike">
                <a:solidFill>
                  <a:srgbClr val="000000"/>
                </a:solidFill>
                <a:latin typeface="Arial"/>
                <a:ea typeface="Arial"/>
              </a:rPr>
              <a:t>Shadow/ Dark</a:t>
            </a:r>
            <a:r>
              <a:rPr b="0" lang="en" sz="1100" spc="-1" strike="noStrike">
                <a:solidFill>
                  <a:srgbClr val="000000"/>
                </a:solidFill>
                <a:latin typeface="Arial"/>
                <a:ea typeface="Arial"/>
              </a:rPr>
              <a:t> mining pool</a:t>
            </a: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r>
              <a:rPr b="1" i="1" lang="en" sz="1100" spc="-1" strike="noStrike">
                <a:solidFill>
                  <a:srgbClr val="000000"/>
                </a:solidFill>
                <a:latin typeface="Arial"/>
                <a:ea typeface="Arial"/>
              </a:rPr>
              <a:t>Reasoning: </a:t>
            </a:r>
            <a:r>
              <a:rPr b="0" i="1" lang="en" sz="1100" spc="-1" strike="noStrike">
                <a:solidFill>
                  <a:srgbClr val="000000"/>
                </a:solidFill>
                <a:latin typeface="Arial"/>
                <a:ea typeface="Arial"/>
              </a:rPr>
              <a:t>data points (transactions) where our model predicts </a:t>
            </a:r>
            <a:r>
              <a:rPr b="1" i="1" lang="en" sz="1100" spc="-1" strike="noStrike">
                <a:solidFill>
                  <a:srgbClr val="000000"/>
                </a:solidFill>
                <a:latin typeface="Arial"/>
                <a:ea typeface="Arial"/>
              </a:rPr>
              <a:t>mined_by_mining_pool == true</a:t>
            </a:r>
            <a:r>
              <a:rPr b="0" i="1" lang="en" sz="1100" spc="-1" strike="noStrike">
                <a:solidFill>
                  <a:srgbClr val="000000"/>
                </a:solidFill>
                <a:latin typeface="Arial"/>
                <a:ea typeface="Arial"/>
              </a:rPr>
              <a:t>, but in actuality have been labelled by the network as </a:t>
            </a:r>
            <a:r>
              <a:rPr b="1" i="1" lang="en" sz="1100" spc="-1" strike="noStrike">
                <a:solidFill>
                  <a:srgbClr val="000000"/>
                </a:solidFill>
                <a:latin typeface="Arial"/>
                <a:ea typeface="Arial"/>
              </a:rPr>
              <a:t>mined_by_mining_pool == false</a:t>
            </a:r>
            <a:r>
              <a:rPr b="0" i="1" lang="en" sz="1100" spc="-1" strike="noStrike">
                <a:solidFill>
                  <a:srgbClr val="000000"/>
                </a:solidFill>
                <a:latin typeface="Arial"/>
                <a:ea typeface="Arial"/>
              </a:rPr>
              <a:t> (WHY? LACK OF INFO??)</a:t>
            </a: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r>
              <a:rPr b="1" i="1" lang="en" sz="1100" spc="-1" strike="noStrike">
                <a:solidFill>
                  <a:srgbClr val="000000"/>
                </a:solidFill>
                <a:latin typeface="Arial"/>
                <a:ea typeface="Arial"/>
              </a:rPr>
              <a:t>Objective:</a:t>
            </a:r>
            <a:r>
              <a:rPr b="0" lang="en" sz="1100" spc="-1" strike="noStrike">
                <a:solidFill>
                  <a:srgbClr val="000000"/>
                </a:solidFill>
                <a:latin typeface="Arial"/>
                <a:ea typeface="Arial"/>
              </a:rPr>
              <a:t> identify </a:t>
            </a:r>
            <a:r>
              <a:rPr b="1" lang="en" sz="1100" spc="-1" strike="noStrike">
                <a:solidFill>
                  <a:srgbClr val="000000"/>
                </a:solidFill>
                <a:latin typeface="Arial"/>
                <a:ea typeface="Arial"/>
              </a:rPr>
              <a:t>node</a:t>
            </a:r>
            <a:r>
              <a:rPr b="0" lang="en" sz="1100" spc="-1" strike="noStrike">
                <a:solidFill>
                  <a:srgbClr val="000000"/>
                </a:solidFill>
                <a:latin typeface="Arial"/>
                <a:ea typeface="Arial"/>
              </a:rPr>
              <a:t> </a:t>
            </a:r>
            <a:r>
              <a:rPr b="1" lang="en" sz="1100" spc="-1" strike="noStrike">
                <a:solidFill>
                  <a:srgbClr val="000000"/>
                </a:solidFill>
                <a:latin typeface="Arial"/>
                <a:ea typeface="Arial"/>
              </a:rPr>
              <a:t>addresses </a:t>
            </a:r>
            <a:r>
              <a:rPr b="0" lang="en" sz="1100" spc="-1" strike="noStrike">
                <a:solidFill>
                  <a:srgbClr val="000000"/>
                </a:solidFill>
                <a:latin typeface="Arial"/>
                <a:ea typeface="Arial"/>
              </a:rPr>
              <a:t>flagged to be </a:t>
            </a:r>
            <a:r>
              <a:rPr b="0" i="1" lang="en" sz="1100" spc="-1" strike="noStrike">
                <a:solidFill>
                  <a:srgbClr val="000000"/>
                </a:solidFill>
                <a:latin typeface="Arial"/>
                <a:ea typeface="Arial"/>
              </a:rPr>
              <a:t>‘unknown’</a:t>
            </a:r>
            <a:r>
              <a:rPr b="0" lang="en" sz="1100" spc="-1" strike="noStrike">
                <a:solidFill>
                  <a:srgbClr val="000000"/>
                </a:solidFill>
                <a:latin typeface="Arial"/>
                <a:ea typeface="Arial"/>
              </a:rPr>
              <a:t> by our prediction classifiers </a:t>
            </a:r>
            <a:r>
              <a:rPr b="0" i="1" lang="en" sz="1100" spc="-1" strike="noStrike">
                <a:solidFill>
                  <a:srgbClr val="000000"/>
                </a:solidFill>
                <a:latin typeface="Arial"/>
                <a:ea typeface="Arial"/>
              </a:rPr>
              <a:t>(false-positive)</a:t>
            </a:r>
            <a:r>
              <a:rPr b="0" lang="en" sz="1100" spc="-1" strike="noStrike">
                <a:solidFill>
                  <a:srgbClr val="000000"/>
                </a:solidFill>
                <a:latin typeface="Arial"/>
                <a:ea typeface="Arial"/>
              </a:rPr>
              <a:t> and do further data analytics </a:t>
            </a:r>
            <a:r>
              <a:rPr b="0" i="1" lang="en" sz="1100" spc="-1" strike="noStrike">
                <a:solidFill>
                  <a:srgbClr val="000000"/>
                </a:solidFill>
                <a:latin typeface="Arial"/>
                <a:ea typeface="Arial"/>
              </a:rPr>
              <a:t>(node centrality metrics etc.) </a:t>
            </a:r>
            <a:r>
              <a:rPr b="0" lang="en" sz="1100" spc="-1" strike="noStrike">
                <a:solidFill>
                  <a:srgbClr val="000000"/>
                </a:solidFill>
                <a:latin typeface="Arial"/>
                <a:ea typeface="Arial"/>
              </a:rPr>
              <a:t>to unravel </a:t>
            </a:r>
            <a:r>
              <a:rPr b="1" lang="en" sz="1100" spc="-1" strike="noStrike">
                <a:solidFill>
                  <a:srgbClr val="000000"/>
                </a:solidFill>
                <a:latin typeface="Arial"/>
                <a:ea typeface="Arial"/>
              </a:rPr>
              <a:t>malicious</a:t>
            </a:r>
            <a:r>
              <a:rPr b="0" lang="en" sz="1100" spc="-1" strike="noStrike">
                <a:solidFill>
                  <a:srgbClr val="000000"/>
                </a:solidFill>
                <a:latin typeface="Arial"/>
                <a:ea typeface="Arial"/>
              </a:rPr>
              <a:t> network activity</a:t>
            </a: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spcAft>
                <a:spcPts val="1199"/>
              </a:spcAft>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260280" y="805680"/>
            <a:ext cx="8439840" cy="29124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Dataset</a:t>
            </a:r>
            <a:endParaRPr b="0" lang="en-US" sz="1900" spc="-1" strike="noStrike">
              <a:latin typeface="Arial"/>
            </a:endParaRPr>
          </a:p>
          <a:p>
            <a:pPr marL="457200" algn="just">
              <a:lnSpc>
                <a:spcPct val="115000"/>
              </a:lnSpc>
              <a:tabLst>
                <a:tab algn="l" pos="0"/>
              </a:tabLst>
            </a:pPr>
            <a:endParaRPr b="0" lang="en-US" sz="1900" spc="-1" strike="noStrike">
              <a:latin typeface="Arial"/>
            </a:endParaRPr>
          </a:p>
          <a:p>
            <a:pPr marL="457200" algn="just">
              <a:lnSpc>
                <a:spcPct val="115000"/>
              </a:lnSpc>
              <a:tabLst>
                <a:tab algn="l" pos="0"/>
              </a:tabLst>
            </a:pPr>
            <a:r>
              <a:rPr b="1" i="1" lang="en" sz="1300" spc="-1" strike="noStrike">
                <a:solidFill>
                  <a:srgbClr val="000000"/>
                </a:solidFill>
                <a:latin typeface="Arial"/>
                <a:ea typeface="Arial"/>
              </a:rPr>
              <a:t>Unlike other data, the blockchain never sleeps…</a:t>
            </a: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marL="457200" algn="just">
              <a:lnSpc>
                <a:spcPct val="115000"/>
              </a:lnSpc>
              <a:spcBef>
                <a:spcPts val="300"/>
              </a:spcBef>
              <a:tabLst>
                <a:tab algn="l" pos="0"/>
              </a:tabLst>
            </a:pPr>
            <a:r>
              <a:rPr b="0" lang="en" sz="1300" spc="-1" strike="noStrike">
                <a:solidFill>
                  <a:srgbClr val="000000"/>
                </a:solidFill>
                <a:latin typeface="Arial"/>
                <a:ea typeface="Arial"/>
              </a:rPr>
              <a:t>Since our dataset is huge and dynamic (changes every 10 minutes), we are indebted to the rigorous ETL framework₁ built by Google</a:t>
            </a:r>
            <a:r>
              <a:rPr b="0" lang="en" sz="900" spc="-1" strike="noStrike">
                <a:solidFill>
                  <a:srgbClr val="000000"/>
                </a:solidFill>
                <a:latin typeface="Arial"/>
                <a:ea typeface="Arial"/>
              </a:rPr>
              <a:t> ¹ </a:t>
            </a:r>
            <a:r>
              <a:rPr b="0" lang="en" sz="1300" spc="-1" strike="noStrike">
                <a:solidFill>
                  <a:srgbClr val="000000"/>
                </a:solidFill>
                <a:latin typeface="Arial"/>
                <a:ea typeface="Arial"/>
              </a:rPr>
              <a:t> to utilize their specialty BigQuery service on live blockchain data.</a:t>
            </a:r>
            <a:endParaRPr b="0" lang="en-US" sz="1300" spc="-1" strike="noStrike">
              <a:latin typeface="Arial"/>
            </a:endParaRPr>
          </a:p>
          <a:p>
            <a:pPr algn="just">
              <a:lnSpc>
                <a:spcPct val="115000"/>
              </a:lnSpc>
              <a:spcBef>
                <a:spcPts val="300"/>
              </a:spcBef>
              <a:tabLst>
                <a:tab algn="l" pos="0"/>
              </a:tabLst>
            </a:pPr>
            <a:r>
              <a:rPr b="0" lang="en" sz="1300" spc="-1" strike="noStrike">
                <a:solidFill>
                  <a:srgbClr val="000000"/>
                </a:solidFill>
                <a:latin typeface="Arial"/>
                <a:ea typeface="Arial"/>
              </a:rPr>
              <a:t>	</a:t>
            </a:r>
            <a:r>
              <a:rPr b="0" lang="en" sz="1300" spc="-1" strike="noStrike">
                <a:solidFill>
                  <a:srgbClr val="000000"/>
                </a:solidFill>
                <a:latin typeface="Arial"/>
                <a:ea typeface="Arial"/>
              </a:rPr>
              <a:t>The dataset we used ranged from a monster </a:t>
            </a:r>
            <a:r>
              <a:rPr b="1" lang="en" sz="1300" spc="-1" strike="noStrike">
                <a:solidFill>
                  <a:srgbClr val="000000"/>
                </a:solidFill>
                <a:latin typeface="Arial"/>
                <a:ea typeface="Arial"/>
              </a:rPr>
              <a:t>1.0 to 1.3 GB</a:t>
            </a:r>
            <a:r>
              <a:rPr b="0" lang="en" sz="1300" spc="-1" strike="noStrike">
                <a:solidFill>
                  <a:srgbClr val="000000"/>
                </a:solidFill>
                <a:latin typeface="Arial"/>
                <a:ea typeface="Arial"/>
              </a:rPr>
              <a:t>!</a:t>
            </a:r>
            <a:endParaRPr b="0" lang="en-US" sz="1300" spc="-1" strike="noStrike">
              <a:latin typeface="Arial"/>
            </a:endParaRPr>
          </a:p>
          <a:p>
            <a:pPr algn="just">
              <a:lnSpc>
                <a:spcPct val="115000"/>
              </a:lnSpc>
              <a:spcBef>
                <a:spcPts val="300"/>
              </a:spcBef>
              <a:tabLst>
                <a:tab algn="l" pos="0"/>
              </a:tabLst>
            </a:pPr>
            <a:endParaRPr b="0" lang="en-US" sz="1300" spc="-1" strike="noStrike">
              <a:latin typeface="Arial"/>
            </a:endParaRPr>
          </a:p>
          <a:p>
            <a:pPr algn="just">
              <a:lnSpc>
                <a:spcPct val="115000"/>
              </a:lnSpc>
              <a:spcBef>
                <a:spcPts val="300"/>
              </a:spcBef>
              <a:tabLst>
                <a:tab algn="l" pos="0"/>
              </a:tabLst>
            </a:pPr>
            <a:r>
              <a:rPr b="0" lang="en" sz="1300" spc="-1" strike="noStrike">
                <a:solidFill>
                  <a:srgbClr val="000000"/>
                </a:solidFill>
                <a:latin typeface="Arial"/>
                <a:ea typeface="Arial"/>
              </a:rPr>
              <a:t>	</a:t>
            </a:r>
            <a:r>
              <a:rPr b="0" lang="en" sz="1300" spc="-1" strike="noStrike">
                <a:solidFill>
                  <a:srgbClr val="000000"/>
                </a:solidFill>
                <a:latin typeface="Arial"/>
                <a:ea typeface="Arial"/>
              </a:rPr>
              <a:t>This allowed us to get an incredible </a:t>
            </a:r>
            <a:r>
              <a:rPr b="1" lang="en" sz="1300" spc="-1" strike="noStrike">
                <a:solidFill>
                  <a:srgbClr val="000000"/>
                </a:solidFill>
                <a:latin typeface="Arial"/>
                <a:ea typeface="Arial"/>
              </a:rPr>
              <a:t>accuracy </a:t>
            </a:r>
            <a:r>
              <a:rPr b="0" lang="en" sz="1300" spc="-1" strike="noStrike">
                <a:solidFill>
                  <a:srgbClr val="000000"/>
                </a:solidFill>
                <a:latin typeface="Arial"/>
                <a:ea typeface="Arial"/>
              </a:rPr>
              <a:t>rates of </a:t>
            </a:r>
            <a:r>
              <a:rPr b="1" lang="en" sz="1300" spc="-1" strike="noStrike">
                <a:solidFill>
                  <a:srgbClr val="000000"/>
                </a:solidFill>
                <a:latin typeface="Arial"/>
                <a:ea typeface="Arial"/>
              </a:rPr>
              <a:t>99.8395885589584%</a:t>
            </a:r>
            <a:r>
              <a:rPr b="0" lang="en" sz="1300" spc="-1" strike="noStrike">
                <a:solidFill>
                  <a:srgbClr val="000000"/>
                </a:solidFill>
                <a:latin typeface="Arial"/>
                <a:ea typeface="Arial"/>
              </a:rPr>
              <a:t> (Stacked Ensemble Classifiers)    and </a:t>
            </a:r>
            <a:r>
              <a:rPr b="1" lang="en" sz="1300" spc="-1" strike="noStrike">
                <a:solidFill>
                  <a:srgbClr val="000000"/>
                </a:solidFill>
                <a:latin typeface="Arial"/>
                <a:ea typeface="Arial"/>
              </a:rPr>
              <a:t>99.8375925642544%</a:t>
            </a:r>
            <a:r>
              <a:rPr b="0" lang="en" sz="1300" spc="-1" strike="noStrike">
                <a:solidFill>
                  <a:srgbClr val="000000"/>
                </a:solidFill>
                <a:latin typeface="Arial"/>
                <a:ea typeface="Arial"/>
              </a:rPr>
              <a:t> (Tensorflow Neural Net)</a:t>
            </a: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marL="457200" algn="just">
              <a:lnSpc>
                <a:spcPct val="115000"/>
              </a:lnSpc>
              <a:spcBef>
                <a:spcPts val="300"/>
              </a:spcBef>
              <a:tabLst>
                <a:tab algn="l" pos="0"/>
              </a:tabLst>
            </a:pPr>
            <a:r>
              <a:rPr b="0" lang="en" sz="1300" spc="-1" strike="noStrike">
                <a:solidFill>
                  <a:srgbClr val="000000"/>
                </a:solidFill>
                <a:latin typeface="Arial"/>
                <a:ea typeface="Arial"/>
              </a:rPr>
              <a:t>We used </a:t>
            </a:r>
            <a:r>
              <a:rPr b="1" lang="en" sz="1300" spc="-1" strike="noStrike">
                <a:solidFill>
                  <a:srgbClr val="000000"/>
                </a:solidFill>
                <a:latin typeface="Arial"/>
                <a:ea typeface="Arial"/>
              </a:rPr>
              <a:t>26</a:t>
            </a:r>
            <a:r>
              <a:rPr b="0" lang="en" sz="1300" spc="-1" strike="noStrike">
                <a:solidFill>
                  <a:srgbClr val="000000"/>
                </a:solidFill>
                <a:latin typeface="Arial"/>
                <a:ea typeface="Arial"/>
              </a:rPr>
              <a:t> </a:t>
            </a:r>
            <a:r>
              <a:rPr b="1" lang="en" sz="1300" spc="-1" strike="noStrike">
                <a:solidFill>
                  <a:srgbClr val="000000"/>
                </a:solidFill>
                <a:latin typeface="Arial"/>
                <a:ea typeface="Arial"/>
              </a:rPr>
              <a:t>unique</a:t>
            </a:r>
            <a:r>
              <a:rPr b="0" lang="en" sz="1300" spc="-1" strike="noStrike">
                <a:solidFill>
                  <a:srgbClr val="000000"/>
                </a:solidFill>
                <a:latin typeface="Arial"/>
                <a:ea typeface="Arial"/>
              </a:rPr>
              <a:t> </a:t>
            </a:r>
            <a:r>
              <a:rPr b="1" lang="en" sz="1300" spc="-1" strike="noStrike">
                <a:solidFill>
                  <a:srgbClr val="000000"/>
                </a:solidFill>
                <a:latin typeface="Arial"/>
                <a:ea typeface="Arial"/>
              </a:rPr>
              <a:t>features</a:t>
            </a:r>
            <a:r>
              <a:rPr b="0" lang="en" sz="1300" spc="-1" strike="noStrike">
                <a:solidFill>
                  <a:srgbClr val="000000"/>
                </a:solidFill>
                <a:latin typeface="Arial"/>
                <a:ea typeface="Arial"/>
              </a:rPr>
              <a:t> of a bitcoin transaction ranging from how much </a:t>
            </a:r>
            <a:r>
              <a:rPr b="1" lang="en" sz="1300" spc="-1" strike="noStrike">
                <a:solidFill>
                  <a:srgbClr val="000000"/>
                </a:solidFill>
                <a:latin typeface="Arial"/>
                <a:ea typeface="Arial"/>
              </a:rPr>
              <a:t>total monetary value</a:t>
            </a:r>
            <a:r>
              <a:rPr b="0" lang="en" sz="1300" spc="-1" strike="noStrike">
                <a:solidFill>
                  <a:srgbClr val="000000"/>
                </a:solidFill>
                <a:latin typeface="Arial"/>
                <a:ea typeface="Arial"/>
              </a:rPr>
              <a:t> the transaction contains to</a:t>
            </a:r>
            <a:r>
              <a:rPr b="1" lang="en" sz="1300" spc="-1" strike="noStrike">
                <a:solidFill>
                  <a:srgbClr val="000000"/>
                </a:solidFill>
                <a:latin typeface="Arial"/>
                <a:ea typeface="Arial"/>
              </a:rPr>
              <a:t> how long</a:t>
            </a:r>
            <a:r>
              <a:rPr b="0" lang="en" sz="1300" spc="-1" strike="noStrike">
                <a:solidFill>
                  <a:srgbClr val="000000"/>
                </a:solidFill>
                <a:latin typeface="Arial"/>
                <a:ea typeface="Arial"/>
              </a:rPr>
              <a:t> the </a:t>
            </a:r>
            <a:r>
              <a:rPr b="1" lang="en" sz="1300" spc="-1" strike="noStrike">
                <a:solidFill>
                  <a:srgbClr val="000000"/>
                </a:solidFill>
                <a:latin typeface="Arial"/>
                <a:ea typeface="Arial"/>
              </a:rPr>
              <a:t>inputs</a:t>
            </a:r>
            <a:r>
              <a:rPr b="0" lang="en" sz="1300" spc="-1" strike="noStrike">
                <a:solidFill>
                  <a:srgbClr val="000000"/>
                </a:solidFill>
                <a:latin typeface="Arial"/>
                <a:ea typeface="Arial"/>
              </a:rPr>
              <a:t> used in the sat</a:t>
            </a:r>
            <a:r>
              <a:rPr b="1" lang="en" sz="1300" spc="-1" strike="noStrike">
                <a:solidFill>
                  <a:srgbClr val="000000"/>
                </a:solidFill>
                <a:latin typeface="Arial"/>
                <a:ea typeface="Arial"/>
              </a:rPr>
              <a:t> idle</a:t>
            </a:r>
            <a:r>
              <a:rPr b="0" lang="en" sz="1300" spc="-1" strike="noStrike">
                <a:solidFill>
                  <a:srgbClr val="000000"/>
                </a:solidFill>
                <a:latin typeface="Arial"/>
                <a:ea typeface="Arial"/>
              </a:rPr>
              <a:t> before being included in the transaction!</a:t>
            </a: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marL="457200" algn="just">
              <a:lnSpc>
                <a:spcPct val="115000"/>
              </a:lnSpc>
              <a:spcBef>
                <a:spcPts val="300"/>
              </a:spcBef>
              <a:tabLst>
                <a:tab algn="l" pos="0"/>
              </a:tabLst>
            </a:pPr>
            <a:endParaRPr b="0" lang="en-US" sz="1300" spc="-1" strike="noStrike">
              <a:latin typeface="Arial"/>
            </a:endParaRPr>
          </a:p>
          <a:p>
            <a:pPr algn="just">
              <a:lnSpc>
                <a:spcPct val="115000"/>
              </a:lnSpc>
              <a:spcBef>
                <a:spcPts val="300"/>
              </a:spcBef>
              <a:tabLst>
                <a:tab algn="l" pos="0"/>
              </a:tabLst>
            </a:pPr>
            <a:r>
              <a:rPr b="0" lang="en" sz="700" spc="-1" strike="noStrike">
                <a:solidFill>
                  <a:srgbClr val="000000"/>
                </a:solidFill>
                <a:latin typeface="Arial"/>
                <a:ea typeface="Arial"/>
              </a:rPr>
              <a:t>¹ https://www.kaggle.com/wprice/bitcoin-mining-pool-classifier</a:t>
            </a: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tabLst>
                <a:tab algn="l" pos="0"/>
              </a:tabLst>
            </a:pPr>
            <a:endParaRPr b="0" lang="en-US" sz="700" spc="-1" strike="noStrike">
              <a:latin typeface="Arial"/>
            </a:endParaRPr>
          </a:p>
          <a:p>
            <a:pPr marL="457200" algn="just">
              <a:lnSpc>
                <a:spcPct val="115000"/>
              </a:lnSpc>
              <a:spcBef>
                <a:spcPts val="300"/>
              </a:spcBef>
              <a:spcAft>
                <a:spcPts val="1199"/>
              </a:spcAft>
              <a:tabLst>
                <a:tab algn="l" pos="0"/>
              </a:tabLst>
            </a:pP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260280" y="805680"/>
            <a:ext cx="8422560" cy="42408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Analysis Methodology</a:t>
            </a:r>
            <a:endParaRPr b="0" lang="en-US" sz="1900" spc="-1" strike="noStrike">
              <a:latin typeface="Arial"/>
            </a:endParaRPr>
          </a:p>
          <a:p>
            <a:pPr algn="just">
              <a:lnSpc>
                <a:spcPct val="115000"/>
              </a:lnSpc>
              <a:tabLst>
                <a:tab algn="l" pos="0"/>
              </a:tabLst>
            </a:pP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algn="just">
              <a:lnSpc>
                <a:spcPct val="115000"/>
              </a:lnSpc>
              <a:spcBef>
                <a:spcPts val="1400"/>
              </a:spcBef>
              <a:tabLst>
                <a:tab algn="l" pos="0"/>
              </a:tabLst>
            </a:pPr>
            <a:r>
              <a:rPr b="0" lang="en" sz="1100" spc="-1" strike="noStrike">
                <a:solidFill>
                  <a:srgbClr val="000000"/>
                </a:solidFill>
                <a:latin typeface="Arial"/>
                <a:ea typeface="Arial"/>
              </a:rPr>
              <a:t>We use a combination of different Classification Algorithms and an Artificial Neural Network (ANN) to train our prediction models.</a:t>
            </a:r>
            <a:endParaRPr b="0" lang="en-US" sz="1100" spc="-1" strike="noStrike">
              <a:latin typeface="Arial"/>
            </a:endParaRPr>
          </a:p>
          <a:p>
            <a:pPr marL="291960" algn="just">
              <a:lnSpc>
                <a:spcPct val="138000"/>
              </a:lnSpc>
              <a:spcBef>
                <a:spcPts val="1400"/>
              </a:spcBef>
              <a:tabLst>
                <a:tab algn="l" pos="0"/>
              </a:tabLst>
            </a:pPr>
            <a:r>
              <a:rPr b="0" lang="en" sz="1100" spc="-1" strike="noStrike">
                <a:solidFill>
                  <a:srgbClr val="000000"/>
                </a:solidFill>
                <a:latin typeface="Arial"/>
                <a:ea typeface="Arial"/>
              </a:rPr>
              <a:t>1. Serial Model 1 = Random Forest (SKLearn)</a:t>
            </a:r>
            <a:endParaRPr b="0" lang="en-US" sz="1100" spc="-1" strike="noStrike">
              <a:latin typeface="Arial"/>
            </a:endParaRPr>
          </a:p>
          <a:p>
            <a:pPr marL="457200" indent="-298080">
              <a:lnSpc>
                <a:spcPct val="115000"/>
              </a:lnSpc>
              <a:spcBef>
                <a:spcPts val="1199"/>
              </a:spcBef>
              <a:buClr>
                <a:srgbClr val="000000"/>
              </a:buClr>
              <a:buFont typeface="Arial"/>
              <a:buChar char="●"/>
              <a:tabLst>
                <a:tab algn="l" pos="0"/>
              </a:tabLst>
            </a:pPr>
            <a:r>
              <a:rPr b="0" lang="en" sz="1100" spc="-1" strike="noStrike">
                <a:solidFill>
                  <a:srgbClr val="000000"/>
                </a:solidFill>
                <a:latin typeface="Arial"/>
                <a:ea typeface="Arial"/>
              </a:rPr>
              <a:t>We check the accuracy of our classifier by plotting a Precision-Recall Curve and calculating the area under it</a:t>
            </a:r>
            <a:b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a:solidFill>
                  <a:srgbClr val="000000"/>
                </a:solidFill>
                <a:latin typeface="Arial"/>
                <a:ea typeface="Arial"/>
              </a:rPr>
              <a:t>We use a Confusion Matrix to list out false positives and false </a:t>
            </a:r>
            <a:r>
              <a:rPr b="0" lang="en" sz="1100" spc="-1" strike="noStrike">
                <a:solidFill>
                  <a:srgbClr val="000000"/>
                </a:solidFill>
                <a:latin typeface="Arial"/>
                <a:ea typeface="Arial"/>
              </a:rPr>
              <a:t>	</a:t>
            </a:r>
            <a:r>
              <a:rPr b="0" lang="en" sz="1100" spc="-1" strike="noStrike">
                <a:solidFill>
                  <a:srgbClr val="000000"/>
                </a:solidFill>
                <a:latin typeface="Arial"/>
                <a:ea typeface="Arial"/>
              </a:rPr>
              <a:t>negatives</a:t>
            </a:r>
            <a:br/>
            <a:r>
              <a:rPr b="0" lang="en" sz="1100" spc="-1" strike="noStrike">
                <a:solidFill>
                  <a:srgbClr val="000000"/>
                </a:solidFill>
                <a:latin typeface="Arial"/>
                <a:ea typeface="Arial"/>
              </a:rPr>
              <a:t> </a:t>
            </a:r>
            <a:r>
              <a:rPr b="0" lang="en" sz="1100" spc="-1" strike="noStrike">
                <a:solidFill>
                  <a:srgbClr val="000000"/>
                </a:solidFill>
                <a:latin typeface="Arial"/>
                <a:ea typeface="Arial"/>
              </a:rPr>
              <a:t>	</a:t>
            </a:r>
            <a:endParaRPr b="0" lang="en-US" sz="1100" spc="-1" strike="noStrike">
              <a:latin typeface="Arial"/>
            </a:endParaRPr>
          </a:p>
          <a:p>
            <a:pPr marL="457200" indent="-298080">
              <a:lnSpc>
                <a:spcPct val="115000"/>
              </a:lnSpc>
              <a:buClr>
                <a:srgbClr val="000000"/>
              </a:buClr>
              <a:buFont typeface="Arial"/>
              <a:buChar char="●"/>
              <a:tabLst>
                <a:tab algn="l" pos="0"/>
              </a:tabLst>
            </a:pPr>
            <a:r>
              <a:rPr b="0" lang="en" sz="1100" spc="-1" strike="noStrike">
                <a:solidFill>
                  <a:srgbClr val="000000"/>
                </a:solidFill>
                <a:latin typeface="Arial"/>
                <a:ea typeface="Arial"/>
              </a:rPr>
              <a:t>These transactions are then further investigated with network analysis</a:t>
            </a:r>
            <a:endParaRPr b="0" lang="en-US" sz="1100" spc="-1" strike="noStrike">
              <a:latin typeface="Arial"/>
            </a:endParaRPr>
          </a:p>
          <a:p>
            <a:pPr marL="291960" algn="just">
              <a:lnSpc>
                <a:spcPct val="138000"/>
              </a:lnSpc>
              <a:spcBef>
                <a:spcPts val="1400"/>
              </a:spcBef>
              <a:tabLst>
                <a:tab algn="l" pos="0"/>
              </a:tabLst>
            </a:pPr>
            <a:r>
              <a:rPr b="0" lang="en" sz="1100" spc="-1" strike="noStrike">
                <a:solidFill>
                  <a:srgbClr val="000000"/>
                </a:solidFill>
                <a:latin typeface="Arial"/>
                <a:ea typeface="Arial"/>
              </a:rPr>
              <a:t>2. Serial Model 2 = Gaussian Naive Bayes (SKLearn)</a:t>
            </a:r>
            <a:endParaRPr b="0" lang="en-US" sz="1100" spc="-1" strike="noStrike">
              <a:latin typeface="Arial"/>
            </a:endParaRPr>
          </a:p>
          <a:p>
            <a:pPr marL="291960" algn="just">
              <a:lnSpc>
                <a:spcPct val="138000"/>
              </a:lnSpc>
              <a:spcBef>
                <a:spcPts val="1400"/>
              </a:spcBef>
              <a:tabLst>
                <a:tab algn="l" pos="0"/>
              </a:tabLst>
            </a:pPr>
            <a:r>
              <a:rPr b="0" lang="en" sz="1100" spc="-1" strike="noStrike">
                <a:solidFill>
                  <a:srgbClr val="000000"/>
                </a:solidFill>
                <a:latin typeface="Arial"/>
                <a:ea typeface="Arial"/>
              </a:rPr>
              <a:t>3. Serial AI Model = Artificial Neural Net (TensorFlow)</a:t>
            </a:r>
            <a:endParaRPr b="0" lang="en-US" sz="1100" spc="-1" strike="noStrike">
              <a:latin typeface="Arial"/>
            </a:endParaRPr>
          </a:p>
          <a:p>
            <a:pPr marL="291960" algn="just">
              <a:lnSpc>
                <a:spcPct val="138000"/>
              </a:lnSpc>
              <a:spcBef>
                <a:spcPts val="1400"/>
              </a:spcBef>
              <a:tabLst>
                <a:tab algn="l" pos="0"/>
              </a:tabLst>
            </a:pPr>
            <a:r>
              <a:rPr b="0" lang="en" sz="1100" spc="-1" strike="noStrike">
                <a:solidFill>
                  <a:srgbClr val="000000"/>
                </a:solidFill>
                <a:latin typeface="Arial"/>
                <a:ea typeface="Arial"/>
              </a:rPr>
              <a:t>4. Parallelized ML Model = Multi-Node Stacked Classifier over Distributed Memory</a:t>
            </a:r>
            <a:endParaRPr b="0" lang="en-US" sz="1100" spc="-1" strike="noStrike">
              <a:latin typeface="Arial"/>
            </a:endParaRPr>
          </a:p>
          <a:p>
            <a:pPr marL="291960" algn="just">
              <a:lnSpc>
                <a:spcPct val="138000"/>
              </a:lnSpc>
              <a:spcBef>
                <a:spcPts val="1400"/>
              </a:spcBef>
              <a:tabLst>
                <a:tab algn="l" pos="0"/>
              </a:tabLst>
            </a:pPr>
            <a:r>
              <a:rPr b="0" lang="en" sz="1100" spc="-1" strike="noStrike">
                <a:solidFill>
                  <a:srgbClr val="000000"/>
                </a:solidFill>
                <a:latin typeface="Arial"/>
                <a:ea typeface="Arial"/>
              </a:rPr>
              <a:t>(using Open-source MPI)</a:t>
            </a:r>
            <a:endParaRPr b="0" lang="en-US" sz="1100" spc="-1" strike="noStrike">
              <a:latin typeface="Arial"/>
            </a:endParaRPr>
          </a:p>
          <a:p>
            <a:pPr marL="457200" algn="just">
              <a:lnSpc>
                <a:spcPct val="115000"/>
              </a:lnSpc>
              <a:spcBef>
                <a:spcPts val="300"/>
              </a:spcBef>
              <a:spcAft>
                <a:spcPts val="1199"/>
              </a:spcAft>
              <a:tabLst>
                <a:tab algn="l" pos="0"/>
              </a:tabLst>
            </a:pP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60280" y="805680"/>
            <a:ext cx="4509720" cy="291240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900" spc="-1" strike="noStrike">
                <a:solidFill>
                  <a:srgbClr val="000000"/>
                </a:solidFill>
                <a:latin typeface="Arial"/>
                <a:ea typeface="Arial"/>
              </a:rPr>
              <a:t>Optimization Techniques Used</a:t>
            </a:r>
            <a:endParaRPr b="0" lang="en-US" sz="1900" spc="-1" strike="noStrike">
              <a:latin typeface="Arial"/>
            </a:endParaRPr>
          </a:p>
          <a:p>
            <a:pPr algn="just">
              <a:lnSpc>
                <a:spcPct val="115000"/>
              </a:lnSpc>
              <a:tabLst>
                <a:tab algn="l" pos="0"/>
              </a:tabLst>
            </a:pPr>
            <a:endParaRPr b="0" lang="en-US" sz="1900" spc="-1" strike="noStrike">
              <a:latin typeface="Arial"/>
            </a:endParaRPr>
          </a:p>
          <a:p>
            <a:pPr marL="457200" algn="just">
              <a:lnSpc>
                <a:spcPct val="115000"/>
              </a:lnSpc>
              <a:tabLst>
                <a:tab algn="l" pos="0"/>
              </a:tabLst>
            </a:pPr>
            <a:r>
              <a:rPr b="0" lang="en" sz="1100" spc="-1" strike="noStrike">
                <a:solidFill>
                  <a:srgbClr val="000000"/>
                </a:solidFill>
                <a:latin typeface="Arial"/>
                <a:ea typeface="Arial"/>
              </a:rPr>
              <a:t>To achieve maximum accuracy we use a Stacking technique where we split into </a:t>
            </a:r>
            <a:r>
              <a:rPr b="1" lang="en" sz="1100" spc="-1" strike="noStrike">
                <a:solidFill>
                  <a:srgbClr val="000000"/>
                </a:solidFill>
                <a:latin typeface="Arial"/>
                <a:ea typeface="Arial"/>
              </a:rPr>
              <a:t>4 MPI Processes </a:t>
            </a:r>
            <a:r>
              <a:rPr b="0" lang="en" sz="1100" spc="-1" strike="noStrike">
                <a:solidFill>
                  <a:srgbClr val="000000"/>
                </a:solidFill>
                <a:latin typeface="Arial"/>
                <a:ea typeface="Arial"/>
              </a:rPr>
              <a:t>where each process runs a ML classifier (layer1) on our given dataset. Each process then fits the test data and returns its predictions back the the </a:t>
            </a:r>
            <a:r>
              <a:rPr b="1" lang="en" sz="1100" spc="-1" strike="noStrike">
                <a:solidFill>
                  <a:srgbClr val="000000"/>
                </a:solidFill>
                <a:latin typeface="Arial"/>
                <a:ea typeface="Arial"/>
              </a:rPr>
              <a:t>Master MPI Process.</a:t>
            </a: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r>
              <a:rPr b="0" lang="en" sz="1100" spc="-1" strike="noStrike">
                <a:solidFill>
                  <a:srgbClr val="000000"/>
                </a:solidFill>
                <a:latin typeface="Arial"/>
                <a:ea typeface="Arial"/>
              </a:rPr>
              <a:t>The master MPI process </a:t>
            </a:r>
            <a:r>
              <a:rPr b="1" lang="en" sz="1100" spc="-1" strike="noStrike">
                <a:solidFill>
                  <a:srgbClr val="000000"/>
                </a:solidFill>
                <a:latin typeface="Arial"/>
                <a:ea typeface="Arial"/>
              </a:rPr>
              <a:t>receives</a:t>
            </a:r>
            <a:r>
              <a:rPr b="0" lang="en" sz="1100" spc="-1" strike="noStrike">
                <a:solidFill>
                  <a:srgbClr val="000000"/>
                </a:solidFill>
                <a:latin typeface="Arial"/>
                <a:ea typeface="Arial"/>
              </a:rPr>
              <a:t> each of the 4 predictions and puts them through </a:t>
            </a:r>
            <a:r>
              <a:rPr b="1" lang="en" sz="1100" spc="-1" strike="noStrike">
                <a:solidFill>
                  <a:srgbClr val="000000"/>
                </a:solidFill>
                <a:latin typeface="Arial"/>
                <a:ea typeface="Arial"/>
              </a:rPr>
              <a:t>voting mechanism </a:t>
            </a:r>
            <a:r>
              <a:rPr b="0" lang="en" sz="1100" spc="-1" strike="noStrike">
                <a:solidFill>
                  <a:srgbClr val="000000"/>
                </a:solidFill>
                <a:latin typeface="Arial"/>
                <a:ea typeface="Arial"/>
              </a:rPr>
              <a:t>to come up with  predictions for every row (x-test) of transaction data by using a </a:t>
            </a:r>
            <a:r>
              <a:rPr b="1" lang="en" sz="1100" spc="-1" strike="noStrike">
                <a:solidFill>
                  <a:srgbClr val="000000"/>
                </a:solidFill>
                <a:latin typeface="Arial"/>
                <a:ea typeface="Arial"/>
              </a:rPr>
              <a:t>majority vote</a:t>
            </a:r>
            <a:r>
              <a:rPr b="0" lang="en" sz="1100" spc="-1" strike="noStrike">
                <a:solidFill>
                  <a:srgbClr val="000000"/>
                </a:solidFill>
                <a:latin typeface="Arial"/>
                <a:ea typeface="Arial"/>
              </a:rPr>
              <a:t> is used to determine </a:t>
            </a:r>
            <a:r>
              <a:rPr b="1" lang="en" sz="1100" spc="-1" strike="noStrike">
                <a:solidFill>
                  <a:srgbClr val="000000"/>
                </a:solidFill>
                <a:latin typeface="Arial"/>
                <a:ea typeface="Arial"/>
              </a:rPr>
              <a:t>y-pred</a:t>
            </a:r>
            <a:r>
              <a:rPr b="0" lang="en" sz="1100" spc="-1" strike="noStrike">
                <a:solidFill>
                  <a:srgbClr val="000000"/>
                </a:solidFill>
                <a:latin typeface="Arial"/>
                <a:ea typeface="Arial"/>
              </a:rPr>
              <a:t> (layer2)</a:t>
            </a:r>
            <a:endParaRPr b="0" lang="en-US" sz="1100" spc="-1" strike="noStrike">
              <a:latin typeface="Arial"/>
            </a:endParaRPr>
          </a:p>
          <a:p>
            <a:pPr algn="just">
              <a:lnSpc>
                <a:spcPct val="115000"/>
              </a:lnSpc>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spcAft>
                <a:spcPts val="1199"/>
              </a:spcAft>
              <a:tabLst>
                <a:tab algn="l" pos="0"/>
              </a:tabLst>
            </a:pPr>
            <a:endParaRPr b="0" lang="en-US" sz="1100" spc="-1" strike="noStrike">
              <a:latin typeface="Arial"/>
            </a:endParaRPr>
          </a:p>
        </p:txBody>
      </p:sp>
      <p:pic>
        <p:nvPicPr>
          <p:cNvPr id="100" name="Google Shape;127;p25" descr=""/>
          <p:cNvPicPr/>
          <p:nvPr/>
        </p:nvPicPr>
        <p:blipFill>
          <a:blip r:embed="rId1"/>
          <a:stretch/>
        </p:blipFill>
        <p:spPr>
          <a:xfrm>
            <a:off x="5198760" y="3686760"/>
            <a:ext cx="3822120" cy="1013040"/>
          </a:xfrm>
          <a:prstGeom prst="rect">
            <a:avLst/>
          </a:prstGeom>
          <a:ln w="0">
            <a:noFill/>
          </a:ln>
        </p:spPr>
      </p:pic>
      <p:pic>
        <p:nvPicPr>
          <p:cNvPr id="101" name="Google Shape;128;p25" descr=""/>
          <p:cNvPicPr/>
          <p:nvPr/>
        </p:nvPicPr>
        <p:blipFill>
          <a:blip r:embed="rId2"/>
          <a:stretch/>
        </p:blipFill>
        <p:spPr>
          <a:xfrm>
            <a:off x="5126400" y="988920"/>
            <a:ext cx="3728520" cy="23497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0" y="917280"/>
            <a:ext cx="5861880" cy="3172320"/>
          </a:xfrm>
          <a:prstGeom prst="rect">
            <a:avLst/>
          </a:prstGeom>
          <a:noFill/>
          <a:ln w="0">
            <a:noFill/>
          </a:ln>
        </p:spPr>
        <p:style>
          <a:lnRef idx="0"/>
          <a:fillRef idx="0"/>
          <a:effectRef idx="0"/>
          <a:fontRef idx="minor"/>
        </p:style>
        <p:txBody>
          <a:bodyPr tIns="91440" bIns="91440">
            <a:noAutofit/>
          </a:bodyPr>
          <a:p>
            <a:pPr marL="457200" algn="just">
              <a:lnSpc>
                <a:spcPct val="115000"/>
              </a:lnSpc>
              <a:tabLst>
                <a:tab algn="l" pos="0"/>
              </a:tabLst>
            </a:pPr>
            <a:r>
              <a:rPr b="1" lang="en" sz="1100" spc="-1" strike="noStrike">
                <a:solidFill>
                  <a:srgbClr val="000000"/>
                </a:solidFill>
                <a:latin typeface="Arial"/>
                <a:ea typeface="Arial"/>
              </a:rPr>
              <a:t>ANALYSIS</a:t>
            </a:r>
            <a:endParaRPr b="0" lang="en-US" sz="1100" spc="-1" strike="noStrike">
              <a:latin typeface="Arial"/>
            </a:endParaRPr>
          </a:p>
          <a:p>
            <a:pPr marL="457200" algn="just">
              <a:lnSpc>
                <a:spcPct val="115000"/>
              </a:lnSpc>
              <a:tabLst>
                <a:tab algn="l" pos="0"/>
              </a:tabLst>
            </a:pPr>
            <a:endParaRPr b="0" lang="en-US" sz="1100" spc="-1" strike="noStrike">
              <a:latin typeface="Arial"/>
            </a:endParaRPr>
          </a:p>
          <a:p>
            <a:pPr marL="457200" algn="just">
              <a:lnSpc>
                <a:spcPct val="115000"/>
              </a:lnSpc>
              <a:tabLst>
                <a:tab algn="l" pos="0"/>
              </a:tabLst>
            </a:pPr>
            <a:r>
              <a:rPr b="1" lang="en" sz="1400" spc="-1" strike="noStrike">
                <a:solidFill>
                  <a:srgbClr val="000000"/>
                </a:solidFill>
                <a:latin typeface="Arial"/>
                <a:ea typeface="Arial"/>
              </a:rPr>
              <a:t>Model storage, joblib vs pickle vs parquet</a:t>
            </a:r>
            <a:endParaRPr b="0" lang="en-US" sz="1400" spc="-1" strike="noStrike">
              <a:latin typeface="Arial"/>
            </a:endParaRPr>
          </a:p>
          <a:p>
            <a:pPr marL="457200" algn="just">
              <a:lnSpc>
                <a:spcPct val="115000"/>
              </a:lnSpc>
              <a:tabLst>
                <a:tab algn="l" pos="0"/>
              </a:tabLst>
            </a:pPr>
            <a:endParaRPr b="0" lang="en-US" sz="1400" spc="-1" strike="noStrike">
              <a:latin typeface="Arial"/>
            </a:endParaRPr>
          </a:p>
          <a:p>
            <a:pPr marL="457200" algn="just">
              <a:lnSpc>
                <a:spcPct val="115000"/>
              </a:lnSpc>
              <a:tabLst>
                <a:tab algn="l" pos="0"/>
              </a:tabLst>
            </a:pPr>
            <a:endParaRPr b="0" lang="en-US" sz="1400" spc="-1" strike="noStrike">
              <a:latin typeface="Arial"/>
            </a:endParaRPr>
          </a:p>
        </p:txBody>
      </p:sp>
      <p:sp>
        <p:nvSpPr>
          <p:cNvPr id="103" name="CustomShape 2"/>
          <p:cNvSpPr/>
          <p:nvPr/>
        </p:nvSpPr>
        <p:spPr>
          <a:xfrm>
            <a:off x="587520" y="1700640"/>
            <a:ext cx="5945040" cy="3442320"/>
          </a:xfrm>
          <a:prstGeom prst="rect">
            <a:avLst/>
          </a:prstGeom>
          <a:noFill/>
          <a:ln w="0">
            <a:noFill/>
          </a:ln>
        </p:spPr>
        <p:style>
          <a:lnRef idx="0"/>
          <a:fillRef idx="0"/>
          <a:effectRef idx="0"/>
          <a:fontRef idx="minor"/>
        </p:style>
        <p:txBody>
          <a:bodyPr tIns="91440" bIns="91440">
            <a:noAutofit/>
          </a:bodyPr>
          <a:p>
            <a:pPr algn="just">
              <a:lnSpc>
                <a:spcPct val="115000"/>
              </a:lnSpc>
              <a:tabLst>
                <a:tab algn="l" pos="0"/>
              </a:tabLst>
            </a:pPr>
            <a:r>
              <a:rPr b="0" lang="en" sz="1100" spc="-1" strike="noStrike">
                <a:solidFill>
                  <a:srgbClr val="000000"/>
                </a:solidFill>
                <a:latin typeface="Arial"/>
                <a:ea typeface="Arial"/>
              </a:rPr>
              <a:t>For  1.2 gigabytes of Bitcoin Transaction Data</a:t>
            </a: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marL="457200" algn="just">
              <a:lnSpc>
                <a:spcPct val="115000"/>
              </a:lnSpc>
              <a:spcBef>
                <a:spcPts val="300"/>
              </a:spcBef>
              <a:tabLst>
                <a:tab algn="l" pos="0"/>
              </a:tabLst>
            </a:pPr>
            <a:endParaRPr b="0" lang="en-US" sz="1100" spc="-1" strike="noStrike">
              <a:latin typeface="Arial"/>
            </a:endParaRPr>
          </a:p>
          <a:p>
            <a:pPr algn="just">
              <a:lnSpc>
                <a:spcPct val="115000"/>
              </a:lnSpc>
              <a:spcBef>
                <a:spcPts val="300"/>
              </a:spcBef>
              <a:tabLst>
                <a:tab algn="l" pos="0"/>
              </a:tabLst>
            </a:pPr>
            <a:r>
              <a:rPr b="0" lang="en" sz="700" spc="-1" strike="noStrike">
                <a:solidFill>
                  <a:srgbClr val="000000"/>
                </a:solidFill>
                <a:latin typeface="Arial"/>
                <a:ea typeface="Arial"/>
              </a:rPr>
              <a:t>*HDF5 has superior Read/Write speeds than both Parquet and Feather but begins to fail </a:t>
            </a:r>
            <a:endParaRPr b="0" lang="en-US" sz="700" spc="-1" strike="noStrike">
              <a:latin typeface="Arial"/>
            </a:endParaRPr>
          </a:p>
          <a:p>
            <a:pPr algn="just">
              <a:lnSpc>
                <a:spcPct val="115000"/>
              </a:lnSpc>
              <a:spcBef>
                <a:spcPts val="300"/>
              </a:spcBef>
              <a:spcAft>
                <a:spcPts val="300"/>
              </a:spcAft>
              <a:tabLst>
                <a:tab algn="l" pos="0"/>
              </a:tabLst>
            </a:pPr>
            <a:r>
              <a:rPr b="0" lang="en" sz="700" spc="-1" strike="noStrike">
                <a:solidFill>
                  <a:srgbClr val="000000"/>
                </a:solidFill>
                <a:latin typeface="Arial"/>
                <a:ea typeface="Arial"/>
              </a:rPr>
              <a:t>once the dataset grows too large</a:t>
            </a:r>
            <a:endParaRPr b="0" lang="en-US" sz="700" spc="-1" strike="noStrike">
              <a:latin typeface="Arial"/>
            </a:endParaRPr>
          </a:p>
        </p:txBody>
      </p:sp>
      <p:graphicFrame>
        <p:nvGraphicFramePr>
          <p:cNvPr id="104" name="Table 3"/>
          <p:cNvGraphicFramePr/>
          <p:nvPr/>
        </p:nvGraphicFramePr>
        <p:xfrm>
          <a:off x="477000" y="2295720"/>
          <a:ext cx="6294240" cy="809280"/>
        </p:xfrm>
        <a:graphic>
          <a:graphicData uri="http://schemas.openxmlformats.org/drawingml/2006/table">
            <a:tbl>
              <a:tblPr/>
              <a:tblGrid>
                <a:gridCol w="2511360"/>
                <a:gridCol w="842400"/>
                <a:gridCol w="1359720"/>
                <a:gridCol w="1580760"/>
              </a:tblGrid>
              <a:tr h="477000">
                <a:tc>
                  <a:txBody>
                    <a:bodyPr lIns="91080" rIns="91080" tIns="91080" bIns="91080">
                      <a:noAutofit/>
                    </a:bodyPr>
                    <a:p>
                      <a:pPr algn="ctr">
                        <a:lnSpc>
                          <a:spcPct val="115000"/>
                        </a:lnSpc>
                        <a:tabLst>
                          <a:tab algn="l" pos="0"/>
                        </a:tabLst>
                      </a:pPr>
                      <a:r>
                        <a:rPr b="1" lang="en" sz="900" spc="-1" strike="noStrike">
                          <a:solidFill>
                            <a:srgbClr val="000000"/>
                          </a:solidFill>
                          <a:latin typeface="Arial"/>
                          <a:ea typeface="Arial"/>
                        </a:rPr>
                        <a:t>Big Data Storage Comparison (1.2 GB Bitcoin Transaction Data)</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1" lang="en" sz="900" spc="-1" strike="noStrike">
                          <a:solidFill>
                            <a:srgbClr val="000000"/>
                          </a:solidFill>
                          <a:latin typeface="Arial"/>
                          <a:ea typeface="Arial"/>
                        </a:rPr>
                        <a:t>Write to disk</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1" lang="en" sz="900" spc="-1" strike="noStrike">
                          <a:solidFill>
                            <a:srgbClr val="000000"/>
                          </a:solidFill>
                          <a:latin typeface="Arial"/>
                          <a:ea typeface="Arial"/>
                        </a:rPr>
                        <a:t>Read to disk</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1" lang="en" sz="900" spc="-1" strike="noStrike">
                          <a:solidFill>
                            <a:srgbClr val="000000"/>
                          </a:solidFill>
                          <a:latin typeface="Arial"/>
                          <a:ea typeface="Arial"/>
                        </a:rPr>
                        <a:t>Filesize (mb)</a:t>
                      </a:r>
                      <a:endParaRPr b="0" lang="en-US" sz="900" spc="-1" strike="noStrike">
                        <a:latin typeface="Arial"/>
                      </a:endParaRPr>
                    </a:p>
                  </a:txBody>
                  <a:tcPr marL="91080" marR="91080">
                    <a:noFill/>
                  </a:tcPr>
                </a:tc>
              </a:tr>
              <a:tr h="329760">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Parquet (multi-threaded)</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49.5127</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70.133</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725.7</a:t>
                      </a:r>
                      <a:endParaRPr b="0" lang="en-US" sz="900" spc="-1" strike="noStrike">
                        <a:latin typeface="Arial"/>
                      </a:endParaRPr>
                    </a:p>
                  </a:txBody>
                  <a:tcPr marL="91080" marR="91080">
                    <a:noFill/>
                  </a:tcPr>
                </a:tc>
              </a:tr>
              <a:tr h="329760">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Feather (multi-threaded)</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56.2501</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78.925</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823.6</a:t>
                      </a:r>
                      <a:endParaRPr b="0" lang="en-US" sz="900" spc="-1" strike="noStrike">
                        <a:latin typeface="Arial"/>
                      </a:endParaRPr>
                    </a:p>
                  </a:txBody>
                  <a:tcPr marL="91080" marR="91080">
                    <a:noFill/>
                  </a:tcPr>
                </a:tc>
              </a:tr>
              <a:tr h="329760">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Pickle</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49.813</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13.8363</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2100</a:t>
                      </a:r>
                      <a:endParaRPr b="0" lang="en-US" sz="900" spc="-1" strike="noStrike">
                        <a:latin typeface="Arial"/>
                      </a:endParaRPr>
                    </a:p>
                  </a:txBody>
                  <a:tcPr marL="91080" marR="91080">
                    <a:noFill/>
                  </a:tcPr>
                </a:tc>
              </a:tr>
              <a:tr h="329760">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HDF5*</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             </a:t>
                      </a:r>
                      <a:r>
                        <a:rPr b="0" lang="en" sz="900" spc="-1" strike="noStrike">
                          <a:solidFill>
                            <a:srgbClr val="000000"/>
                          </a:solidFill>
                          <a:latin typeface="Arial"/>
                          <a:ea typeface="Arial"/>
                        </a:rPr>
                        <a:t>Fails</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Fails</a:t>
                      </a:r>
                      <a:endParaRPr b="0" lang="en-US" sz="900" spc="-1" strike="noStrike">
                        <a:latin typeface="Arial"/>
                      </a:endParaRPr>
                    </a:p>
                  </a:txBody>
                  <a:tcPr marL="91080" marR="91080">
                    <a:noFill/>
                  </a:tcPr>
                </a:tc>
                <a:tc>
                  <a:txBody>
                    <a:bodyPr lIns="91080" rIns="91080" tIns="91080" bIns="91080">
                      <a:noAutofit/>
                    </a:bodyPr>
                    <a:p>
                      <a:pPr algn="ctr">
                        <a:lnSpc>
                          <a:spcPct val="115000"/>
                        </a:lnSpc>
                        <a:tabLst>
                          <a:tab algn="l" pos="0"/>
                        </a:tabLst>
                      </a:pPr>
                      <a:r>
                        <a:rPr b="0" lang="en" sz="900" spc="-1" strike="noStrike">
                          <a:solidFill>
                            <a:srgbClr val="000000"/>
                          </a:solidFill>
                          <a:latin typeface="Arial"/>
                          <a:ea typeface="Arial"/>
                        </a:rPr>
                        <a:t>Unfair to compare</a:t>
                      </a:r>
                      <a:endParaRPr b="0" lang="en-US" sz="900" spc="-1" strike="noStrike">
                        <a:latin typeface="Arial"/>
                      </a:endParaRPr>
                    </a:p>
                  </a:txBody>
                  <a:tcPr marL="91080" marR="91080">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70240" y="1053360"/>
            <a:ext cx="8415360" cy="3123000"/>
          </a:xfrm>
          <a:prstGeom prst="rect">
            <a:avLst/>
          </a:prstGeom>
          <a:noFill/>
          <a:ln w="0">
            <a:noFill/>
          </a:ln>
        </p:spPr>
        <p:style>
          <a:lnRef idx="0"/>
          <a:fillRef idx="0"/>
          <a:effectRef idx="0"/>
          <a:fontRef idx="minor"/>
        </p:style>
        <p:txBody>
          <a:bodyPr tIns="91440" bIns="91440">
            <a:noAutofit/>
          </a:bodyPr>
          <a:p>
            <a:pPr>
              <a:lnSpc>
                <a:spcPct val="100000"/>
              </a:lnSpc>
              <a:tabLst>
                <a:tab algn="l" pos="0"/>
              </a:tabLst>
            </a:pPr>
            <a:r>
              <a:rPr b="1" lang="en" sz="1400" spc="-1" strike="noStrike">
                <a:solidFill>
                  <a:srgbClr val="000000"/>
                </a:solidFill>
                <a:latin typeface="Calibri"/>
                <a:ea typeface="Calibri"/>
              </a:rPr>
              <a:t>Dataset Compression (Post - ETL)</a:t>
            </a:r>
            <a:endParaRPr b="0" lang="en-US" sz="1400" spc="-1" strike="noStrike">
              <a:latin typeface="Arial"/>
            </a:endParaRPr>
          </a:p>
          <a:p>
            <a:pPr>
              <a:lnSpc>
                <a:spcPct val="100000"/>
              </a:lnSpc>
              <a:tabLst>
                <a:tab algn="l" pos="0"/>
              </a:tabLst>
            </a:pPr>
            <a:endParaRPr b="0" lang="en-US" sz="1400" spc="-1" strike="noStrike">
              <a:latin typeface="Arial"/>
            </a:endParaRPr>
          </a:p>
          <a:p>
            <a:pPr>
              <a:lnSpc>
                <a:spcPct val="100000"/>
              </a:lnSpc>
              <a:tabLst>
                <a:tab algn="l" pos="0"/>
              </a:tabLst>
            </a:pPr>
            <a:r>
              <a:rPr b="0" lang="en" sz="1400" spc="-1" strike="noStrike">
                <a:solidFill>
                  <a:srgbClr val="000000"/>
                </a:solidFill>
                <a:latin typeface="Calibri"/>
                <a:ea typeface="Calibri"/>
              </a:rPr>
              <a:t>We tried 27 different data compression techniques to minimize the size of our dataset (1.3+ GB ) and reduce network latency when passing data between local workstations, servers and high-performance cluster nodes. The file format with the </a:t>
            </a:r>
            <a:r>
              <a:rPr b="1" lang="en" sz="1400" spc="-1" strike="noStrike">
                <a:solidFill>
                  <a:srgbClr val="000000"/>
                </a:solidFill>
                <a:latin typeface="Calibri"/>
                <a:ea typeface="Calibri"/>
              </a:rPr>
              <a:t>Highest Compression Ratio </a:t>
            </a:r>
            <a:r>
              <a:rPr b="0" lang="en" sz="1400" spc="-1" strike="noStrike">
                <a:solidFill>
                  <a:srgbClr val="000000"/>
                </a:solidFill>
                <a:latin typeface="Calibri"/>
                <a:ea typeface="Calibri"/>
              </a:rPr>
              <a:t>was </a:t>
            </a:r>
            <a:r>
              <a:rPr b="1" lang="en" sz="1400" spc="-1" strike="noStrike">
                <a:solidFill>
                  <a:srgbClr val="000000"/>
                </a:solidFill>
                <a:latin typeface="Calibri"/>
                <a:ea typeface="Calibri"/>
              </a:rPr>
              <a:t>.7zip </a:t>
            </a:r>
            <a:r>
              <a:rPr b="0" lang="en" sz="1400" spc="-1" strike="noStrike">
                <a:solidFill>
                  <a:srgbClr val="000000"/>
                </a:solidFill>
                <a:latin typeface="Calibri"/>
                <a:ea typeface="Calibri"/>
              </a:rPr>
              <a:t>with </a:t>
            </a:r>
            <a:r>
              <a:rPr b="1" lang="en" sz="1400" spc="-1" strike="noStrike">
                <a:solidFill>
                  <a:srgbClr val="000000"/>
                </a:solidFill>
                <a:latin typeface="Calibri"/>
                <a:ea typeface="Calibri"/>
              </a:rPr>
              <a:t>Space Saving Score </a:t>
            </a:r>
            <a:r>
              <a:rPr b="0" lang="en" sz="1400" spc="-1" strike="noStrike">
                <a:solidFill>
                  <a:srgbClr val="000000"/>
                </a:solidFill>
                <a:latin typeface="Calibri"/>
                <a:ea typeface="Calibri"/>
              </a:rPr>
              <a:t>of </a:t>
            </a:r>
            <a:r>
              <a:rPr b="1" lang="en" sz="1400" spc="-1" strike="noStrike">
                <a:solidFill>
                  <a:srgbClr val="000000"/>
                </a:solidFill>
                <a:latin typeface="Calibri"/>
                <a:ea typeface="Calibri"/>
              </a:rPr>
              <a:t>78.35%</a:t>
            </a:r>
            <a:r>
              <a:rPr b="0" lang="en" sz="1400" spc="-1" strike="noStrike">
                <a:solidFill>
                  <a:srgbClr val="000000"/>
                </a:solidFill>
                <a:latin typeface="Calibri"/>
                <a:ea typeface="Calibri"/>
              </a:rPr>
              <a:t>  </a:t>
            </a:r>
            <a:endParaRPr b="0" lang="en-US" sz="1400" spc="-1" strike="noStrike">
              <a:latin typeface="Arial"/>
            </a:endParaRPr>
          </a:p>
          <a:p>
            <a:pPr>
              <a:lnSpc>
                <a:spcPct val="100000"/>
              </a:lnSpc>
              <a:tabLst>
                <a:tab algn="l" pos="0"/>
              </a:tabLst>
            </a:pPr>
            <a:r>
              <a:rPr b="0" i="1" lang="en" sz="1400" spc="-1" strike="noStrike">
                <a:solidFill>
                  <a:srgbClr val="000000"/>
                </a:solidFill>
                <a:latin typeface="Calibri"/>
                <a:ea typeface="Calibri"/>
              </a:rPr>
              <a:t>Space Saving = (Compressed Size) / (Uncompressed Size)</a:t>
            </a:r>
            <a:endParaRPr b="0" lang="en-US" sz="1400" spc="-1" strike="noStrike">
              <a:latin typeface="Arial"/>
            </a:endParaRPr>
          </a:p>
          <a:p>
            <a:pPr>
              <a:lnSpc>
                <a:spcPct val="100000"/>
              </a:lnSpc>
              <a:tabLst>
                <a:tab algn="l" pos="0"/>
              </a:tabLst>
            </a:pPr>
            <a:r>
              <a:rPr b="0" i="1" lang="en" sz="1400" spc="-1" strike="noStrike">
                <a:solidFill>
                  <a:srgbClr val="000000"/>
                </a:solidFill>
                <a:latin typeface="Calibri"/>
                <a:ea typeface="Calibri"/>
              </a:rPr>
              <a:t>0.7835 = 1 - 519.3 / 2,982.4 </a:t>
            </a:r>
            <a:endParaRPr b="0" lang="en-US" sz="1400" spc="-1" strike="noStrike">
              <a:latin typeface="Arial"/>
            </a:endParaRPr>
          </a:p>
        </p:txBody>
      </p:sp>
      <p:pic>
        <p:nvPicPr>
          <p:cNvPr id="106" name="Google Shape;141;p27" descr=""/>
          <p:cNvPicPr/>
          <p:nvPr/>
        </p:nvPicPr>
        <p:blipFill>
          <a:blip r:embed="rId1"/>
          <a:stretch/>
        </p:blipFill>
        <p:spPr>
          <a:xfrm>
            <a:off x="4079520" y="2329920"/>
            <a:ext cx="4789800" cy="2691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LibreOffice/7.0.3.1$Linux_X86_64 LibreOffice_project/00$Build-1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2021-02-12T06:27:55Z</dcterms:modified>
  <cp:revision>1</cp:revision>
  <dc:subject/>
  <dc:title/>
</cp:coreProperties>
</file>