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4EA405-6CEB-41D1-9A71-88ECE850BF6B}">
  <a:tblStyle styleId="{4C4EA405-6CEB-41D1-9A71-88ECE850BF6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slide" Target="slides/slide18.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4b6b3267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8f4b6b3267_2_38: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8c0671e0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8c0671e0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1fa41c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1fa41c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f8c0671e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f8c0671e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31fa41c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31fa41c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31fa41c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31fa41c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31fa41c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31fa41c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f8c0671e0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f8c0671e0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31fa41c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31fa41c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f8c0671e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f8c0671e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f4b6b3267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8f4b6b3267_2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f4b6b32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f4b6b32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8c0671e0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8c0671e0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f8c0671e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f8c0671e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f8c0671e0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f8c0671e0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8c0671e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8c0671e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f4b6b32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f4b6b32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4b6b32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4b6b32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p14"/>
          <p:cNvSpPr txBox="1"/>
          <p:nvPr>
            <p:ph type="title"/>
          </p:nvPr>
        </p:nvSpPr>
        <p:spPr>
          <a:xfrm>
            <a:off x="500380" y="633650"/>
            <a:ext cx="8143239" cy="97678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 type="body"/>
          </p:nvPr>
        </p:nvSpPr>
        <p:spPr>
          <a:xfrm>
            <a:off x="638809" y="1645920"/>
            <a:ext cx="7965440" cy="27165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0" i="0" sz="2600">
                <a:solidFill>
                  <a:schemeClr val="dk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6472225" y="0"/>
            <a:ext cx="2539500" cy="47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66" name="Shape 66"/>
        <p:cNvGrpSpPr/>
        <p:nvPr/>
      </p:nvGrpSpPr>
      <p:grpSpPr>
        <a:xfrm>
          <a:off x="0" y="0"/>
          <a:ext cx="0" cy="0"/>
          <a:chOff x="0" y="0"/>
          <a:chExt cx="0" cy="0"/>
        </a:xfrm>
      </p:grpSpPr>
      <p:sp>
        <p:nvSpPr>
          <p:cNvPr id="67" name="Google Shape;67;p1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0" name="Shape 70"/>
        <p:cNvGrpSpPr/>
        <p:nvPr/>
      </p:nvGrpSpPr>
      <p:grpSpPr>
        <a:xfrm>
          <a:off x="0" y="0"/>
          <a:ext cx="0" cy="0"/>
          <a:chOff x="0" y="0"/>
          <a:chExt cx="0" cy="0"/>
        </a:xfrm>
      </p:grpSpPr>
      <p:sp>
        <p:nvSpPr>
          <p:cNvPr id="71" name="Google Shape;71;p16"/>
          <p:cNvSpPr txBox="1"/>
          <p:nvPr>
            <p:ph type="title"/>
          </p:nvPr>
        </p:nvSpPr>
        <p:spPr>
          <a:xfrm>
            <a:off x="500380" y="633650"/>
            <a:ext cx="8143239" cy="97678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5" name="Shape 75"/>
        <p:cNvGrpSpPr/>
        <p:nvPr/>
      </p:nvGrpSpPr>
      <p:grpSpPr>
        <a:xfrm>
          <a:off x="0" y="0"/>
          <a:ext cx="0" cy="0"/>
          <a:chOff x="0" y="0"/>
          <a:chExt cx="0" cy="0"/>
        </a:xfrm>
      </p:grpSpPr>
      <p:sp>
        <p:nvSpPr>
          <p:cNvPr id="76" name="Google Shape;76;p17"/>
          <p:cNvSpPr txBox="1"/>
          <p:nvPr>
            <p:ph type="title"/>
          </p:nvPr>
        </p:nvSpPr>
        <p:spPr>
          <a:xfrm>
            <a:off x="500380" y="633650"/>
            <a:ext cx="8143239" cy="97678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17"/>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2" name="Shape 82"/>
        <p:cNvGrpSpPr/>
        <p:nvPr/>
      </p:nvGrpSpPr>
      <p:grpSpPr>
        <a:xfrm>
          <a:off x="0" y="0"/>
          <a:ext cx="0" cy="0"/>
          <a:chOff x="0" y="0"/>
          <a:chExt cx="0" cy="0"/>
        </a:xfrm>
      </p:grpSpPr>
      <p:sp>
        <p:nvSpPr>
          <p:cNvPr id="83" name="Google Shape;83;p18"/>
          <p:cNvSpPr txBox="1"/>
          <p:nvPr>
            <p:ph type="ctrTitle"/>
          </p:nvPr>
        </p:nvSpPr>
        <p:spPr>
          <a:xfrm>
            <a:off x="3016885" y="762952"/>
            <a:ext cx="3110229" cy="52577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28637"/>
          </a:xfrm>
          <a:custGeom>
            <a:rect b="b" l="l" r="r" t="t"/>
            <a:pathLst>
              <a:path extrusionOk="0" h="704850" w="9144000">
                <a:moveTo>
                  <a:pt x="9144000" y="0"/>
                </a:moveTo>
                <a:lnTo>
                  <a:pt x="9144000" y="704850"/>
                </a:lnTo>
                <a:lnTo>
                  <a:pt x="0" y="704850"/>
                </a:lnTo>
                <a:lnTo>
                  <a:pt x="0" y="0"/>
                </a:lnTo>
                <a:lnTo>
                  <a:pt x="9144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13"/>
          <p:cNvSpPr/>
          <p:nvPr/>
        </p:nvSpPr>
        <p:spPr>
          <a:xfrm>
            <a:off x="0" y="528638"/>
            <a:ext cx="9144000" cy="26670"/>
          </a:xfrm>
          <a:custGeom>
            <a:rect b="b" l="l" r="r" t="t"/>
            <a:pathLst>
              <a:path extrusionOk="0" h="35559" w="9144000">
                <a:moveTo>
                  <a:pt x="9144000" y="0"/>
                </a:moveTo>
                <a:lnTo>
                  <a:pt x="0" y="35051"/>
                </a:lnTo>
              </a:path>
            </a:pathLst>
          </a:custGeom>
          <a:noFill/>
          <a:ln cap="flat" cmpd="sng" w="76200">
            <a:solidFill>
              <a:srgbClr val="D31B2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p13"/>
          <p:cNvSpPr/>
          <p:nvPr/>
        </p:nvSpPr>
        <p:spPr>
          <a:xfrm>
            <a:off x="6457950" y="50006"/>
            <a:ext cx="2581275" cy="50006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500380" y="633650"/>
            <a:ext cx="8143239" cy="97678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13"/>
          <p:cNvSpPr txBox="1"/>
          <p:nvPr>
            <p:ph idx="1" type="body"/>
          </p:nvPr>
        </p:nvSpPr>
        <p:spPr>
          <a:xfrm>
            <a:off x="638809" y="1645920"/>
            <a:ext cx="7965440" cy="271653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6" name="Google Shape;56;p1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codevibess/parallel-stacking-class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scikit-learn/scikit-learn" TargetMode="External"/><Relationship Id="rId4" Type="http://schemas.openxmlformats.org/officeDocument/2006/relationships/hyperlink" Target="https://github.com/konstantint/SKompiler" TargetMode="External"/><Relationship Id="rId5" Type="http://schemas.openxmlformats.org/officeDocument/2006/relationships/hyperlink" Target="https://github.com/nok/sklearn-por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tinyurl.com/cfr632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17936" y="0"/>
            <a:ext cx="8803500" cy="517725"/>
          </a:xfrm>
          <a:prstGeom prst="rect">
            <a:avLst/>
          </a:prstGeom>
          <a:noFill/>
          <a:ln>
            <a:noFill/>
          </a:ln>
        </p:spPr>
        <p:txBody>
          <a:bodyPr anchorCtr="0" anchor="t" bIns="0" lIns="0" spcFirstLastPara="1" rIns="0" wrap="square" tIns="16500">
            <a:noAutofit/>
          </a:bodyPr>
          <a:lstStyle/>
          <a:p>
            <a:pPr indent="0" lvl="0" marL="12700" rtl="0" algn="ctr">
              <a:lnSpc>
                <a:spcPct val="100000"/>
              </a:lnSpc>
              <a:spcBef>
                <a:spcPts val="0"/>
              </a:spcBef>
              <a:spcAft>
                <a:spcPts val="0"/>
              </a:spcAft>
              <a:buClr>
                <a:srgbClr val="000000"/>
              </a:buClr>
              <a:buSzPts val="1400"/>
              <a:buFont typeface="Arial"/>
              <a:buNone/>
            </a:pPr>
            <a:r>
              <a:rPr lang="en" sz="2800">
                <a:solidFill>
                  <a:srgbClr val="FFFFFF"/>
                </a:solidFill>
              </a:rPr>
              <a:t>CSYE 7374  Parallel Machine Learning &amp; AI </a:t>
            </a:r>
            <a:endParaRPr sz="3200">
              <a:solidFill>
                <a:schemeClr val="lt1"/>
              </a:solidFill>
            </a:endParaRPr>
          </a:p>
        </p:txBody>
      </p:sp>
      <p:sp>
        <p:nvSpPr>
          <p:cNvPr id="93" name="Google Shape;93;p19"/>
          <p:cNvSpPr txBox="1"/>
          <p:nvPr/>
        </p:nvSpPr>
        <p:spPr>
          <a:xfrm>
            <a:off x="235872" y="2648842"/>
            <a:ext cx="3830100" cy="249457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Calibri"/>
                <a:ea typeface="Calibri"/>
                <a:cs typeface="Calibri"/>
                <a:sym typeface="Calibri"/>
              </a:rPr>
              <a:t>Presented By </a:t>
            </a:r>
            <a:br>
              <a:rPr b="1" i="0" lang="en" sz="2800" u="none" cap="none" strike="noStrike">
                <a:solidFill>
                  <a:srgbClr val="000000"/>
                </a:solidFill>
                <a:latin typeface="Calibri"/>
                <a:ea typeface="Calibri"/>
                <a:cs typeface="Calibri"/>
                <a:sym typeface="Calibri"/>
              </a:rPr>
            </a:b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SzPts val="2400"/>
              <a:buFont typeface="Calibri"/>
              <a:buChar char="▪"/>
            </a:pPr>
            <a:r>
              <a:rPr lang="en" sz="2400">
                <a:latin typeface="Calibri"/>
                <a:ea typeface="Calibri"/>
                <a:cs typeface="Calibri"/>
                <a:sym typeface="Calibri"/>
              </a:rPr>
              <a:t>Srinjoy Chakravarty</a:t>
            </a:r>
            <a:endParaRPr sz="2400">
              <a:latin typeface="Calibri"/>
              <a:ea typeface="Calibri"/>
              <a:cs typeface="Calibri"/>
              <a:sym typeface="Calibri"/>
            </a:endParaRPr>
          </a:p>
          <a:p>
            <a:pPr indent="-381000" lvl="0" marL="457200" marR="0" rtl="0" algn="just">
              <a:lnSpc>
                <a:spcPct val="100000"/>
              </a:lnSpc>
              <a:spcBef>
                <a:spcPts val="0"/>
              </a:spcBef>
              <a:spcAft>
                <a:spcPts val="0"/>
              </a:spcAft>
              <a:buSzPts val="2400"/>
              <a:buFont typeface="Calibri"/>
              <a:buChar char="▪"/>
            </a:pPr>
            <a:r>
              <a:rPr lang="en" sz="2400">
                <a:latin typeface="Calibri"/>
                <a:ea typeface="Calibri"/>
                <a:cs typeface="Calibri"/>
                <a:sym typeface="Calibri"/>
              </a:rPr>
              <a:t>Srishti Ashok Mishra</a:t>
            </a:r>
            <a:endParaRPr sz="2400">
              <a:latin typeface="Calibri"/>
              <a:ea typeface="Calibri"/>
              <a:cs typeface="Calibri"/>
              <a:sym typeface="Calibri"/>
            </a:endParaRPr>
          </a:p>
          <a:p>
            <a:pPr indent="0" lvl="0" marL="457200" marR="0" rtl="0" algn="just">
              <a:lnSpc>
                <a:spcPct val="100000"/>
              </a:lnSpc>
              <a:spcBef>
                <a:spcPts val="0"/>
              </a:spcBef>
              <a:spcAft>
                <a:spcPts val="0"/>
              </a:spcAft>
              <a:buNone/>
            </a:pPr>
            <a:r>
              <a:t/>
            </a:r>
            <a:endParaRPr sz="2400">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595959"/>
                </a:solidFill>
                <a:latin typeface="Lato"/>
                <a:ea typeface="Lato"/>
                <a:cs typeface="Lato"/>
                <a:sym typeface="Lato"/>
              </a:rPr>
              <a:t> </a:t>
            </a:r>
            <a:endParaRPr b="0" i="0" sz="2400" u="none" cap="none" strike="noStrike">
              <a:solidFill>
                <a:srgbClr val="595959"/>
              </a:solidFill>
              <a:latin typeface="Lato"/>
              <a:ea typeface="Lato"/>
              <a:cs typeface="Lato"/>
              <a:sym typeface="Lato"/>
            </a:endParaRPr>
          </a:p>
        </p:txBody>
      </p:sp>
      <p:pic>
        <p:nvPicPr>
          <p:cNvPr id="94" name="Google Shape;94;p19"/>
          <p:cNvPicPr preferRelativeResize="0"/>
          <p:nvPr/>
        </p:nvPicPr>
        <p:blipFill rotWithShape="1">
          <a:blip r:embed="rId3">
            <a:alphaModFix/>
          </a:blip>
          <a:srcRect b="0" l="0" r="0" t="0"/>
          <a:stretch/>
        </p:blipFill>
        <p:spPr>
          <a:xfrm>
            <a:off x="5150491" y="3342754"/>
            <a:ext cx="2739776" cy="982001"/>
          </a:xfrm>
          <a:prstGeom prst="rect">
            <a:avLst/>
          </a:prstGeom>
          <a:noFill/>
          <a:ln>
            <a:noFill/>
          </a:ln>
        </p:spPr>
      </p:pic>
      <p:sp>
        <p:nvSpPr>
          <p:cNvPr id="95" name="Google Shape;95;p19"/>
          <p:cNvSpPr/>
          <p:nvPr/>
        </p:nvSpPr>
        <p:spPr>
          <a:xfrm>
            <a:off x="117925" y="960556"/>
            <a:ext cx="9039300" cy="51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marR="114300" rtl="0" algn="ctr">
              <a:lnSpc>
                <a:spcPct val="115000"/>
              </a:lnSpc>
              <a:spcBef>
                <a:spcPts val="1400"/>
              </a:spcBef>
              <a:spcAft>
                <a:spcPts val="0"/>
              </a:spcAft>
              <a:buClr>
                <a:schemeClr val="dk1"/>
              </a:buClr>
              <a:buSzPts val="1100"/>
              <a:buFont typeface="Arial"/>
              <a:buNone/>
            </a:pPr>
            <a:r>
              <a:rPr b="1" lang="en" sz="2000">
                <a:solidFill>
                  <a:schemeClr val="dk1"/>
                </a:solidFill>
              </a:rPr>
              <a:t>Detecting Unknown Mining Pools and their Behaviour within Bitcoin using Parallelized Machine Learning</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b="1" sz="2800">
              <a:solidFill>
                <a:schemeClr val="dk1"/>
              </a:solidFill>
            </a:endParaRPr>
          </a:p>
          <a:p>
            <a:pPr indent="0" lvl="0" marL="0" marR="0" rtl="0" algn="ctr">
              <a:lnSpc>
                <a:spcPct val="100000"/>
              </a:lnSpc>
              <a:spcBef>
                <a:spcPts val="0"/>
              </a:spcBef>
              <a:spcAft>
                <a:spcPts val="0"/>
              </a:spcAft>
              <a:buNone/>
            </a:pPr>
            <a:r>
              <a:t/>
            </a:r>
            <a:endParaRPr b="1" sz="36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570125" y="1053500"/>
            <a:ext cx="8415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Saving the Model so you can Throw Away the Data (Pickle vs JobLib)</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idea behind any Data Science is to be able to build a model and throw away all the data.</a:t>
            </a:r>
            <a:endParaRPr>
              <a:solidFill>
                <a:schemeClr val="dk1"/>
              </a:solidFill>
            </a:endParaRPr>
          </a:p>
          <a:p>
            <a:pPr indent="0" lvl="0" marL="0" rtl="0" algn="just">
              <a:lnSpc>
                <a:spcPct val="115000"/>
              </a:lnSpc>
              <a:spcBef>
                <a:spcPts val="300"/>
              </a:spcBef>
              <a:spcAft>
                <a:spcPts val="0"/>
              </a:spcAft>
              <a:buClr>
                <a:schemeClr val="dk1"/>
              </a:buClr>
              <a:buSzPts val="1100"/>
              <a:buFont typeface="Arial"/>
              <a:buNone/>
            </a:pPr>
            <a:r>
              <a:rPr lang="en">
                <a:solidFill>
                  <a:schemeClr val="dk1"/>
                </a:solidFill>
              </a:rPr>
              <a:t>We compared data write speeds of both Pickle vs JobLib (the palatalization library) behind sci-kit learning (written in Cython) and found that joblib was usually significantly faster on large numpy arrays because it has a special handling for the array buffers of the numpy data structure. </a:t>
            </a:r>
            <a:endParaRPr>
              <a:solidFill>
                <a:schemeClr val="dk1"/>
              </a:solidFill>
            </a:endParaRPr>
          </a:p>
          <a:p>
            <a:pPr indent="0" lvl="0" marL="0" rtl="0" algn="l">
              <a:spcBef>
                <a:spcPts val="30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i="1" sz="1100">
              <a:solidFill>
                <a:schemeClr val="dk1"/>
              </a:solidFill>
              <a:latin typeface="Calibri"/>
              <a:ea typeface="Calibri"/>
              <a:cs typeface="Calibri"/>
              <a:sym typeface="Calibri"/>
            </a:endParaRPr>
          </a:p>
        </p:txBody>
      </p:sp>
      <p:pic>
        <p:nvPicPr>
          <p:cNvPr id="147" name="Google Shape;147;p28"/>
          <p:cNvPicPr preferRelativeResize="0"/>
          <p:nvPr/>
        </p:nvPicPr>
        <p:blipFill>
          <a:blip r:embed="rId3">
            <a:alphaModFix/>
          </a:blip>
          <a:stretch>
            <a:fillRect/>
          </a:stretch>
        </p:blipFill>
        <p:spPr>
          <a:xfrm>
            <a:off x="1404175" y="3151775"/>
            <a:ext cx="5784794" cy="135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nvSpPr>
        <p:spPr>
          <a:xfrm>
            <a:off x="570125" y="1053500"/>
            <a:ext cx="8415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Model Training Parallelization</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n" sz="900"/>
              <a:t>Hardware Setup (4-node CPU cluster each with 180 GB RAM)</a:t>
            </a:r>
            <a:endParaRPr sz="900"/>
          </a:p>
          <a:p>
            <a:pPr indent="0" lvl="0" marL="0" rtl="0" algn="l">
              <a:spcBef>
                <a:spcPts val="0"/>
              </a:spcBef>
              <a:spcAft>
                <a:spcPts val="0"/>
              </a:spcAft>
              <a:buNone/>
            </a:pPr>
            <a:r>
              <a:rPr lang="en" sz="800">
                <a:solidFill>
                  <a:srgbClr val="434343"/>
                </a:solidFill>
              </a:rPr>
              <a:t>&gt; $ srun -p short --cpus-per-task 4 --ntasks 4 --nodes 4 --pty --export=ALL --mem=180Gb --time=08:00:00 /bin/bash</a:t>
            </a:r>
            <a:endParaRPr sz="800">
              <a:solidFill>
                <a:srgbClr val="434343"/>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solidFill>
                  <a:schemeClr val="dk1"/>
                </a:solidFill>
              </a:rPr>
              <a:t>We created a virtual anaconda environment to install our custom software</a:t>
            </a:r>
            <a:endParaRPr sz="900">
              <a:solidFill>
                <a:schemeClr val="dk1"/>
              </a:solidFill>
            </a:endParaRPr>
          </a:p>
          <a:p>
            <a:pPr indent="0" lvl="0" marL="0" rtl="0" algn="l">
              <a:spcBef>
                <a:spcPts val="0"/>
              </a:spcBef>
              <a:spcAft>
                <a:spcPts val="0"/>
              </a:spcAft>
              <a:buNone/>
            </a:pPr>
            <a:r>
              <a:rPr lang="en" sz="900">
                <a:solidFill>
                  <a:schemeClr val="dk1"/>
                </a:solidFill>
              </a:rPr>
              <a:t>&gt; $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en" sz="900">
                <a:solidFill>
                  <a:schemeClr val="dk1"/>
                </a:solidFill>
              </a:rPr>
              <a:t>We used MPI for Python to interface with HPC shared nodes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&gt; $ conda install -c anaconda mpi4py </a:t>
            </a:r>
            <a:endParaRPr sz="900">
              <a:solidFill>
                <a:schemeClr val="dk1"/>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t>We used OpenMP version 3.1.2</a:t>
            </a:r>
            <a:endParaRPr sz="900"/>
          </a:p>
          <a:p>
            <a:pPr indent="0" lvl="0" marL="0" rtl="0" algn="l">
              <a:spcBef>
                <a:spcPts val="0"/>
              </a:spcBef>
              <a:spcAft>
                <a:spcPts val="0"/>
              </a:spcAft>
              <a:buNone/>
            </a:pPr>
            <a:r>
              <a:rPr lang="en" sz="800">
                <a:solidFill>
                  <a:srgbClr val="434343"/>
                </a:solidFill>
              </a:rPr>
              <a:t>&gt; $ module load openmpi/3.1.2</a:t>
            </a:r>
            <a:endParaRPr sz="800">
              <a:solidFill>
                <a:srgbClr val="434343"/>
              </a:solidFill>
            </a:endParaRPr>
          </a:p>
          <a:p>
            <a:pPr indent="0" lvl="0" marL="0" rtl="0" algn="l">
              <a:spcBef>
                <a:spcPts val="0"/>
              </a:spcBef>
              <a:spcAft>
                <a:spcPts val="0"/>
              </a:spcAft>
              <a:buNone/>
            </a:pPr>
            <a:r>
              <a:t/>
            </a:r>
            <a:endParaRPr sz="1000">
              <a:solidFill>
                <a:srgbClr val="434343"/>
              </a:solidFill>
            </a:endParaRPr>
          </a:p>
        </p:txBody>
      </p:sp>
      <p:pic>
        <p:nvPicPr>
          <p:cNvPr id="153" name="Google Shape;153;p29"/>
          <p:cNvPicPr preferRelativeResize="0"/>
          <p:nvPr/>
        </p:nvPicPr>
        <p:blipFill>
          <a:blip r:embed="rId3">
            <a:alphaModFix/>
          </a:blip>
          <a:stretch>
            <a:fillRect/>
          </a:stretch>
        </p:blipFill>
        <p:spPr>
          <a:xfrm>
            <a:off x="4355369" y="2230519"/>
            <a:ext cx="4597050" cy="190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570125" y="1053500"/>
            <a:ext cx="8415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Performance Gains in Model Training gained with Distributed Memory Parallelization</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How Stacked Classifier Works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Each process trains on the datasets and builds a model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Each process then provides a probabilistic prediction with .fit()</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Vote Function</a:t>
            </a:r>
            <a:r>
              <a:rPr lang="en" sz="700">
                <a:solidFill>
                  <a:schemeClr val="dk1"/>
                </a:solidFill>
              </a:rPr>
              <a:t>¹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Master Process then takes a vote on which model to use for prediction (binary 0 or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Improvements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Bin count gives you the ratio of which model voted for which outcome [0 | 4], [1 | 3], </a:t>
            </a:r>
            <a:r>
              <a:rPr b="1" lang="en">
                <a:latin typeface="Calibri"/>
                <a:ea typeface="Calibri"/>
                <a:cs typeface="Calibri"/>
                <a:sym typeface="Calibri"/>
              </a:rPr>
              <a:t>[2 | 2]</a:t>
            </a:r>
            <a:r>
              <a:rPr lang="en">
                <a:latin typeface="Calibri"/>
                <a:ea typeface="Calibri"/>
                <a:cs typeface="Calibri"/>
                <a:sym typeface="Calibri"/>
              </a:rPr>
              <a:t>, [3 | 1], [0 |4]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Unfortunately, since its an even number of models argmax() defaults to the first occurrence i.e. False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In this case we can take 2 approaches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arenR"/>
            </a:pPr>
            <a:r>
              <a:rPr lang="en">
                <a:latin typeface="Calibri"/>
                <a:ea typeface="Calibri"/>
                <a:cs typeface="Calibri"/>
                <a:sym typeface="Calibri"/>
              </a:rPr>
              <a:t>Numpy argmax - random tie breaking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arenR"/>
            </a:pPr>
            <a:r>
              <a:rPr lang="en">
                <a:latin typeface="Calibri"/>
                <a:ea typeface="Calibri"/>
                <a:cs typeface="Calibri"/>
                <a:sym typeface="Calibri"/>
              </a:rPr>
              <a:t>Odd number of Classifiers (5 MPI Processes)</a:t>
            </a:r>
            <a:endParaRPr>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30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sz="700">
                <a:solidFill>
                  <a:schemeClr val="dk1"/>
                </a:solidFill>
              </a:rPr>
              <a:t>¹ </a:t>
            </a:r>
            <a:r>
              <a:rPr lang="en" sz="700">
                <a:solidFill>
                  <a:schemeClr val="dk1"/>
                </a:solidFill>
                <a:uFill>
                  <a:noFill/>
                </a:uFill>
                <a:hlinkClick r:id="rId3"/>
              </a:rPr>
              <a:t>https://github.com/codevibess/parallel-stacking-classifier</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nvSpPr>
        <p:spPr>
          <a:xfrm>
            <a:off x="570125" y="1053500"/>
            <a:ext cx="3944400" cy="27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ML Model Accuracy Comparison</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marR="114300" rtl="0" algn="just">
              <a:lnSpc>
                <a:spcPct val="115000"/>
              </a:lnSpc>
              <a:spcBef>
                <a:spcPts val="1400"/>
              </a:spcBef>
              <a:spcAft>
                <a:spcPts val="0"/>
              </a:spcAft>
              <a:buNone/>
            </a:pPr>
            <a:r>
              <a:rPr lang="en" sz="1000">
                <a:solidFill>
                  <a:schemeClr val="dk1"/>
                </a:solidFill>
              </a:rPr>
              <a:t>When the accuracy is compared, we see that our Random Forest Classifier performs the best with our data (as long as we use around 100 trees) while our Artificial Neural Net only reaches the same level of accuracy when we use a </a:t>
            </a:r>
            <a:r>
              <a:rPr b="1" lang="en" sz="1000">
                <a:solidFill>
                  <a:schemeClr val="dk1"/>
                </a:solidFill>
              </a:rPr>
              <a:t>high number</a:t>
            </a:r>
            <a:r>
              <a:rPr lang="en" sz="1000">
                <a:solidFill>
                  <a:schemeClr val="dk1"/>
                </a:solidFill>
              </a:rPr>
              <a:t> of </a:t>
            </a:r>
            <a:r>
              <a:rPr b="1" lang="en" sz="1000">
                <a:solidFill>
                  <a:schemeClr val="dk1"/>
                </a:solidFill>
              </a:rPr>
              <a:t>Epochs</a:t>
            </a:r>
            <a:r>
              <a:rPr lang="en" sz="1000">
                <a:solidFill>
                  <a:schemeClr val="dk1"/>
                </a:solidFill>
              </a:rPr>
              <a:t>! The high number of Epochs means the entire training of duration including multiple rounds back </a:t>
            </a:r>
            <a:r>
              <a:rPr lang="en" sz="1000">
                <a:solidFill>
                  <a:schemeClr val="dk1"/>
                </a:solidFill>
              </a:rPr>
              <a:t>propagation takes a much longer time!</a:t>
            </a:r>
            <a:endParaRPr sz="1000">
              <a:solidFill>
                <a:schemeClr val="dk1"/>
              </a:solidFill>
            </a:endParaRPr>
          </a:p>
          <a:p>
            <a:pPr indent="0" lvl="0" marL="0" marR="114300" rtl="0" algn="just">
              <a:lnSpc>
                <a:spcPct val="115000"/>
              </a:lnSpc>
              <a:spcBef>
                <a:spcPts val="1400"/>
              </a:spcBef>
              <a:spcAft>
                <a:spcPts val="0"/>
              </a:spcAft>
              <a:buClr>
                <a:schemeClr val="dk1"/>
              </a:buClr>
              <a:buSzPts val="1100"/>
              <a:buFont typeface="Arial"/>
              <a:buNone/>
            </a:pPr>
            <a:r>
              <a:rPr lang="en" sz="1000">
                <a:solidFill>
                  <a:schemeClr val="dk1"/>
                </a:solidFill>
              </a:rPr>
              <a:t>We tried to use a GPU setup via OpenOnDemand (OOD) on HPC to speed up our Notebook and found some reduction in training times.</a:t>
            </a:r>
            <a:endParaRPr sz="1000">
              <a:solidFill>
                <a:schemeClr val="dk1"/>
              </a:solidFill>
            </a:endParaRPr>
          </a:p>
          <a:p>
            <a:pPr indent="0" lvl="0" marL="0" rtl="0" algn="l">
              <a:spcBef>
                <a:spcPts val="300"/>
              </a:spcBef>
              <a:spcAft>
                <a:spcPts val="0"/>
              </a:spcAft>
              <a:buNone/>
            </a:pPr>
            <a:r>
              <a:rPr b="1" lang="en">
                <a:latin typeface="Calibri"/>
                <a:ea typeface="Calibri"/>
                <a:cs typeface="Calibri"/>
                <a:sym typeface="Calibri"/>
              </a:rPr>
              <a:t> </a:t>
            </a:r>
            <a:endParaRPr b="1">
              <a:latin typeface="Calibri"/>
              <a:ea typeface="Calibri"/>
              <a:cs typeface="Calibri"/>
              <a:sym typeface="Calibri"/>
            </a:endParaRPr>
          </a:p>
        </p:txBody>
      </p:sp>
      <p:pic>
        <p:nvPicPr>
          <p:cNvPr id="164" name="Google Shape;164;p31"/>
          <p:cNvPicPr preferRelativeResize="0"/>
          <p:nvPr/>
        </p:nvPicPr>
        <p:blipFill>
          <a:blip r:embed="rId3">
            <a:alphaModFix/>
          </a:blip>
          <a:stretch>
            <a:fillRect/>
          </a:stretch>
        </p:blipFill>
        <p:spPr>
          <a:xfrm>
            <a:off x="4869250" y="1668303"/>
            <a:ext cx="3364474" cy="1612398"/>
          </a:xfrm>
          <a:prstGeom prst="rect">
            <a:avLst/>
          </a:prstGeom>
          <a:noFill/>
          <a:ln>
            <a:noFill/>
          </a:ln>
        </p:spPr>
      </p:pic>
      <p:pic>
        <p:nvPicPr>
          <p:cNvPr id="165" name="Google Shape;165;p31"/>
          <p:cNvPicPr preferRelativeResize="0"/>
          <p:nvPr/>
        </p:nvPicPr>
        <p:blipFill>
          <a:blip r:embed="rId4">
            <a:alphaModFix/>
          </a:blip>
          <a:stretch>
            <a:fillRect/>
          </a:stretch>
        </p:blipFill>
        <p:spPr>
          <a:xfrm>
            <a:off x="5035200" y="3353300"/>
            <a:ext cx="3087926" cy="1488350"/>
          </a:xfrm>
          <a:prstGeom prst="rect">
            <a:avLst/>
          </a:prstGeom>
          <a:noFill/>
          <a:ln>
            <a:noFill/>
          </a:ln>
        </p:spPr>
      </p:pic>
      <p:pic>
        <p:nvPicPr>
          <p:cNvPr id="166" name="Google Shape;166;p31"/>
          <p:cNvPicPr preferRelativeResize="0"/>
          <p:nvPr/>
        </p:nvPicPr>
        <p:blipFill>
          <a:blip r:embed="rId5">
            <a:alphaModFix/>
          </a:blip>
          <a:stretch>
            <a:fillRect/>
          </a:stretch>
        </p:blipFill>
        <p:spPr>
          <a:xfrm>
            <a:off x="501000" y="3665150"/>
            <a:ext cx="1056850" cy="12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nvSpPr>
        <p:spPr>
          <a:xfrm>
            <a:off x="570125" y="1053500"/>
            <a:ext cx="34743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Prediction Accuracy Curve</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An ideal system with high precision and high recall will return many results, with all results labeled correctly</a:t>
            </a:r>
            <a:endParaRPr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 	 	 	</a:t>
            </a:r>
            <a:endParaRPr sz="1200">
              <a:solidFill>
                <a:schemeClr val="dk1"/>
              </a:solidFill>
            </a:endParaRPr>
          </a:p>
          <a:p>
            <a:pPr indent="-304800" lvl="0" marL="457200" marR="114300" rtl="0" algn="just">
              <a:lnSpc>
                <a:spcPct val="115000"/>
              </a:lnSpc>
              <a:spcBef>
                <a:spcPts val="1400"/>
              </a:spcBef>
              <a:spcAft>
                <a:spcPts val="0"/>
              </a:spcAft>
              <a:buClr>
                <a:schemeClr val="dk1"/>
              </a:buClr>
              <a:buSzPts val="1200"/>
              <a:buChar char="●"/>
            </a:pPr>
            <a:r>
              <a:rPr lang="en" sz="1200">
                <a:solidFill>
                  <a:schemeClr val="dk1"/>
                </a:solidFill>
              </a:rPr>
              <a:t>Our curve when applied on a heavily trained model should great Precision even at the highest end of the Recall spectrum.</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br>
              <a:rPr lang="en" sz="1200">
                <a:solidFill>
                  <a:schemeClr val="dk1"/>
                </a:solidFill>
              </a:rPr>
            </a:br>
            <a:r>
              <a:rPr lang="en" sz="1200">
                <a:solidFill>
                  <a:schemeClr val="dk1"/>
                </a:solidFill>
              </a:rPr>
              <a:t> 	</a:t>
            </a:r>
            <a:endParaRPr sz="1200">
              <a:solidFill>
                <a:schemeClr val="dk1"/>
              </a:solidFill>
            </a:endParaRPr>
          </a:p>
          <a:p>
            <a:pPr indent="0" lvl="0" marL="0" rtl="0" algn="l">
              <a:lnSpc>
                <a:spcPct val="115000"/>
              </a:lnSpc>
              <a:spcBef>
                <a:spcPts val="1200"/>
              </a:spcBef>
              <a:spcAft>
                <a:spcPts val="0"/>
              </a:spcAft>
              <a:buNone/>
            </a:pPr>
            <a:r>
              <a:t/>
            </a:r>
            <a:endParaRPr sz="700">
              <a:solidFill>
                <a:schemeClr val="dk1"/>
              </a:solidFill>
            </a:endParaRPr>
          </a:p>
          <a:p>
            <a:pPr indent="0" lvl="0" marL="0" rtl="0" algn="l">
              <a:spcBef>
                <a:spcPts val="1200"/>
              </a:spcBef>
              <a:spcAft>
                <a:spcPts val="0"/>
              </a:spcAft>
              <a:buNone/>
            </a:pPr>
            <a:r>
              <a:rPr b="1" lang="en" sz="900">
                <a:latin typeface="Calibri"/>
                <a:ea typeface="Calibri"/>
                <a:cs typeface="Calibri"/>
                <a:sym typeface="Calibri"/>
              </a:rPr>
              <a:t> </a:t>
            </a:r>
            <a:endParaRPr b="1" sz="900">
              <a:latin typeface="Calibri"/>
              <a:ea typeface="Calibri"/>
              <a:cs typeface="Calibri"/>
              <a:sym typeface="Calibri"/>
            </a:endParaRPr>
          </a:p>
        </p:txBody>
      </p:sp>
      <p:pic>
        <p:nvPicPr>
          <p:cNvPr id="172" name="Google Shape;172;p32"/>
          <p:cNvPicPr preferRelativeResize="0"/>
          <p:nvPr/>
        </p:nvPicPr>
        <p:blipFill>
          <a:blip r:embed="rId3">
            <a:alphaModFix/>
          </a:blip>
          <a:stretch>
            <a:fillRect/>
          </a:stretch>
        </p:blipFill>
        <p:spPr>
          <a:xfrm>
            <a:off x="4737656" y="1320450"/>
            <a:ext cx="4005069" cy="285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nvSpPr>
        <p:spPr>
          <a:xfrm>
            <a:off x="570125" y="1053500"/>
            <a:ext cx="8415600" cy="4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Artificial</a:t>
            </a:r>
            <a:r>
              <a:rPr b="1" lang="en"/>
              <a:t> Neural Network Speed Analysis</a:t>
            </a:r>
            <a:endParaRPr b="1"/>
          </a:p>
          <a:p>
            <a:pPr indent="0" lvl="0" marL="0" rtl="0" algn="l">
              <a:spcBef>
                <a:spcPts val="0"/>
              </a:spcBef>
              <a:spcAft>
                <a:spcPts val="0"/>
              </a:spcAft>
              <a:buNone/>
            </a:pPr>
            <a:r>
              <a:t/>
            </a:r>
            <a:endParaRPr sz="1000"/>
          </a:p>
          <a:p>
            <a:pPr indent="0" lvl="0" marL="0" rtl="0" algn="l">
              <a:spcBef>
                <a:spcPts val="0"/>
              </a:spcBef>
              <a:spcAft>
                <a:spcPts val="0"/>
              </a:spcAft>
              <a:buNone/>
            </a:pPr>
            <a:r>
              <a:rPr lang="en" sz="1000"/>
              <a:t>HPC Nvidia GPU (Open OnDemand on Discovery)			</a:t>
            </a:r>
            <a:r>
              <a:rPr lang="en" sz="1000">
                <a:solidFill>
                  <a:schemeClr val="dk1"/>
                </a:solidFill>
              </a:rPr>
              <a:t>Dual-core CPU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Octa-core i7 10th gen CPU</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p:txBody>
      </p:sp>
      <p:pic>
        <p:nvPicPr>
          <p:cNvPr id="178" name="Google Shape;178;p33"/>
          <p:cNvPicPr preferRelativeResize="0"/>
          <p:nvPr/>
        </p:nvPicPr>
        <p:blipFill>
          <a:blip r:embed="rId3">
            <a:alphaModFix/>
          </a:blip>
          <a:stretch>
            <a:fillRect/>
          </a:stretch>
        </p:blipFill>
        <p:spPr>
          <a:xfrm>
            <a:off x="649850" y="3358175"/>
            <a:ext cx="3406875" cy="1341200"/>
          </a:xfrm>
          <a:prstGeom prst="rect">
            <a:avLst/>
          </a:prstGeom>
          <a:noFill/>
          <a:ln>
            <a:noFill/>
          </a:ln>
        </p:spPr>
      </p:pic>
      <p:pic>
        <p:nvPicPr>
          <p:cNvPr id="179" name="Google Shape;179;p33"/>
          <p:cNvPicPr preferRelativeResize="0"/>
          <p:nvPr/>
        </p:nvPicPr>
        <p:blipFill>
          <a:blip r:embed="rId4">
            <a:alphaModFix/>
          </a:blip>
          <a:stretch>
            <a:fillRect/>
          </a:stretch>
        </p:blipFill>
        <p:spPr>
          <a:xfrm>
            <a:off x="649850" y="1763800"/>
            <a:ext cx="3406876" cy="1047343"/>
          </a:xfrm>
          <a:prstGeom prst="rect">
            <a:avLst/>
          </a:prstGeom>
          <a:noFill/>
          <a:ln>
            <a:noFill/>
          </a:ln>
        </p:spPr>
      </p:pic>
      <p:pic>
        <p:nvPicPr>
          <p:cNvPr id="180" name="Google Shape;180;p33"/>
          <p:cNvPicPr preferRelativeResize="0"/>
          <p:nvPr/>
        </p:nvPicPr>
        <p:blipFill>
          <a:blip r:embed="rId5">
            <a:alphaModFix/>
          </a:blip>
          <a:stretch>
            <a:fillRect/>
          </a:stretch>
        </p:blipFill>
        <p:spPr>
          <a:xfrm>
            <a:off x="4870825" y="1843500"/>
            <a:ext cx="4114900" cy="324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nvSpPr>
        <p:spPr>
          <a:xfrm>
            <a:off x="570125" y="1053500"/>
            <a:ext cx="4815300" cy="38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Network Analysis on a chosen Unknown Bitcoin Node</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200">
                <a:solidFill>
                  <a:schemeClr val="dk1"/>
                </a:solidFill>
              </a:rPr>
              <a:t>We decided to investigate our chosen unknown node address: </a:t>
            </a:r>
            <a:r>
              <a:rPr b="1" lang="en" sz="1100">
                <a:solidFill>
                  <a:schemeClr val="dk1"/>
                </a:solidFill>
              </a:rPr>
              <a:t>1PuVaCWwDK8VmFj4EN8e2EgxvDpjeyJmRx</a:t>
            </a:r>
            <a:br>
              <a:rPr b="1"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200">
                <a:solidFill>
                  <a:schemeClr val="dk1"/>
                </a:solidFill>
              </a:rPr>
              <a:t>Exploratory 	Data Analysis</a:t>
            </a:r>
            <a:r>
              <a:rPr lang="en" sz="1200">
                <a:solidFill>
                  <a:schemeClr val="dk1"/>
                </a:solidFill>
              </a:rPr>
              <a:t> </a:t>
            </a:r>
            <a:endParaRPr sz="12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200">
                <a:solidFill>
                  <a:schemeClr val="dk1"/>
                </a:solidFill>
              </a:rPr>
              <a:t>Unique addresses that were included in the transaction history of our chosen Node wallet</a:t>
            </a:r>
            <a:endParaRPr sz="12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200">
                <a:solidFill>
                  <a:schemeClr val="dk1"/>
                </a:solidFill>
              </a:rPr>
              <a:t>Top addresses that our </a:t>
            </a:r>
            <a:r>
              <a:rPr b="1" lang="en" sz="1200">
                <a:solidFill>
                  <a:schemeClr val="dk1"/>
                </a:solidFill>
              </a:rPr>
              <a:t>Unknown Node wallet</a:t>
            </a:r>
            <a:r>
              <a:rPr lang="en" sz="1200">
                <a:solidFill>
                  <a:schemeClr val="dk1"/>
                </a:solidFill>
              </a:rPr>
              <a:t> interacted with</a:t>
            </a:r>
            <a:endParaRPr sz="12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200">
                <a:solidFill>
                  <a:schemeClr val="dk1"/>
                </a:solidFill>
              </a:rPr>
              <a:t>Transaction activity of our chosen </a:t>
            </a:r>
            <a:r>
              <a:rPr b="1" lang="en" sz="1200">
                <a:solidFill>
                  <a:schemeClr val="dk1"/>
                </a:solidFill>
              </a:rPr>
              <a:t>Unknown Node </a:t>
            </a:r>
            <a:r>
              <a:rPr lang="en" sz="1200">
                <a:solidFill>
                  <a:schemeClr val="dk1"/>
                </a:solidFill>
              </a:rPr>
              <a:t>across time</a:t>
            </a:r>
            <a:endParaRPr sz="12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sz="1200">
                <a:solidFill>
                  <a:schemeClr val="dk1"/>
                </a:solidFill>
              </a:rPr>
              <a:t>Node centrality analysis</a:t>
            </a:r>
            <a:r>
              <a:rPr lang="en" sz="1200">
                <a:solidFill>
                  <a:schemeClr val="dk1"/>
                </a:solidFill>
              </a:rPr>
              <a:t> of the wallet address our node sent most </a:t>
            </a:r>
            <a:r>
              <a:rPr lang="en" sz="1200">
                <a:solidFill>
                  <a:schemeClr val="dk1"/>
                </a:solidFill>
              </a:rPr>
              <a:t>Bitcoins</a:t>
            </a:r>
            <a:r>
              <a:rPr lang="en" sz="1200">
                <a:solidFill>
                  <a:schemeClr val="dk1"/>
                </a:solidFill>
              </a:rPr>
              <a:t> to</a:t>
            </a:r>
            <a:br>
              <a:rPr lang="en" sz="1200">
                <a:solidFill>
                  <a:schemeClr val="dk1"/>
                </a:solidFill>
              </a:rPr>
            </a:br>
            <a:endParaRPr sz="1200">
              <a:solidFill>
                <a:schemeClr val="dk1"/>
              </a:solidFill>
            </a:endParaRPr>
          </a:p>
          <a:p>
            <a:pPr indent="0" lvl="0" marL="0" rtl="0" algn="l">
              <a:spcBef>
                <a:spcPts val="1200"/>
              </a:spcBef>
              <a:spcAft>
                <a:spcPts val="0"/>
              </a:spcAft>
              <a:buNone/>
            </a:pPr>
            <a:r>
              <a:t/>
            </a:r>
            <a:endParaRPr b="1">
              <a:latin typeface="Calibri"/>
              <a:ea typeface="Calibri"/>
              <a:cs typeface="Calibri"/>
              <a:sym typeface="Calibri"/>
            </a:endParaRPr>
          </a:p>
        </p:txBody>
      </p:sp>
      <p:pic>
        <p:nvPicPr>
          <p:cNvPr id="186" name="Google Shape;186;p34"/>
          <p:cNvPicPr preferRelativeResize="0"/>
          <p:nvPr/>
        </p:nvPicPr>
        <p:blipFill>
          <a:blip r:embed="rId3">
            <a:alphaModFix/>
          </a:blip>
          <a:stretch>
            <a:fillRect/>
          </a:stretch>
        </p:blipFill>
        <p:spPr>
          <a:xfrm>
            <a:off x="5821300" y="1161750"/>
            <a:ext cx="2931951" cy="1873200"/>
          </a:xfrm>
          <a:prstGeom prst="rect">
            <a:avLst/>
          </a:prstGeom>
          <a:noFill/>
          <a:ln>
            <a:noFill/>
          </a:ln>
        </p:spPr>
      </p:pic>
      <p:pic>
        <p:nvPicPr>
          <p:cNvPr id="187" name="Google Shape;187;p34"/>
          <p:cNvPicPr preferRelativeResize="0"/>
          <p:nvPr/>
        </p:nvPicPr>
        <p:blipFill>
          <a:blip r:embed="rId4">
            <a:alphaModFix/>
          </a:blip>
          <a:stretch>
            <a:fillRect/>
          </a:stretch>
        </p:blipFill>
        <p:spPr>
          <a:xfrm>
            <a:off x="5954674" y="3148875"/>
            <a:ext cx="3064875" cy="178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nvSpPr>
        <p:spPr>
          <a:xfrm>
            <a:off x="570125" y="1053500"/>
            <a:ext cx="3114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Memory Profiling</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We </a:t>
            </a:r>
            <a:r>
              <a:rPr lang="en">
                <a:latin typeface="Calibri"/>
                <a:ea typeface="Calibri"/>
                <a:cs typeface="Calibri"/>
                <a:sym typeface="Calibri"/>
              </a:rPr>
              <a:t>analysed</a:t>
            </a:r>
            <a:r>
              <a:rPr lang="en">
                <a:latin typeface="Calibri"/>
                <a:ea typeface="Calibri"/>
                <a:cs typeface="Calibri"/>
                <a:sym typeface="Calibri"/>
              </a:rPr>
              <a:t> how increasing the number of CPU cores allow us reduce the peak memory usage when training our machine learning models on huge datasets.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Here is an example of Peak Memory over multiple cores when using a Random Forest Training Algorithm</a:t>
            </a:r>
            <a:endParaRPr>
              <a:latin typeface="Calibri"/>
              <a:ea typeface="Calibri"/>
              <a:cs typeface="Calibri"/>
              <a:sym typeface="Calibri"/>
            </a:endParaRPr>
          </a:p>
        </p:txBody>
      </p:sp>
      <p:pic>
        <p:nvPicPr>
          <p:cNvPr id="193" name="Google Shape;193;p35"/>
          <p:cNvPicPr preferRelativeResize="0"/>
          <p:nvPr/>
        </p:nvPicPr>
        <p:blipFill>
          <a:blip r:embed="rId3">
            <a:alphaModFix/>
          </a:blip>
          <a:stretch>
            <a:fillRect/>
          </a:stretch>
        </p:blipFill>
        <p:spPr>
          <a:xfrm>
            <a:off x="4625250" y="1053500"/>
            <a:ext cx="3891949" cy="3509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nvSpPr>
        <p:spPr>
          <a:xfrm>
            <a:off x="260275" y="805600"/>
            <a:ext cx="8440200" cy="2912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Future Optimization Plan</a:t>
            </a:r>
            <a:endParaRPr b="1" sz="1900">
              <a:solidFill>
                <a:schemeClr val="dk1"/>
              </a:solidFill>
            </a:endParaRPr>
          </a:p>
          <a:p>
            <a:pPr indent="0" lvl="0" marL="457200" rtl="0" algn="just">
              <a:lnSpc>
                <a:spcPct val="115000"/>
              </a:lnSpc>
              <a:spcBef>
                <a:spcPts val="0"/>
              </a:spcBef>
              <a:spcAft>
                <a:spcPts val="0"/>
              </a:spcAft>
              <a:buNone/>
            </a:pPr>
            <a:r>
              <a:t/>
            </a:r>
            <a:endParaRPr b="1" sz="1900">
              <a:solidFill>
                <a:schemeClr val="dk1"/>
              </a:solidFill>
            </a:endParaRPr>
          </a:p>
          <a:p>
            <a:pPr indent="-298450" lvl="0" marL="914400" rtl="0" algn="just">
              <a:lnSpc>
                <a:spcPct val="115000"/>
              </a:lnSpc>
              <a:spcBef>
                <a:spcPts val="0"/>
              </a:spcBef>
              <a:spcAft>
                <a:spcPts val="0"/>
              </a:spcAft>
              <a:buClr>
                <a:srgbClr val="464646"/>
              </a:buClr>
              <a:buSzPts val="1100"/>
              <a:buAutoNum type="arabicPeriod"/>
            </a:pPr>
            <a:r>
              <a:rPr lang="en" sz="1100">
                <a:solidFill>
                  <a:srgbClr val="464646"/>
                </a:solidFill>
                <a:highlight>
                  <a:srgbClr val="FDFDFD"/>
                </a:highlight>
              </a:rPr>
              <a:t>Use SKompiler</a:t>
            </a:r>
            <a:r>
              <a:rPr lang="en" sz="700">
                <a:solidFill>
                  <a:schemeClr val="dk1"/>
                </a:solidFill>
              </a:rPr>
              <a:t>¹</a:t>
            </a:r>
            <a:r>
              <a:rPr lang="en" sz="1100">
                <a:solidFill>
                  <a:srgbClr val="464646"/>
                </a:solidFill>
                <a:highlight>
                  <a:srgbClr val="FDFDFD"/>
                </a:highlight>
              </a:rPr>
              <a:t> to transform trained SKLearn models into symbolic python (Sympy) </a:t>
            </a:r>
            <a:r>
              <a:rPr lang="en" sz="1100">
                <a:solidFill>
                  <a:srgbClr val="464646"/>
                </a:solidFill>
                <a:highlight>
                  <a:srgbClr val="FDFDFD"/>
                </a:highlight>
              </a:rPr>
              <a:t>expressions which, in turn, can be translated to C++, Javascript, Rust and Julia code. </a:t>
            </a:r>
            <a:r>
              <a:rPr b="1" lang="en" sz="1100">
                <a:solidFill>
                  <a:srgbClr val="464646"/>
                </a:solidFill>
                <a:highlight>
                  <a:srgbClr val="FDFDFD"/>
                </a:highlight>
              </a:rPr>
              <a:t>Benchmark model training speed</a:t>
            </a:r>
            <a:r>
              <a:rPr lang="en" sz="1100">
                <a:solidFill>
                  <a:srgbClr val="464646"/>
                </a:solidFill>
                <a:highlight>
                  <a:srgbClr val="FDFDFD"/>
                </a:highlight>
              </a:rPr>
              <a:t> of each language.</a:t>
            </a:r>
            <a:endParaRPr sz="1100">
              <a:solidFill>
                <a:srgbClr val="464646"/>
              </a:solidFill>
              <a:highlight>
                <a:srgbClr val="FDFDFD"/>
              </a:highlight>
            </a:endParaRPr>
          </a:p>
          <a:p>
            <a:pPr indent="0" lvl="0" marL="1371600" rtl="0" algn="just">
              <a:lnSpc>
                <a:spcPct val="115000"/>
              </a:lnSpc>
              <a:spcBef>
                <a:spcPts val="0"/>
              </a:spcBef>
              <a:spcAft>
                <a:spcPts val="0"/>
              </a:spcAft>
              <a:buNone/>
            </a:pPr>
            <a:r>
              <a:t/>
            </a:r>
            <a:endParaRPr sz="1100">
              <a:solidFill>
                <a:srgbClr val="464646"/>
              </a:solidFill>
              <a:highlight>
                <a:srgbClr val="FDFDFD"/>
              </a:highlight>
            </a:endParaRPr>
          </a:p>
          <a:p>
            <a:pPr indent="-298450" lvl="0" marL="914400" rtl="0" algn="just">
              <a:lnSpc>
                <a:spcPct val="115000"/>
              </a:lnSpc>
              <a:spcBef>
                <a:spcPts val="0"/>
              </a:spcBef>
              <a:spcAft>
                <a:spcPts val="0"/>
              </a:spcAft>
              <a:buClr>
                <a:srgbClr val="464646"/>
              </a:buClr>
              <a:buSzPts val="1100"/>
              <a:buAutoNum type="arabicPeriod"/>
            </a:pPr>
            <a:r>
              <a:rPr lang="en" sz="1100">
                <a:solidFill>
                  <a:srgbClr val="24292E"/>
                </a:solidFill>
                <a:highlight>
                  <a:srgbClr val="FFFFFF"/>
                </a:highlight>
              </a:rPr>
              <a:t>Transpile</a:t>
            </a:r>
            <a:r>
              <a:rPr lang="en" sz="700">
                <a:solidFill>
                  <a:schemeClr val="dk1"/>
                </a:solidFill>
              </a:rPr>
              <a:t>²</a:t>
            </a:r>
            <a:r>
              <a:rPr lang="en" sz="1100">
                <a:solidFill>
                  <a:srgbClr val="24292E"/>
                </a:solidFill>
                <a:highlight>
                  <a:srgbClr val="FFFFFF"/>
                </a:highlight>
              </a:rPr>
              <a:t> trained </a:t>
            </a:r>
            <a:r>
              <a:rPr lang="en" sz="1100">
                <a:solidFill>
                  <a:srgbClr val="0366D6"/>
                </a:solidFill>
                <a:highlight>
                  <a:srgbClr val="FFFFFF"/>
                </a:highlight>
                <a:uFill>
                  <a:noFill/>
                </a:uFill>
                <a:hlinkClick r:id="rId3"/>
              </a:rPr>
              <a:t>scikit-learn</a:t>
            </a:r>
            <a:r>
              <a:rPr lang="en" sz="1100">
                <a:solidFill>
                  <a:srgbClr val="24292E"/>
                </a:solidFill>
                <a:highlight>
                  <a:srgbClr val="FFFFFF"/>
                </a:highlight>
              </a:rPr>
              <a:t> models to C, PHP, Java and Ruby code. </a:t>
            </a:r>
            <a:r>
              <a:rPr b="1" lang="en" sz="1100">
                <a:solidFill>
                  <a:srgbClr val="464646"/>
                </a:solidFill>
                <a:highlight>
                  <a:srgbClr val="FDFDFD"/>
                </a:highlight>
              </a:rPr>
              <a:t>Benchmark model training speed</a:t>
            </a:r>
            <a:r>
              <a:rPr lang="en" sz="1100">
                <a:solidFill>
                  <a:srgbClr val="464646"/>
                </a:solidFill>
                <a:highlight>
                  <a:srgbClr val="FDFDFD"/>
                </a:highlight>
              </a:rPr>
              <a:t> of each language.</a:t>
            </a:r>
            <a:endParaRPr sz="1100">
              <a:solidFill>
                <a:srgbClr val="464646"/>
              </a:solidFill>
              <a:highlight>
                <a:srgbClr val="FDFDFD"/>
              </a:highlight>
            </a:endParaRPr>
          </a:p>
          <a:p>
            <a:pPr indent="0" lvl="0" marL="1371600" rtl="0" algn="just">
              <a:lnSpc>
                <a:spcPct val="115000"/>
              </a:lnSpc>
              <a:spcBef>
                <a:spcPts val="0"/>
              </a:spcBef>
              <a:spcAft>
                <a:spcPts val="0"/>
              </a:spcAft>
              <a:buNone/>
            </a:pPr>
            <a:r>
              <a:t/>
            </a:r>
            <a:endParaRPr sz="1100">
              <a:solidFill>
                <a:srgbClr val="464646"/>
              </a:solidFill>
              <a:highlight>
                <a:srgbClr val="FDFDFD"/>
              </a:highlight>
            </a:endParaRPr>
          </a:p>
          <a:p>
            <a:pPr indent="-298450" lvl="0" marL="914400" rtl="0" algn="just">
              <a:lnSpc>
                <a:spcPct val="115000"/>
              </a:lnSpc>
              <a:spcBef>
                <a:spcPts val="0"/>
              </a:spcBef>
              <a:spcAft>
                <a:spcPts val="0"/>
              </a:spcAft>
              <a:buClr>
                <a:srgbClr val="24292E"/>
              </a:buClr>
              <a:buSzPts val="1100"/>
              <a:buAutoNum type="arabicPeriod"/>
            </a:pPr>
            <a:r>
              <a:rPr b="1" lang="en" sz="1100">
                <a:solidFill>
                  <a:srgbClr val="24292E"/>
                </a:solidFill>
                <a:highlight>
                  <a:srgbClr val="FFFFFF"/>
                </a:highlight>
              </a:rPr>
              <a:t>Prediction: </a:t>
            </a:r>
            <a:r>
              <a:rPr i="1" lang="en" sz="1100">
                <a:solidFill>
                  <a:srgbClr val="24292E"/>
                </a:solidFill>
                <a:highlight>
                  <a:srgbClr val="FFFFFF"/>
                </a:highlight>
              </a:rPr>
              <a:t>Julia code may have the highest model training performance.</a:t>
            </a:r>
            <a:endParaRPr i="1" sz="1100">
              <a:solidFill>
                <a:srgbClr val="24292E"/>
              </a:solidFill>
              <a:highlight>
                <a:srgbClr val="FFFFFF"/>
              </a:highlight>
            </a:endParaRPr>
          </a:p>
          <a:p>
            <a:pPr indent="0" lvl="0" marL="457200" rtl="0" algn="just">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457200" lvl="0" marL="0" rtl="0" algn="just">
              <a:lnSpc>
                <a:spcPct val="115000"/>
              </a:lnSpc>
              <a:spcBef>
                <a:spcPts val="300"/>
              </a:spcBef>
              <a:spcAft>
                <a:spcPts val="0"/>
              </a:spcAft>
              <a:buClr>
                <a:schemeClr val="dk1"/>
              </a:buClr>
              <a:buSzPts val="1100"/>
              <a:buFont typeface="Arial"/>
              <a:buNone/>
            </a:pPr>
            <a:r>
              <a:t/>
            </a:r>
            <a:endParaRPr sz="700">
              <a:solidFill>
                <a:schemeClr val="dk1"/>
              </a:solidFill>
            </a:endParaRPr>
          </a:p>
          <a:p>
            <a:pPr indent="457200" lvl="0" marL="0" rtl="0" algn="just">
              <a:lnSpc>
                <a:spcPct val="115000"/>
              </a:lnSpc>
              <a:spcBef>
                <a:spcPts val="300"/>
              </a:spcBef>
              <a:spcAft>
                <a:spcPts val="0"/>
              </a:spcAft>
              <a:buClr>
                <a:schemeClr val="dk1"/>
              </a:buClr>
              <a:buSzPts val="1100"/>
              <a:buFont typeface="Arial"/>
              <a:buNone/>
            </a:pPr>
            <a:r>
              <a:t/>
            </a:r>
            <a:endParaRPr sz="700">
              <a:solidFill>
                <a:schemeClr val="dk1"/>
              </a:solidFill>
            </a:endParaRPr>
          </a:p>
          <a:p>
            <a:pPr indent="457200" lvl="0" marL="0" rtl="0" algn="just">
              <a:lnSpc>
                <a:spcPct val="115000"/>
              </a:lnSpc>
              <a:spcBef>
                <a:spcPts val="300"/>
              </a:spcBef>
              <a:spcAft>
                <a:spcPts val="0"/>
              </a:spcAft>
              <a:buClr>
                <a:schemeClr val="dk1"/>
              </a:buClr>
              <a:buSzPts val="1100"/>
              <a:buFont typeface="Arial"/>
              <a:buNone/>
            </a:pPr>
            <a:r>
              <a:t/>
            </a:r>
            <a:endParaRPr sz="700">
              <a:solidFill>
                <a:schemeClr val="dk1"/>
              </a:solidFill>
            </a:endParaRPr>
          </a:p>
          <a:p>
            <a:pPr indent="457200" lvl="0" marL="0" rtl="0" algn="just">
              <a:lnSpc>
                <a:spcPct val="115000"/>
              </a:lnSpc>
              <a:spcBef>
                <a:spcPts val="300"/>
              </a:spcBef>
              <a:spcAft>
                <a:spcPts val="0"/>
              </a:spcAft>
              <a:buClr>
                <a:schemeClr val="dk1"/>
              </a:buClr>
              <a:buSzPts val="1100"/>
              <a:buFont typeface="Arial"/>
              <a:buNone/>
            </a:pPr>
            <a:r>
              <a:t/>
            </a:r>
            <a:endParaRPr sz="700">
              <a:solidFill>
                <a:schemeClr val="dk1"/>
              </a:solidFill>
            </a:endParaRPr>
          </a:p>
          <a:p>
            <a:pPr indent="457200" lvl="0" marL="0" rtl="0" algn="just">
              <a:lnSpc>
                <a:spcPct val="115000"/>
              </a:lnSpc>
              <a:spcBef>
                <a:spcPts val="300"/>
              </a:spcBef>
              <a:spcAft>
                <a:spcPts val="0"/>
              </a:spcAft>
              <a:buClr>
                <a:schemeClr val="dk1"/>
              </a:buClr>
              <a:buSzPts val="1100"/>
              <a:buFont typeface="Arial"/>
              <a:buNone/>
            </a:pPr>
            <a:r>
              <a:t/>
            </a:r>
            <a:endParaRPr sz="700">
              <a:solidFill>
                <a:schemeClr val="dk1"/>
              </a:solidFill>
            </a:endParaRPr>
          </a:p>
          <a:p>
            <a:pPr indent="0" lvl="0" marL="457200" rtl="0" algn="just">
              <a:lnSpc>
                <a:spcPct val="115000"/>
              </a:lnSpc>
              <a:spcBef>
                <a:spcPts val="30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just">
              <a:lnSpc>
                <a:spcPct val="115000"/>
              </a:lnSpc>
              <a:spcBef>
                <a:spcPts val="30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Clr>
                <a:schemeClr val="dk1"/>
              </a:buClr>
              <a:buSzPts val="1100"/>
              <a:buFont typeface="Arial"/>
              <a:buNone/>
            </a:pPr>
            <a:r>
              <a:rPr lang="en" sz="700">
                <a:solidFill>
                  <a:schemeClr val="dk1"/>
                </a:solidFill>
              </a:rPr>
              <a:t>¹ </a:t>
            </a:r>
            <a:r>
              <a:rPr lang="en" sz="700">
                <a:solidFill>
                  <a:schemeClr val="dk1"/>
                </a:solidFill>
                <a:uFill>
                  <a:noFill/>
                </a:uFill>
                <a:hlinkClick r:id="rId4"/>
              </a:rPr>
              <a:t>konstantint/SKompiler: A tool for compiling trained SKLearn models into other representations (such as SQL, Sympy or Excel formulas)</a:t>
            </a:r>
            <a:endParaRPr sz="700">
              <a:solidFill>
                <a:schemeClr val="dk1"/>
              </a:solidFill>
            </a:endParaRPr>
          </a:p>
          <a:p>
            <a:pPr indent="0" lvl="0" marL="457200" rtl="0" algn="just">
              <a:lnSpc>
                <a:spcPct val="115000"/>
              </a:lnSpc>
              <a:spcBef>
                <a:spcPts val="300"/>
              </a:spcBef>
              <a:spcAft>
                <a:spcPts val="0"/>
              </a:spcAft>
              <a:buClr>
                <a:schemeClr val="dk1"/>
              </a:buClr>
              <a:buSzPts val="1100"/>
              <a:buFont typeface="Arial"/>
              <a:buNone/>
            </a:pPr>
            <a:r>
              <a:rPr lang="en" sz="700">
                <a:solidFill>
                  <a:schemeClr val="dk1"/>
                </a:solidFill>
              </a:rPr>
              <a:t>² </a:t>
            </a:r>
            <a:r>
              <a:rPr lang="en" sz="700">
                <a:solidFill>
                  <a:schemeClr val="dk1"/>
                </a:solidFill>
                <a:uFill>
                  <a:noFill/>
                </a:uFill>
                <a:hlinkClick r:id="rId5"/>
              </a:rPr>
              <a:t>nok/sklearn-porter: Transpile trained scikit-learn estimators to C, Java, JavaScript and others.</a:t>
            </a:r>
            <a:endParaRPr sz="1100">
              <a:solidFill>
                <a:schemeClr val="dk1"/>
              </a:solidFill>
              <a:latin typeface="Georgia"/>
              <a:ea typeface="Georgia"/>
              <a:cs typeface="Georgia"/>
              <a:sym typeface="Georgia"/>
            </a:endParaRPr>
          </a:p>
          <a:p>
            <a:pPr indent="0" lvl="0" marL="0" rtl="0" algn="just">
              <a:lnSpc>
                <a:spcPct val="115000"/>
              </a:lnSpc>
              <a:spcBef>
                <a:spcPts val="300"/>
              </a:spcBef>
              <a:spcAft>
                <a:spcPts val="0"/>
              </a:spcAft>
              <a:buNone/>
            </a:pPr>
            <a:r>
              <a:t/>
            </a:r>
            <a:endParaRPr b="1" sz="1100">
              <a:solidFill>
                <a:schemeClr val="dk1"/>
              </a:solidFill>
              <a:latin typeface="Georgia"/>
              <a:ea typeface="Georgia"/>
              <a:cs typeface="Georgia"/>
              <a:sym typeface="Georgia"/>
            </a:endParaRPr>
          </a:p>
          <a:p>
            <a:pPr indent="0" lvl="0" marL="0" rtl="0" algn="just">
              <a:lnSpc>
                <a:spcPct val="115000"/>
              </a:lnSpc>
              <a:spcBef>
                <a:spcPts val="300"/>
              </a:spcBef>
              <a:spcAft>
                <a:spcPts val="0"/>
              </a:spcAft>
              <a:buNone/>
            </a:pPr>
            <a:r>
              <a:t/>
            </a:r>
            <a:endParaRPr b="1"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1200"/>
              </a:spcAft>
              <a:buNone/>
            </a:pPr>
            <a: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619700" y="619700"/>
            <a:ext cx="8006400" cy="9819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rPr b="1" lang="en">
                <a:solidFill>
                  <a:schemeClr val="dk1"/>
                </a:solidFill>
              </a:rPr>
              <a:t>INTRODUCTION</a:t>
            </a:r>
            <a:endParaRPr b="1">
              <a:solidFill>
                <a:schemeClr val="dk1"/>
              </a:solidFill>
            </a:endParaRPr>
          </a:p>
          <a:p>
            <a:pPr indent="0" lvl="0" marL="457200" rtl="0" algn="just">
              <a:lnSpc>
                <a:spcPct val="115000"/>
              </a:lnSpc>
              <a:spcBef>
                <a:spcPts val="0"/>
              </a:spcBef>
              <a:spcAft>
                <a:spcPts val="0"/>
              </a:spcAft>
              <a:buNone/>
            </a:pPr>
            <a:r>
              <a:t/>
            </a:r>
            <a:endParaRPr b="1" sz="11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 sz="1300">
                <a:solidFill>
                  <a:schemeClr val="dk1"/>
                </a:solidFill>
              </a:rPr>
              <a:t>What is Blockchain?</a:t>
            </a:r>
            <a:endParaRPr sz="1300">
              <a:solidFill>
                <a:schemeClr val="dk1"/>
              </a:solidFill>
            </a:endParaRPr>
          </a:p>
          <a:p>
            <a:pPr indent="0" lvl="0" marL="457200" rtl="0" algn="just">
              <a:lnSpc>
                <a:spcPct val="115000"/>
              </a:lnSpc>
              <a:spcBef>
                <a:spcPts val="0"/>
              </a:spcBef>
              <a:spcAft>
                <a:spcPts val="0"/>
              </a:spcAft>
              <a:buNone/>
            </a:pPr>
            <a:r>
              <a:rPr lang="en" sz="1300">
                <a:solidFill>
                  <a:schemeClr val="dk1"/>
                </a:solidFill>
              </a:rPr>
              <a:t>A system in which </a:t>
            </a:r>
            <a:r>
              <a:rPr b="1" i="1" lang="en" sz="1300">
                <a:solidFill>
                  <a:schemeClr val="dk1"/>
                </a:solidFill>
              </a:rPr>
              <a:t>blocks</a:t>
            </a:r>
            <a:r>
              <a:rPr lang="en" sz="1300">
                <a:solidFill>
                  <a:schemeClr val="dk1"/>
                </a:solidFill>
              </a:rPr>
              <a:t> of </a:t>
            </a:r>
            <a:r>
              <a:rPr lang="en" sz="1300">
                <a:solidFill>
                  <a:schemeClr val="dk1"/>
                </a:solidFill>
              </a:rPr>
              <a:t>cryptocurrency</a:t>
            </a:r>
            <a:r>
              <a:rPr lang="en" sz="1300">
                <a:solidFill>
                  <a:schemeClr val="dk1"/>
                </a:solidFill>
              </a:rPr>
              <a:t> </a:t>
            </a:r>
            <a:r>
              <a:rPr b="1" i="1" lang="en" sz="1300">
                <a:solidFill>
                  <a:schemeClr val="dk1"/>
                </a:solidFill>
              </a:rPr>
              <a:t>transactions</a:t>
            </a:r>
            <a:r>
              <a:rPr lang="en" sz="1300">
                <a:solidFill>
                  <a:schemeClr val="dk1"/>
                </a:solidFill>
              </a:rPr>
              <a:t> are linked together </a:t>
            </a:r>
            <a:r>
              <a:rPr lang="en" sz="1300">
                <a:solidFill>
                  <a:schemeClr val="dk1"/>
                </a:solidFill>
              </a:rPr>
              <a:t>through</a:t>
            </a:r>
            <a:r>
              <a:rPr lang="en" sz="1300">
                <a:solidFill>
                  <a:schemeClr val="dk1"/>
                </a:solidFill>
              </a:rPr>
              <a:t> cryptographic </a:t>
            </a:r>
            <a:r>
              <a:rPr b="1" i="1" lang="en" sz="1300">
                <a:solidFill>
                  <a:schemeClr val="dk1"/>
                </a:solidFill>
              </a:rPr>
              <a:t>hashes</a:t>
            </a:r>
            <a:r>
              <a:rPr lang="en" sz="1300">
                <a:solidFill>
                  <a:schemeClr val="dk1"/>
                </a:solidFill>
              </a:rPr>
              <a:t> via a </a:t>
            </a:r>
            <a:r>
              <a:rPr b="1" i="1" lang="en" sz="1300">
                <a:solidFill>
                  <a:schemeClr val="dk1"/>
                </a:solidFill>
              </a:rPr>
              <a:t>peer-to-peer</a:t>
            </a:r>
            <a:r>
              <a:rPr lang="en" sz="1300">
                <a:solidFill>
                  <a:schemeClr val="dk1"/>
                </a:solidFill>
              </a:rPr>
              <a:t> network</a:t>
            </a:r>
            <a:endParaRPr sz="1300">
              <a:solidFill>
                <a:schemeClr val="dk1"/>
              </a:solidFill>
            </a:endParaRPr>
          </a:p>
          <a:p>
            <a:pPr indent="0" lvl="0" marL="457200" rtl="0" algn="just">
              <a:lnSpc>
                <a:spcPct val="115000"/>
              </a:lnSpc>
              <a:spcBef>
                <a:spcPts val="1200"/>
              </a:spcBef>
              <a:spcAft>
                <a:spcPts val="0"/>
              </a:spcAft>
              <a:buNone/>
            </a:pPr>
            <a:r>
              <a:t/>
            </a:r>
            <a:endParaRPr sz="1300">
              <a:solidFill>
                <a:schemeClr val="dk1"/>
              </a:solidFill>
            </a:endParaRPr>
          </a:p>
          <a:p>
            <a:pPr indent="-368300" lvl="0" marL="457200" rtl="0" algn="just">
              <a:lnSpc>
                <a:spcPct val="115000"/>
              </a:lnSpc>
              <a:spcBef>
                <a:spcPts val="1200"/>
              </a:spcBef>
              <a:spcAft>
                <a:spcPts val="0"/>
              </a:spcAft>
              <a:buClr>
                <a:schemeClr val="dk1"/>
              </a:buClr>
              <a:buSzPts val="1300"/>
              <a:buFont typeface="Georgia"/>
              <a:buAutoNum type="arabicPeriod"/>
            </a:pPr>
            <a:r>
              <a:rPr b="1" lang="en" sz="1300">
                <a:solidFill>
                  <a:schemeClr val="dk1"/>
                </a:solidFill>
              </a:rPr>
              <a:t>Node</a:t>
            </a:r>
            <a:r>
              <a:rPr lang="en" sz="1300">
                <a:solidFill>
                  <a:schemeClr val="dk1"/>
                </a:solidFill>
              </a:rPr>
              <a:t> — computing </a:t>
            </a:r>
            <a:r>
              <a:rPr b="1" i="1" lang="en" sz="1300">
                <a:solidFill>
                  <a:schemeClr val="dk1"/>
                </a:solidFill>
              </a:rPr>
              <a:t>peer</a:t>
            </a:r>
            <a:r>
              <a:rPr lang="en" sz="1300">
                <a:solidFill>
                  <a:schemeClr val="dk1"/>
                </a:solidFill>
              </a:rPr>
              <a:t> within the </a:t>
            </a:r>
            <a:r>
              <a:rPr b="1" i="1" lang="en" sz="1300">
                <a:solidFill>
                  <a:schemeClr val="dk1"/>
                </a:solidFill>
              </a:rPr>
              <a:t>network</a:t>
            </a:r>
            <a:endParaRPr b="1" i="1"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Transaction</a:t>
            </a:r>
            <a:r>
              <a:rPr lang="en" sz="1300">
                <a:solidFill>
                  <a:schemeClr val="dk1"/>
                </a:solidFill>
              </a:rPr>
              <a:t> — immutable ledger </a:t>
            </a:r>
            <a:r>
              <a:rPr b="1" i="1" lang="en" sz="1300">
                <a:solidFill>
                  <a:schemeClr val="dk1"/>
                </a:solidFill>
              </a:rPr>
              <a:t>record</a:t>
            </a:r>
            <a:r>
              <a:rPr lang="en" sz="1300">
                <a:solidFill>
                  <a:schemeClr val="dk1"/>
                </a:solidFill>
              </a:rPr>
              <a:t> indicating a </a:t>
            </a:r>
            <a:r>
              <a:rPr b="1" i="1" lang="en" sz="1300">
                <a:solidFill>
                  <a:schemeClr val="dk1"/>
                </a:solidFill>
              </a:rPr>
              <a:t>transfer</a:t>
            </a:r>
            <a:r>
              <a:rPr lang="en" sz="1300">
                <a:solidFill>
                  <a:schemeClr val="dk1"/>
                </a:solidFill>
              </a:rPr>
              <a:t> of </a:t>
            </a:r>
            <a:r>
              <a:rPr b="1" i="1" lang="en" sz="1300">
                <a:solidFill>
                  <a:schemeClr val="dk1"/>
                </a:solidFill>
              </a:rPr>
              <a:t>value</a:t>
            </a:r>
            <a:endParaRPr b="1" i="1"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Block</a:t>
            </a:r>
            <a:r>
              <a:rPr lang="en" sz="1300">
                <a:solidFill>
                  <a:schemeClr val="dk1"/>
                </a:solidFill>
              </a:rPr>
              <a:t> — </a:t>
            </a:r>
            <a:r>
              <a:rPr i="1" lang="en" sz="1300">
                <a:solidFill>
                  <a:schemeClr val="dk1"/>
                </a:solidFill>
              </a:rPr>
              <a:t>data-structure</a:t>
            </a:r>
            <a:r>
              <a:rPr lang="en" sz="1300">
                <a:solidFill>
                  <a:schemeClr val="dk1"/>
                </a:solidFill>
              </a:rPr>
              <a:t> used to batch transactions and </a:t>
            </a:r>
            <a:r>
              <a:rPr b="1" i="1" lang="en" sz="1300">
                <a:solidFill>
                  <a:schemeClr val="dk1"/>
                </a:solidFill>
              </a:rPr>
              <a:t>relay</a:t>
            </a:r>
            <a:r>
              <a:rPr lang="en" sz="1300">
                <a:solidFill>
                  <a:schemeClr val="dk1"/>
                </a:solidFill>
              </a:rPr>
              <a:t> them </a:t>
            </a:r>
            <a:r>
              <a:rPr b="1" i="1" lang="en" sz="1300">
                <a:solidFill>
                  <a:schemeClr val="dk1"/>
                </a:solidFill>
              </a:rPr>
              <a:t>peer-to-peer</a:t>
            </a:r>
            <a:endParaRPr b="1" i="1"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Chain</a:t>
            </a:r>
            <a:r>
              <a:rPr lang="en" sz="1300">
                <a:solidFill>
                  <a:schemeClr val="dk1"/>
                </a:solidFill>
              </a:rPr>
              <a:t> — a </a:t>
            </a:r>
            <a:r>
              <a:rPr b="1" i="1" lang="en" sz="1300">
                <a:solidFill>
                  <a:schemeClr val="dk1"/>
                </a:solidFill>
              </a:rPr>
              <a:t>sequence</a:t>
            </a:r>
            <a:r>
              <a:rPr lang="en" sz="1300">
                <a:solidFill>
                  <a:schemeClr val="dk1"/>
                </a:solidFill>
              </a:rPr>
              <a:t> of blocks in </a:t>
            </a:r>
            <a:r>
              <a:rPr b="1" i="1" lang="en" sz="1300">
                <a:solidFill>
                  <a:schemeClr val="dk1"/>
                </a:solidFill>
              </a:rPr>
              <a:t>chronological</a:t>
            </a:r>
            <a:r>
              <a:rPr lang="en" sz="1300">
                <a:solidFill>
                  <a:schemeClr val="dk1"/>
                </a:solidFill>
              </a:rPr>
              <a:t> order</a:t>
            </a:r>
            <a:endParaRPr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Cryptocurrency </a:t>
            </a:r>
            <a:r>
              <a:rPr lang="en" sz="1300">
                <a:solidFill>
                  <a:schemeClr val="dk1"/>
                </a:solidFill>
              </a:rPr>
              <a:t>— algorithmic value token generated outside central bank or governmental purview</a:t>
            </a:r>
            <a:endParaRPr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Miners</a:t>
            </a:r>
            <a:r>
              <a:rPr lang="en" sz="1300">
                <a:solidFill>
                  <a:schemeClr val="dk1"/>
                </a:solidFill>
              </a:rPr>
              <a:t> — powerful nodes which create new monetary supply</a:t>
            </a:r>
            <a:endParaRPr sz="1300">
              <a:solidFill>
                <a:schemeClr val="dk1"/>
              </a:solidFill>
            </a:endParaRPr>
          </a:p>
          <a:p>
            <a:pPr indent="-368300" lvl="0" marL="457200" rtl="0" algn="just">
              <a:lnSpc>
                <a:spcPct val="115000"/>
              </a:lnSpc>
              <a:spcBef>
                <a:spcPts val="0"/>
              </a:spcBef>
              <a:spcAft>
                <a:spcPts val="0"/>
              </a:spcAft>
              <a:buClr>
                <a:schemeClr val="dk1"/>
              </a:buClr>
              <a:buSzPts val="1300"/>
              <a:buFont typeface="Georgia"/>
              <a:buAutoNum type="arabicPeriod"/>
            </a:pPr>
            <a:r>
              <a:rPr b="1" lang="en" sz="1300">
                <a:solidFill>
                  <a:schemeClr val="dk1"/>
                </a:solidFill>
              </a:rPr>
              <a:t>Consensus </a:t>
            </a:r>
            <a:r>
              <a:rPr lang="en" sz="1300">
                <a:solidFill>
                  <a:schemeClr val="dk1"/>
                </a:solidFill>
              </a:rPr>
              <a:t>— </a:t>
            </a:r>
            <a:r>
              <a:rPr lang="en" sz="1300">
                <a:solidFill>
                  <a:schemeClr val="dk1"/>
                </a:solidFill>
              </a:rPr>
              <a:t>decentralized </a:t>
            </a:r>
            <a:r>
              <a:rPr lang="en" sz="1300">
                <a:solidFill>
                  <a:schemeClr val="dk1"/>
                </a:solidFill>
              </a:rPr>
              <a:t>code-driven governance to validate all network activity</a:t>
            </a:r>
            <a:endParaRPr sz="1300">
              <a:solidFill>
                <a:schemeClr val="dk1"/>
              </a:solidFill>
            </a:endParaRPr>
          </a:p>
          <a:p>
            <a:pPr indent="0" lvl="0" marL="457200" marR="0" rtl="0" algn="l">
              <a:lnSpc>
                <a:spcPct val="90000"/>
              </a:lnSpc>
              <a:spcBef>
                <a:spcPts val="300"/>
              </a:spcBef>
              <a:spcAft>
                <a:spcPts val="0"/>
              </a:spcAft>
              <a:buNone/>
            </a:pPr>
            <a:br>
              <a:rPr i="0" lang="en" sz="1100" u="none" cap="none" strike="noStrike">
                <a:solidFill>
                  <a:schemeClr val="dk1"/>
                </a:solidFill>
              </a:rPr>
            </a:br>
            <a:endParaRPr i="0" sz="1100" u="none" cap="none" strike="noStrike">
              <a:solidFill>
                <a:schemeClr val="dk1"/>
              </a:solidFill>
            </a:endParaRPr>
          </a:p>
        </p:txBody>
      </p:sp>
      <p:sp>
        <p:nvSpPr>
          <p:cNvPr id="101" name="Google Shape;101;p20"/>
          <p:cNvSpPr txBox="1"/>
          <p:nvPr/>
        </p:nvSpPr>
        <p:spPr>
          <a:xfrm>
            <a:off x="437119" y="758733"/>
            <a:ext cx="8128800" cy="48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260275" y="805600"/>
            <a:ext cx="8440200" cy="2912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Definitions</a:t>
            </a:r>
            <a:endParaRPr b="1" sz="1900">
              <a:solidFill>
                <a:schemeClr val="dk1"/>
              </a:solidFill>
            </a:endParaRPr>
          </a:p>
          <a:p>
            <a:pPr indent="0" lvl="0" marL="0" rtl="0" algn="l">
              <a:lnSpc>
                <a:spcPct val="115000"/>
              </a:lnSpc>
              <a:spcBef>
                <a:spcPts val="1100"/>
              </a:spcBef>
              <a:spcAft>
                <a:spcPts val="0"/>
              </a:spcAft>
              <a:buNone/>
            </a:pPr>
            <a:r>
              <a:rPr b="1" lang="en" sz="1100">
                <a:solidFill>
                  <a:schemeClr val="dk1"/>
                </a:solidFill>
              </a:rPr>
              <a:t>Unknown Mining Pool Detection</a:t>
            </a:r>
            <a:endParaRPr b="1" sz="1100">
              <a:solidFill>
                <a:schemeClr val="dk1"/>
              </a:solidFill>
            </a:endParaRPr>
          </a:p>
          <a:p>
            <a:pPr indent="0" lvl="0" marL="0" rtl="0" algn="l">
              <a:lnSpc>
                <a:spcPct val="115000"/>
              </a:lnSpc>
              <a:spcBef>
                <a:spcPts val="1200"/>
              </a:spcBef>
              <a:spcAft>
                <a:spcPts val="0"/>
              </a:spcAft>
              <a:buNone/>
            </a:pPr>
            <a:r>
              <a:rPr b="1" lang="en" sz="1100">
                <a:solidFill>
                  <a:schemeClr val="dk1"/>
                </a:solidFill>
              </a:rPr>
              <a:t>Definitions</a:t>
            </a:r>
            <a:r>
              <a:rPr lang="en" sz="800">
                <a:solidFill>
                  <a:schemeClr val="dk1"/>
                </a:solidFill>
              </a:rPr>
              <a:t>¹ </a:t>
            </a:r>
            <a:r>
              <a:rPr b="1" lang="en" sz="1100">
                <a:solidFill>
                  <a:schemeClr val="dk1"/>
                </a:solidFill>
              </a:rPr>
              <a: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Pooled Mining</a:t>
            </a:r>
            <a:r>
              <a:rPr lang="en" sz="1100">
                <a:solidFill>
                  <a:schemeClr val="dk1"/>
                </a:solidFill>
              </a:rPr>
              <a:t>: Pooled mining "pools" all of the resources of the clients in that pool to generate the solution to a given block. When the pool solves a block, the 6.25 BTC generated by that block's solution is split and distributed between the pools participants.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Solo Mining</a:t>
            </a:r>
            <a:r>
              <a:rPr lang="en" sz="1100">
                <a:solidFill>
                  <a:schemeClr val="dk1"/>
                </a:solidFill>
              </a:rPr>
              <a:t>: Solo mining is when a miner performs the mining operations alone without joining a pool. All mined blocks are generated to the miner's credit.</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Cause:</a:t>
            </a:r>
            <a:r>
              <a:rPr lang="en" sz="1100">
                <a:solidFill>
                  <a:schemeClr val="dk1"/>
                </a:solidFill>
              </a:rPr>
              <a:t> Unknown Mining Pools are </a:t>
            </a:r>
            <a:r>
              <a:rPr b="1" lang="en" sz="1100">
                <a:solidFill>
                  <a:schemeClr val="dk1"/>
                </a:solidFill>
              </a:rPr>
              <a:t>not</a:t>
            </a:r>
            <a:r>
              <a:rPr lang="en" sz="1100">
                <a:solidFill>
                  <a:schemeClr val="dk1"/>
                </a:solidFill>
              </a:rPr>
              <a:t> necessarily one </a:t>
            </a:r>
            <a:r>
              <a:rPr b="1" lang="en" sz="1100">
                <a:solidFill>
                  <a:schemeClr val="dk1"/>
                </a:solidFill>
              </a:rPr>
              <a:t>coordinated private</a:t>
            </a:r>
            <a:r>
              <a:rPr lang="en" sz="1100">
                <a:solidFill>
                  <a:schemeClr val="dk1"/>
                </a:solidFill>
              </a:rPr>
              <a:t> pool. Rather, they could be a combination of solo miners and group miners that hide their pool</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Motivation:</a:t>
            </a:r>
            <a:r>
              <a:rPr lang="en" sz="1100">
                <a:solidFill>
                  <a:schemeClr val="dk1"/>
                </a:solidFill>
              </a:rPr>
              <a:t> Shadow mining may allow a group of miners to </a:t>
            </a:r>
            <a:r>
              <a:rPr i="1" lang="en" sz="1100">
                <a:solidFill>
                  <a:schemeClr val="dk1"/>
                </a:solidFill>
              </a:rPr>
              <a:t>hide their hash rate</a:t>
            </a:r>
            <a:r>
              <a:rPr lang="en" sz="1100">
                <a:solidFill>
                  <a:schemeClr val="dk1"/>
                </a:solidFill>
              </a:rPr>
              <a:t> or </a:t>
            </a:r>
            <a:r>
              <a:rPr i="1" lang="en" sz="1100">
                <a:solidFill>
                  <a:schemeClr val="dk1"/>
                </a:solidFill>
              </a:rPr>
              <a:t>protect proprietary hardware</a:t>
            </a:r>
            <a:r>
              <a:rPr lang="en" sz="1100">
                <a:solidFill>
                  <a:schemeClr val="dk1"/>
                </a:solidFill>
              </a:rPr>
              <a:t> (sub 5 nanometre ASIC chips)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Result:</a:t>
            </a:r>
            <a:r>
              <a:rPr lang="en" sz="1100">
                <a:solidFill>
                  <a:schemeClr val="dk1"/>
                </a:solidFill>
              </a:rPr>
              <a:t> The lack of transparency poses a danger to the health of the bitcoin network as it may allow for game-theoretic attacks discussed later</a:t>
            </a:r>
            <a:endParaRPr sz="1100">
              <a:solidFill>
                <a:schemeClr val="dk1"/>
              </a:solidFill>
            </a:endParaRPr>
          </a:p>
          <a:p>
            <a:pPr indent="0" lvl="0" marL="0" rtl="0" algn="l">
              <a:lnSpc>
                <a:spcPct val="115000"/>
              </a:lnSpc>
              <a:spcBef>
                <a:spcPts val="1200"/>
              </a:spcBef>
              <a:spcAft>
                <a:spcPts val="0"/>
              </a:spcAft>
              <a:buNone/>
            </a:pPr>
            <a:r>
              <a:rPr lang="en" sz="700">
                <a:solidFill>
                  <a:schemeClr val="dk1"/>
                </a:solidFill>
              </a:rPr>
              <a:t>¹ </a:t>
            </a:r>
            <a:r>
              <a:rPr lang="en" sz="700">
                <a:solidFill>
                  <a:schemeClr val="dk1"/>
                </a:solidFill>
                <a:uFill>
                  <a:noFill/>
                </a:uFill>
                <a:hlinkClick r:id="rId3"/>
              </a:rPr>
              <a:t>https://tinyurl.com/cfr632e</a:t>
            </a:r>
            <a:endParaRPr sz="1000" u="sng">
              <a:solidFill>
                <a:schemeClr val="hlink"/>
              </a:solidFill>
            </a:endParaRPr>
          </a:p>
          <a:p>
            <a:pPr indent="457200" lvl="0" marL="0" rtl="0" algn="just">
              <a:lnSpc>
                <a:spcPct val="115000"/>
              </a:lnSpc>
              <a:spcBef>
                <a:spcPts val="1200"/>
              </a:spcBef>
              <a:spcAft>
                <a:spcPts val="0"/>
              </a:spcAft>
              <a:buClr>
                <a:schemeClr val="dk1"/>
              </a:buClr>
              <a:buSzPts val="1100"/>
              <a:buFont typeface="Arial"/>
              <a:buNone/>
            </a:pPr>
            <a:r>
              <a:t/>
            </a:r>
            <a:endParaRPr b="1" i="1"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1200"/>
              </a:spcAft>
              <a:buNone/>
            </a:pPr>
            <a:r>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260275" y="805600"/>
            <a:ext cx="8440200" cy="2912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OBJECTIVE</a:t>
            </a:r>
            <a:endParaRPr b="1" sz="1900">
              <a:solidFill>
                <a:schemeClr val="dk1"/>
              </a:solidFill>
            </a:endParaRPr>
          </a:p>
          <a:p>
            <a:pPr indent="0" lvl="0" marL="457200" rtl="0" algn="just">
              <a:lnSpc>
                <a:spcPct val="115000"/>
              </a:lnSpc>
              <a:spcBef>
                <a:spcPts val="0"/>
              </a:spcBef>
              <a:spcAft>
                <a:spcPts val="0"/>
              </a:spcAft>
              <a:buNone/>
            </a:pPr>
            <a:r>
              <a:t/>
            </a:r>
            <a:endParaRPr b="1" sz="1900">
              <a:solidFill>
                <a:schemeClr val="dk1"/>
              </a:solidFill>
            </a:endParaRPr>
          </a:p>
          <a:p>
            <a:pPr indent="0" lvl="0" marL="457200" rtl="0" algn="just">
              <a:lnSpc>
                <a:spcPct val="115000"/>
              </a:lnSpc>
              <a:spcBef>
                <a:spcPts val="0"/>
              </a:spcBef>
              <a:spcAft>
                <a:spcPts val="0"/>
              </a:spcAft>
              <a:buNone/>
            </a:pPr>
            <a:r>
              <a:rPr b="1" i="1" lang="en" sz="1100">
                <a:solidFill>
                  <a:schemeClr val="dk1"/>
                </a:solidFill>
              </a:rPr>
              <a:t>Background:</a:t>
            </a:r>
            <a:r>
              <a:rPr lang="en" sz="1100">
                <a:solidFill>
                  <a:schemeClr val="dk1"/>
                </a:solidFill>
              </a:rPr>
              <a:t> By analyzing the different </a:t>
            </a:r>
            <a:r>
              <a:rPr b="1" lang="en" sz="1100">
                <a:solidFill>
                  <a:schemeClr val="dk1"/>
                </a:solidFill>
              </a:rPr>
              <a:t>characteristics </a:t>
            </a:r>
            <a:r>
              <a:rPr lang="en" sz="1100">
                <a:solidFill>
                  <a:schemeClr val="dk1"/>
                </a:solidFill>
              </a:rPr>
              <a:t>of bitcoin transactions and identifying the behaviour of </a:t>
            </a:r>
            <a:r>
              <a:rPr b="1" lang="en" sz="1100">
                <a:solidFill>
                  <a:schemeClr val="dk1"/>
                </a:solidFill>
              </a:rPr>
              <a:t>publicly-known</a:t>
            </a:r>
            <a:r>
              <a:rPr lang="en" sz="1100">
                <a:solidFill>
                  <a:schemeClr val="dk1"/>
                </a:solidFill>
              </a:rPr>
              <a:t> Bitcoin pools in picking them to mine, we build a Machine Learning Classifier that is able to predict whether a transaction is mined by a </a:t>
            </a:r>
            <a:r>
              <a:rPr b="1" lang="en" sz="1100">
                <a:solidFill>
                  <a:schemeClr val="dk1"/>
                </a:solidFill>
              </a:rPr>
              <a:t>mining pool</a:t>
            </a:r>
            <a:r>
              <a:rPr lang="en" sz="1100">
                <a:solidFill>
                  <a:schemeClr val="dk1"/>
                </a:solidFill>
              </a:rPr>
              <a:t> or </a:t>
            </a:r>
            <a:r>
              <a:rPr b="1" lang="en" sz="1100">
                <a:solidFill>
                  <a:schemeClr val="dk1"/>
                </a:solidFill>
              </a:rPr>
              <a:t>not</a:t>
            </a:r>
            <a:endParaRPr b="1" sz="1100">
              <a:solidFill>
                <a:schemeClr val="dk1"/>
              </a:solidFill>
            </a:endParaRPr>
          </a:p>
          <a:p>
            <a:pPr indent="0" lvl="0" marL="457200" rtl="0" algn="just">
              <a:lnSpc>
                <a:spcPct val="115000"/>
              </a:lnSpc>
              <a:spcBef>
                <a:spcPts val="300"/>
              </a:spcBef>
              <a:spcAft>
                <a:spcPts val="0"/>
              </a:spcAft>
              <a:buNone/>
            </a:pPr>
            <a:r>
              <a:t/>
            </a:r>
            <a:endParaRPr b="1" sz="1100">
              <a:solidFill>
                <a:schemeClr val="dk1"/>
              </a:solidFill>
            </a:endParaRPr>
          </a:p>
          <a:p>
            <a:pPr indent="0" lvl="0" marL="457200" rtl="0" algn="just">
              <a:lnSpc>
                <a:spcPct val="115000"/>
              </a:lnSpc>
              <a:spcBef>
                <a:spcPts val="300"/>
              </a:spcBef>
              <a:spcAft>
                <a:spcPts val="0"/>
              </a:spcAft>
              <a:buNone/>
            </a:pPr>
            <a:r>
              <a:rPr b="1" i="1" lang="en" sz="1100">
                <a:solidFill>
                  <a:schemeClr val="dk1"/>
                </a:solidFill>
              </a:rPr>
              <a:t>Motivation:</a:t>
            </a:r>
            <a:r>
              <a:rPr lang="en" sz="1100">
                <a:solidFill>
                  <a:schemeClr val="dk1"/>
                </a:solidFill>
              </a:rPr>
              <a:t> Imagine if Nakamoto had moved one of his coins (he hasn’t moved his coins in years) and our classifier flagged it to have mined by an </a:t>
            </a:r>
            <a:r>
              <a:rPr b="1" lang="en" sz="1100">
                <a:solidFill>
                  <a:schemeClr val="dk1"/>
                </a:solidFill>
              </a:rPr>
              <a:t>Unknown Mining Pool</a:t>
            </a:r>
            <a:r>
              <a:rPr lang="en" sz="1100">
                <a:solidFill>
                  <a:schemeClr val="dk1"/>
                </a:solidFill>
              </a:rPr>
              <a:t>. Our deep-dive analysis would certain be useful. </a:t>
            </a:r>
            <a:endParaRPr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None/>
            </a:pPr>
            <a:r>
              <a:rPr b="1" i="1" lang="en" sz="1100">
                <a:solidFill>
                  <a:schemeClr val="dk1"/>
                </a:solidFill>
              </a:rPr>
              <a:t>Result:</a:t>
            </a:r>
            <a:r>
              <a:rPr lang="en" sz="1100">
                <a:solidFill>
                  <a:schemeClr val="dk1"/>
                </a:solidFill>
              </a:rPr>
              <a:t> The confusion matrix from our predictive model allows us to use </a:t>
            </a:r>
            <a:r>
              <a:rPr b="1" lang="en" sz="1100">
                <a:solidFill>
                  <a:schemeClr val="dk1"/>
                </a:solidFill>
              </a:rPr>
              <a:t>‘False Positives’</a:t>
            </a:r>
            <a:r>
              <a:rPr lang="en" sz="1100">
                <a:solidFill>
                  <a:schemeClr val="dk1"/>
                </a:solidFill>
              </a:rPr>
              <a:t> to identify transactions that have been mined by a </a:t>
            </a:r>
            <a:r>
              <a:rPr b="1" lang="en" sz="1100">
                <a:solidFill>
                  <a:schemeClr val="dk1"/>
                </a:solidFill>
              </a:rPr>
              <a:t>Shadow/ Dark</a:t>
            </a:r>
            <a:r>
              <a:rPr lang="en" sz="1100">
                <a:solidFill>
                  <a:schemeClr val="dk1"/>
                </a:solidFill>
              </a:rPr>
              <a:t> mining pool</a:t>
            </a:r>
            <a:endParaRPr sz="1100">
              <a:solidFill>
                <a:schemeClr val="dk1"/>
              </a:solidFill>
            </a:endParaRPr>
          </a:p>
          <a:p>
            <a:pPr indent="0" lvl="0" marL="457200" rtl="0" algn="just">
              <a:lnSpc>
                <a:spcPct val="115000"/>
              </a:lnSpc>
              <a:spcBef>
                <a:spcPts val="300"/>
              </a:spcBef>
              <a:spcAft>
                <a:spcPts val="0"/>
              </a:spcAft>
              <a:buNone/>
            </a:pPr>
            <a:r>
              <a:t/>
            </a:r>
            <a:endParaRPr b="1" i="1" sz="1100">
              <a:solidFill>
                <a:schemeClr val="dk1"/>
              </a:solidFill>
            </a:endParaRPr>
          </a:p>
          <a:p>
            <a:pPr indent="0" lvl="0" marL="457200" rtl="0" algn="just">
              <a:lnSpc>
                <a:spcPct val="115000"/>
              </a:lnSpc>
              <a:spcBef>
                <a:spcPts val="300"/>
              </a:spcBef>
              <a:spcAft>
                <a:spcPts val="0"/>
              </a:spcAft>
              <a:buNone/>
            </a:pPr>
            <a:r>
              <a:rPr b="1" i="1" lang="en" sz="1100">
                <a:solidFill>
                  <a:schemeClr val="dk1"/>
                </a:solidFill>
              </a:rPr>
              <a:t>Reasoning: </a:t>
            </a:r>
            <a:r>
              <a:rPr i="1" lang="en" sz="1100">
                <a:solidFill>
                  <a:schemeClr val="dk1"/>
                </a:solidFill>
              </a:rPr>
              <a:t>data points (transactions) where our model predicts </a:t>
            </a:r>
            <a:r>
              <a:rPr b="1" i="1" lang="en" sz="1100">
                <a:solidFill>
                  <a:schemeClr val="dk1"/>
                </a:solidFill>
              </a:rPr>
              <a:t>mined_by_mining_pool == true</a:t>
            </a:r>
            <a:r>
              <a:rPr i="1" lang="en" sz="1100">
                <a:solidFill>
                  <a:schemeClr val="dk1"/>
                </a:solidFill>
              </a:rPr>
              <a:t>, but in actuality have been labelled by the network as </a:t>
            </a:r>
            <a:r>
              <a:rPr b="1" i="1" lang="en" sz="1100">
                <a:solidFill>
                  <a:schemeClr val="dk1"/>
                </a:solidFill>
              </a:rPr>
              <a:t>mined_by_mining_pool == false</a:t>
            </a:r>
            <a:r>
              <a:rPr i="1" lang="en" sz="1100">
                <a:solidFill>
                  <a:schemeClr val="dk1"/>
                </a:solidFill>
              </a:rPr>
              <a:t> (WHY? LACK OF INFO??)</a:t>
            </a:r>
            <a:endParaRPr i="1"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None/>
            </a:pPr>
            <a:r>
              <a:rPr b="1" i="1" lang="en" sz="1100">
                <a:solidFill>
                  <a:schemeClr val="dk1"/>
                </a:solidFill>
              </a:rPr>
              <a:t>Objective:</a:t>
            </a:r>
            <a:r>
              <a:rPr lang="en" sz="1100">
                <a:solidFill>
                  <a:schemeClr val="dk1"/>
                </a:solidFill>
              </a:rPr>
              <a:t> identify </a:t>
            </a:r>
            <a:r>
              <a:rPr b="1" lang="en" sz="1100">
                <a:solidFill>
                  <a:schemeClr val="dk1"/>
                </a:solidFill>
              </a:rPr>
              <a:t>node</a:t>
            </a:r>
            <a:r>
              <a:rPr lang="en" sz="1100">
                <a:solidFill>
                  <a:schemeClr val="dk1"/>
                </a:solidFill>
              </a:rPr>
              <a:t> </a:t>
            </a:r>
            <a:r>
              <a:rPr b="1" lang="en" sz="1100">
                <a:solidFill>
                  <a:schemeClr val="dk1"/>
                </a:solidFill>
              </a:rPr>
              <a:t>addresses </a:t>
            </a:r>
            <a:r>
              <a:rPr lang="en" sz="1100">
                <a:solidFill>
                  <a:schemeClr val="dk1"/>
                </a:solidFill>
              </a:rPr>
              <a:t>flagged to be </a:t>
            </a:r>
            <a:r>
              <a:rPr i="1" lang="en" sz="1100">
                <a:solidFill>
                  <a:schemeClr val="dk1"/>
                </a:solidFill>
              </a:rPr>
              <a:t>‘unknown’</a:t>
            </a:r>
            <a:r>
              <a:rPr lang="en" sz="1100">
                <a:solidFill>
                  <a:schemeClr val="dk1"/>
                </a:solidFill>
              </a:rPr>
              <a:t> by our prediction classifiers </a:t>
            </a:r>
            <a:r>
              <a:rPr i="1" lang="en" sz="1100">
                <a:solidFill>
                  <a:schemeClr val="dk1"/>
                </a:solidFill>
              </a:rPr>
              <a:t>(false-positive)</a:t>
            </a:r>
            <a:r>
              <a:rPr lang="en" sz="1100">
                <a:solidFill>
                  <a:schemeClr val="dk1"/>
                </a:solidFill>
              </a:rPr>
              <a:t> and do further data analytics </a:t>
            </a:r>
            <a:r>
              <a:rPr i="1" lang="en" sz="1100">
                <a:solidFill>
                  <a:schemeClr val="dk1"/>
                </a:solidFill>
              </a:rPr>
              <a:t>(node centrality metrics etc.) </a:t>
            </a:r>
            <a:r>
              <a:rPr lang="en" sz="1100">
                <a:solidFill>
                  <a:schemeClr val="dk1"/>
                </a:solidFill>
              </a:rPr>
              <a:t>to unravel </a:t>
            </a:r>
            <a:r>
              <a:rPr b="1" lang="en" sz="1100">
                <a:solidFill>
                  <a:schemeClr val="dk1"/>
                </a:solidFill>
              </a:rPr>
              <a:t>malicious</a:t>
            </a:r>
            <a:r>
              <a:rPr lang="en" sz="1100">
                <a:solidFill>
                  <a:schemeClr val="dk1"/>
                </a:solidFill>
              </a:rPr>
              <a:t> network activity</a:t>
            </a:r>
            <a:endParaRPr sz="1100">
              <a:solidFill>
                <a:schemeClr val="dk1"/>
              </a:solidFill>
            </a:endParaRPr>
          </a:p>
          <a:p>
            <a:pPr indent="0" lvl="0" marL="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120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260275" y="805600"/>
            <a:ext cx="8440200" cy="2912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Dataset</a:t>
            </a:r>
            <a:endParaRPr b="1" sz="1900">
              <a:solidFill>
                <a:schemeClr val="dk1"/>
              </a:solidFill>
            </a:endParaRPr>
          </a:p>
          <a:p>
            <a:pPr indent="0" lvl="0" marL="457200" rtl="0" algn="just">
              <a:lnSpc>
                <a:spcPct val="115000"/>
              </a:lnSpc>
              <a:spcBef>
                <a:spcPts val="0"/>
              </a:spcBef>
              <a:spcAft>
                <a:spcPts val="0"/>
              </a:spcAft>
              <a:buNone/>
            </a:pPr>
            <a:r>
              <a:t/>
            </a:r>
            <a:endParaRPr b="1" sz="1900">
              <a:solidFill>
                <a:schemeClr val="dk1"/>
              </a:solidFill>
            </a:endParaRPr>
          </a:p>
          <a:p>
            <a:pPr indent="0" lvl="0" marL="457200" rtl="0" algn="just">
              <a:lnSpc>
                <a:spcPct val="115000"/>
              </a:lnSpc>
              <a:spcBef>
                <a:spcPts val="0"/>
              </a:spcBef>
              <a:spcAft>
                <a:spcPts val="0"/>
              </a:spcAft>
              <a:buNone/>
            </a:pPr>
            <a:r>
              <a:rPr b="1" i="1" lang="en" sz="1300">
                <a:solidFill>
                  <a:schemeClr val="dk1"/>
                </a:solidFill>
              </a:rPr>
              <a:t>Unlike other data, the blockchain never sleeps…</a:t>
            </a:r>
            <a:endParaRPr b="1" i="1" sz="1300">
              <a:solidFill>
                <a:schemeClr val="dk1"/>
              </a:solidFill>
            </a:endParaRPr>
          </a:p>
          <a:p>
            <a:pPr indent="0" lvl="0" marL="457200" rtl="0" algn="just">
              <a:lnSpc>
                <a:spcPct val="115000"/>
              </a:lnSpc>
              <a:spcBef>
                <a:spcPts val="300"/>
              </a:spcBef>
              <a:spcAft>
                <a:spcPts val="0"/>
              </a:spcAft>
              <a:buNone/>
            </a:pPr>
            <a:r>
              <a:t/>
            </a:r>
            <a:endParaRPr b="1" sz="1300">
              <a:solidFill>
                <a:schemeClr val="dk1"/>
              </a:solidFill>
            </a:endParaRPr>
          </a:p>
          <a:p>
            <a:pPr indent="0" lvl="0" marL="457200" rtl="0" algn="just">
              <a:lnSpc>
                <a:spcPct val="115000"/>
              </a:lnSpc>
              <a:spcBef>
                <a:spcPts val="300"/>
              </a:spcBef>
              <a:spcAft>
                <a:spcPts val="0"/>
              </a:spcAft>
              <a:buNone/>
            </a:pPr>
            <a:r>
              <a:rPr lang="en" sz="1300">
                <a:solidFill>
                  <a:schemeClr val="dk1"/>
                </a:solidFill>
              </a:rPr>
              <a:t>Since our dataset is huge and dynamic (changes every 10 minutes), we are indebted to the rigorous ETL framework₁ built by Google</a:t>
            </a:r>
            <a:r>
              <a:rPr lang="en" sz="900">
                <a:solidFill>
                  <a:schemeClr val="dk1"/>
                </a:solidFill>
              </a:rPr>
              <a:t> ¹ </a:t>
            </a:r>
            <a:r>
              <a:rPr lang="en" sz="1300">
                <a:solidFill>
                  <a:schemeClr val="dk1"/>
                </a:solidFill>
              </a:rPr>
              <a:t> to utilize their specialty BigQuery service on live blockchain data.</a:t>
            </a:r>
            <a:endParaRPr sz="1300">
              <a:solidFill>
                <a:schemeClr val="dk1"/>
              </a:solidFill>
            </a:endParaRPr>
          </a:p>
          <a:p>
            <a:pPr indent="0" lvl="0" marL="0" rtl="0" algn="just">
              <a:lnSpc>
                <a:spcPct val="115000"/>
              </a:lnSpc>
              <a:spcBef>
                <a:spcPts val="300"/>
              </a:spcBef>
              <a:spcAft>
                <a:spcPts val="0"/>
              </a:spcAft>
              <a:buNone/>
            </a:pPr>
            <a:r>
              <a:rPr lang="en" sz="1300">
                <a:solidFill>
                  <a:schemeClr val="dk1"/>
                </a:solidFill>
              </a:rPr>
              <a:t>	The dataset we used ranged from a monster </a:t>
            </a:r>
            <a:r>
              <a:rPr b="1" lang="en" sz="1300">
                <a:solidFill>
                  <a:schemeClr val="dk1"/>
                </a:solidFill>
              </a:rPr>
              <a:t>1.0 to 1.3 GB</a:t>
            </a:r>
            <a:r>
              <a:rPr lang="en" sz="1300">
                <a:solidFill>
                  <a:schemeClr val="dk1"/>
                </a:solidFill>
              </a:rPr>
              <a:t>!</a:t>
            </a:r>
            <a:endParaRPr sz="1300">
              <a:solidFill>
                <a:schemeClr val="dk1"/>
              </a:solidFill>
            </a:endParaRPr>
          </a:p>
          <a:p>
            <a:pPr indent="0" lvl="0" marL="0" rtl="0" algn="just">
              <a:lnSpc>
                <a:spcPct val="115000"/>
              </a:lnSpc>
              <a:spcBef>
                <a:spcPts val="300"/>
              </a:spcBef>
              <a:spcAft>
                <a:spcPts val="0"/>
              </a:spcAft>
              <a:buNone/>
            </a:pPr>
            <a:r>
              <a:t/>
            </a:r>
            <a:endParaRPr sz="1300">
              <a:solidFill>
                <a:schemeClr val="dk1"/>
              </a:solidFill>
            </a:endParaRPr>
          </a:p>
          <a:p>
            <a:pPr indent="0" lvl="0" marL="0" rtl="0" algn="just">
              <a:lnSpc>
                <a:spcPct val="115000"/>
              </a:lnSpc>
              <a:spcBef>
                <a:spcPts val="300"/>
              </a:spcBef>
              <a:spcAft>
                <a:spcPts val="0"/>
              </a:spcAft>
              <a:buNone/>
            </a:pPr>
            <a:r>
              <a:rPr lang="en" sz="1300">
                <a:solidFill>
                  <a:schemeClr val="dk1"/>
                </a:solidFill>
              </a:rPr>
              <a:t>	This allowed us to get an incredible </a:t>
            </a:r>
            <a:r>
              <a:rPr b="1" lang="en" sz="1300">
                <a:solidFill>
                  <a:schemeClr val="dk1"/>
                </a:solidFill>
              </a:rPr>
              <a:t>accuracy </a:t>
            </a:r>
            <a:r>
              <a:rPr lang="en" sz="1300">
                <a:solidFill>
                  <a:schemeClr val="dk1"/>
                </a:solidFill>
              </a:rPr>
              <a:t>rates of </a:t>
            </a:r>
            <a:r>
              <a:rPr b="1" lang="en" sz="1300">
                <a:solidFill>
                  <a:schemeClr val="dk1"/>
                </a:solidFill>
              </a:rPr>
              <a:t>99.8395885589584%</a:t>
            </a:r>
            <a:r>
              <a:rPr lang="en" sz="1300">
                <a:solidFill>
                  <a:schemeClr val="dk1"/>
                </a:solidFill>
              </a:rPr>
              <a:t> (Stacked Ensemble Classifiers)    and </a:t>
            </a:r>
            <a:r>
              <a:rPr b="1" lang="en" sz="1300">
                <a:solidFill>
                  <a:schemeClr val="dk1"/>
                </a:solidFill>
              </a:rPr>
              <a:t>99.8375925642544%</a:t>
            </a:r>
            <a:r>
              <a:rPr lang="en" sz="1300">
                <a:solidFill>
                  <a:schemeClr val="dk1"/>
                </a:solidFill>
              </a:rPr>
              <a:t> (Tensorflow Neural Net)</a:t>
            </a:r>
            <a:endParaRPr sz="1300">
              <a:solidFill>
                <a:schemeClr val="dk1"/>
              </a:solidFill>
            </a:endParaRPr>
          </a:p>
          <a:p>
            <a:pPr indent="0" lvl="0" marL="457200" rtl="0" algn="just">
              <a:lnSpc>
                <a:spcPct val="115000"/>
              </a:lnSpc>
              <a:spcBef>
                <a:spcPts val="300"/>
              </a:spcBef>
              <a:spcAft>
                <a:spcPts val="0"/>
              </a:spcAft>
              <a:buNone/>
            </a:pPr>
            <a:r>
              <a:t/>
            </a:r>
            <a:endParaRPr sz="1300">
              <a:solidFill>
                <a:schemeClr val="dk1"/>
              </a:solidFill>
            </a:endParaRPr>
          </a:p>
          <a:p>
            <a:pPr indent="0" lvl="0" marL="457200" rtl="0" algn="just">
              <a:lnSpc>
                <a:spcPct val="115000"/>
              </a:lnSpc>
              <a:spcBef>
                <a:spcPts val="300"/>
              </a:spcBef>
              <a:spcAft>
                <a:spcPts val="0"/>
              </a:spcAft>
              <a:buClr>
                <a:schemeClr val="dk1"/>
              </a:buClr>
              <a:buSzPts val="1100"/>
              <a:buFont typeface="Arial"/>
              <a:buNone/>
            </a:pPr>
            <a:r>
              <a:rPr lang="en" sz="1300">
                <a:solidFill>
                  <a:schemeClr val="dk1"/>
                </a:solidFill>
              </a:rPr>
              <a:t>We used </a:t>
            </a:r>
            <a:r>
              <a:rPr b="1" lang="en" sz="1300">
                <a:solidFill>
                  <a:schemeClr val="dk1"/>
                </a:solidFill>
              </a:rPr>
              <a:t>26</a:t>
            </a:r>
            <a:r>
              <a:rPr lang="en" sz="1300">
                <a:solidFill>
                  <a:schemeClr val="dk1"/>
                </a:solidFill>
              </a:rPr>
              <a:t> </a:t>
            </a:r>
            <a:r>
              <a:rPr b="1" lang="en" sz="1300">
                <a:solidFill>
                  <a:schemeClr val="dk1"/>
                </a:solidFill>
              </a:rPr>
              <a:t>unique</a:t>
            </a:r>
            <a:r>
              <a:rPr lang="en" sz="1300">
                <a:solidFill>
                  <a:schemeClr val="dk1"/>
                </a:solidFill>
              </a:rPr>
              <a:t> </a:t>
            </a:r>
            <a:r>
              <a:rPr b="1" lang="en" sz="1300">
                <a:solidFill>
                  <a:schemeClr val="dk1"/>
                </a:solidFill>
              </a:rPr>
              <a:t>features</a:t>
            </a:r>
            <a:r>
              <a:rPr lang="en" sz="1300">
                <a:solidFill>
                  <a:schemeClr val="dk1"/>
                </a:solidFill>
              </a:rPr>
              <a:t> of a bitcoin transaction ranging from how much </a:t>
            </a:r>
            <a:r>
              <a:rPr b="1" lang="en" sz="1300">
                <a:solidFill>
                  <a:schemeClr val="dk1"/>
                </a:solidFill>
              </a:rPr>
              <a:t>total monetary value</a:t>
            </a:r>
            <a:r>
              <a:rPr lang="en" sz="1300">
                <a:solidFill>
                  <a:schemeClr val="dk1"/>
                </a:solidFill>
              </a:rPr>
              <a:t> the transaction contains to</a:t>
            </a:r>
            <a:r>
              <a:rPr b="1" lang="en" sz="1300">
                <a:solidFill>
                  <a:schemeClr val="dk1"/>
                </a:solidFill>
              </a:rPr>
              <a:t> how long</a:t>
            </a:r>
            <a:r>
              <a:rPr lang="en" sz="1300">
                <a:solidFill>
                  <a:schemeClr val="dk1"/>
                </a:solidFill>
              </a:rPr>
              <a:t> the </a:t>
            </a:r>
            <a:r>
              <a:rPr b="1" lang="en" sz="1300">
                <a:solidFill>
                  <a:schemeClr val="dk1"/>
                </a:solidFill>
              </a:rPr>
              <a:t>inputs</a:t>
            </a:r>
            <a:r>
              <a:rPr lang="en" sz="1300">
                <a:solidFill>
                  <a:schemeClr val="dk1"/>
                </a:solidFill>
              </a:rPr>
              <a:t> used in the sat</a:t>
            </a:r>
            <a:r>
              <a:rPr b="1" lang="en" sz="1300">
                <a:solidFill>
                  <a:schemeClr val="dk1"/>
                </a:solidFill>
              </a:rPr>
              <a:t> idle</a:t>
            </a:r>
            <a:r>
              <a:rPr lang="en" sz="1300">
                <a:solidFill>
                  <a:schemeClr val="dk1"/>
                </a:solidFill>
              </a:rPr>
              <a:t> before being included in the transaction!</a:t>
            </a:r>
            <a:endParaRPr sz="13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457200" lvl="0" marL="0" rtl="0" algn="just">
              <a:lnSpc>
                <a:spcPct val="115000"/>
              </a:lnSpc>
              <a:spcBef>
                <a:spcPts val="300"/>
              </a:spcBef>
              <a:spcAft>
                <a:spcPts val="0"/>
              </a:spcAft>
              <a:buClr>
                <a:schemeClr val="dk1"/>
              </a:buClr>
              <a:buSzPts val="1100"/>
              <a:buFont typeface="Arial"/>
              <a:buNone/>
            </a:pPr>
            <a:r>
              <a:rPr lang="en" sz="700">
                <a:solidFill>
                  <a:schemeClr val="dk1"/>
                </a:solidFill>
              </a:rPr>
              <a:t>¹ https://www.kaggle.com/wprice/bitcoin-mining-pool-classifier</a:t>
            </a:r>
            <a:endParaRPr sz="700">
              <a:solidFill>
                <a:schemeClr val="dk1"/>
              </a:solidFill>
            </a:endParaRPr>
          </a:p>
          <a:p>
            <a:pPr indent="0" lvl="0" marL="457200" rtl="0" algn="just">
              <a:lnSpc>
                <a:spcPct val="115000"/>
              </a:lnSpc>
              <a:spcBef>
                <a:spcPts val="300"/>
              </a:spcBef>
              <a:spcAft>
                <a:spcPts val="0"/>
              </a:spcAft>
              <a:buNone/>
            </a:pPr>
            <a:r>
              <a:t/>
            </a:r>
            <a:endParaRPr sz="1100">
              <a:solidFill>
                <a:schemeClr val="dk1"/>
              </a:solidFill>
            </a:endParaRPr>
          </a:p>
          <a:p>
            <a:pPr indent="0" lvl="0" marL="457200" rtl="0" algn="just">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457200" rtl="0" algn="just">
              <a:lnSpc>
                <a:spcPct val="115000"/>
              </a:lnSpc>
              <a:spcBef>
                <a:spcPts val="300"/>
              </a:spcBef>
              <a:spcAft>
                <a:spcPts val="1200"/>
              </a:spcAft>
              <a:buNone/>
            </a:pPr>
            <a:r>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260275" y="805600"/>
            <a:ext cx="8422800" cy="4241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Analysis Methodology</a:t>
            </a:r>
            <a:endParaRPr b="1" sz="19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marR="114300" rtl="0" algn="just">
              <a:lnSpc>
                <a:spcPct val="115000"/>
              </a:lnSpc>
              <a:spcBef>
                <a:spcPts val="1400"/>
              </a:spcBef>
              <a:spcAft>
                <a:spcPts val="0"/>
              </a:spcAft>
              <a:buClr>
                <a:schemeClr val="dk1"/>
              </a:buClr>
              <a:buSzPts val="1100"/>
              <a:buFont typeface="Arial"/>
              <a:buNone/>
            </a:pPr>
            <a:r>
              <a:rPr lang="en" sz="1100">
                <a:solidFill>
                  <a:schemeClr val="dk1"/>
                </a:solidFill>
              </a:rPr>
              <a:t>We use a combination of different Classification Algorithms and an Artificial Neural Network (ANN) to train our prediction models.</a:t>
            </a:r>
            <a:endParaRPr sz="1100">
              <a:solidFill>
                <a:schemeClr val="dk1"/>
              </a:solidFill>
            </a:endParaRPr>
          </a:p>
          <a:p>
            <a:pPr indent="0" lvl="0" marL="292100" rtl="0" algn="just">
              <a:lnSpc>
                <a:spcPct val="138000"/>
              </a:lnSpc>
              <a:spcBef>
                <a:spcPts val="1400"/>
              </a:spcBef>
              <a:spcAft>
                <a:spcPts val="0"/>
              </a:spcAft>
              <a:buClr>
                <a:schemeClr val="dk1"/>
              </a:buClr>
              <a:buSzPts val="1100"/>
              <a:buFont typeface="Arial"/>
              <a:buNone/>
            </a:pPr>
            <a:r>
              <a:rPr lang="en" sz="1100">
                <a:solidFill>
                  <a:schemeClr val="dk1"/>
                </a:solidFill>
              </a:rPr>
              <a:t>1. Serial Model 1 = Random Forest (SKLearn)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We check the accuracy of our classifier by plotting a Precision-Recall Curve and calculating the area under it</a:t>
            </a:r>
            <a:br>
              <a:rPr lang="en" sz="1100">
                <a:solidFill>
                  <a:schemeClr val="dk1"/>
                </a:solidFill>
              </a:rPr>
            </a:b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We use a Confusion Matrix to list out false positives and false 	negatives</a:t>
            </a:r>
            <a:br>
              <a:rPr lang="en" sz="1100">
                <a:solidFill>
                  <a:schemeClr val="dk1"/>
                </a:solidFill>
              </a:rPr>
            </a:b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These transactions are then further investigated with network analysis</a:t>
            </a:r>
            <a:endParaRPr sz="1100">
              <a:solidFill>
                <a:schemeClr val="dk1"/>
              </a:solidFill>
            </a:endParaRPr>
          </a:p>
          <a:p>
            <a:pPr indent="0" lvl="0" marL="292100" rtl="0" algn="just">
              <a:lnSpc>
                <a:spcPct val="138000"/>
              </a:lnSpc>
              <a:spcBef>
                <a:spcPts val="1400"/>
              </a:spcBef>
              <a:spcAft>
                <a:spcPts val="0"/>
              </a:spcAft>
              <a:buClr>
                <a:schemeClr val="dk1"/>
              </a:buClr>
              <a:buSzPts val="1100"/>
              <a:buFont typeface="Arial"/>
              <a:buNone/>
            </a:pPr>
            <a:r>
              <a:rPr lang="en" sz="1100">
                <a:solidFill>
                  <a:schemeClr val="dk1"/>
                </a:solidFill>
              </a:rPr>
              <a:t>2. Serial Model 2 = Gaussian Naive Bayes (SKLearn)</a:t>
            </a:r>
            <a:endParaRPr sz="1100">
              <a:solidFill>
                <a:schemeClr val="dk1"/>
              </a:solidFill>
            </a:endParaRPr>
          </a:p>
          <a:p>
            <a:pPr indent="0" lvl="0" marL="292100" rtl="0" algn="just">
              <a:lnSpc>
                <a:spcPct val="138000"/>
              </a:lnSpc>
              <a:spcBef>
                <a:spcPts val="1400"/>
              </a:spcBef>
              <a:spcAft>
                <a:spcPts val="0"/>
              </a:spcAft>
              <a:buClr>
                <a:schemeClr val="dk1"/>
              </a:buClr>
              <a:buSzPts val="1100"/>
              <a:buFont typeface="Arial"/>
              <a:buNone/>
            </a:pPr>
            <a:r>
              <a:rPr lang="en" sz="1100">
                <a:solidFill>
                  <a:schemeClr val="dk1"/>
                </a:solidFill>
              </a:rPr>
              <a:t>3. Serial AI Model = Artificial Neural Net (TensorFlow)</a:t>
            </a:r>
            <a:endParaRPr sz="1100">
              <a:solidFill>
                <a:schemeClr val="dk1"/>
              </a:solidFill>
            </a:endParaRPr>
          </a:p>
          <a:p>
            <a:pPr indent="0" lvl="0" marL="292100" rtl="0" algn="just">
              <a:lnSpc>
                <a:spcPct val="138000"/>
              </a:lnSpc>
              <a:spcBef>
                <a:spcPts val="1400"/>
              </a:spcBef>
              <a:spcAft>
                <a:spcPts val="0"/>
              </a:spcAft>
              <a:buClr>
                <a:schemeClr val="dk1"/>
              </a:buClr>
              <a:buSzPts val="1100"/>
              <a:buFont typeface="Arial"/>
              <a:buNone/>
            </a:pPr>
            <a:r>
              <a:rPr lang="en" sz="1100">
                <a:solidFill>
                  <a:schemeClr val="dk1"/>
                </a:solidFill>
              </a:rPr>
              <a:t>4. Parallelized ML Model = Multi-Node Stacked Classifier over Distributed Memory</a:t>
            </a:r>
            <a:endParaRPr sz="1100">
              <a:solidFill>
                <a:schemeClr val="dk1"/>
              </a:solidFill>
            </a:endParaRPr>
          </a:p>
          <a:p>
            <a:pPr indent="0" lvl="0" marL="292100" rtl="0" algn="just">
              <a:lnSpc>
                <a:spcPct val="138000"/>
              </a:lnSpc>
              <a:spcBef>
                <a:spcPts val="1400"/>
              </a:spcBef>
              <a:spcAft>
                <a:spcPts val="0"/>
              </a:spcAft>
              <a:buClr>
                <a:schemeClr val="dk1"/>
              </a:buClr>
              <a:buSzPts val="1100"/>
              <a:buFont typeface="Arial"/>
              <a:buNone/>
            </a:pPr>
            <a:r>
              <a:rPr lang="en" sz="1100">
                <a:solidFill>
                  <a:schemeClr val="dk1"/>
                </a:solidFill>
              </a:rPr>
              <a:t>(using Open-source MPI)</a:t>
            </a:r>
            <a:endParaRPr sz="1100">
              <a:solidFill>
                <a:schemeClr val="dk1"/>
              </a:solidFill>
            </a:endParaRPr>
          </a:p>
          <a:p>
            <a:pPr indent="0" lvl="0" marL="457200" rtl="0" algn="just">
              <a:lnSpc>
                <a:spcPct val="115000"/>
              </a:lnSpc>
              <a:spcBef>
                <a:spcPts val="300"/>
              </a:spcBef>
              <a:spcAft>
                <a:spcPts val="1200"/>
              </a:spcAft>
              <a:buNone/>
            </a:pPr>
            <a:r>
              <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260275" y="805600"/>
            <a:ext cx="4509900" cy="2912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900">
                <a:solidFill>
                  <a:schemeClr val="dk1"/>
                </a:solidFill>
              </a:rPr>
              <a:t>Optimization Techniques Used</a:t>
            </a:r>
            <a:endParaRPr b="1" sz="1900">
              <a:solidFill>
                <a:schemeClr val="dk1"/>
              </a:solidFill>
            </a:endParaRPr>
          </a:p>
          <a:p>
            <a:pPr indent="0" lvl="0" marL="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rPr lang="en" sz="1100">
                <a:solidFill>
                  <a:schemeClr val="dk1"/>
                </a:solidFill>
              </a:rPr>
              <a:t>To achieve maximum accuracy we use a Stacking technique where we split into </a:t>
            </a:r>
            <a:r>
              <a:rPr b="1" lang="en" sz="1100">
                <a:solidFill>
                  <a:schemeClr val="dk1"/>
                </a:solidFill>
              </a:rPr>
              <a:t>4 MPI Processes </a:t>
            </a:r>
            <a:r>
              <a:rPr lang="en" sz="1100">
                <a:solidFill>
                  <a:schemeClr val="dk1"/>
                </a:solidFill>
              </a:rPr>
              <a:t>where each process runs a ML classifier (layer1) on our given dataset. Each process then fits the test data and returns its predictions back the the </a:t>
            </a:r>
            <a:r>
              <a:rPr b="1" lang="en" sz="1100">
                <a:solidFill>
                  <a:schemeClr val="dk1"/>
                </a:solidFill>
              </a:rPr>
              <a:t>Master MPI Process.</a:t>
            </a:r>
            <a:endParaRPr b="1"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t/>
            </a:r>
            <a:endParaRPr b="1"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t/>
            </a:r>
            <a:endParaRPr sz="1100">
              <a:solidFill>
                <a:schemeClr val="dk1"/>
              </a:solidFill>
            </a:endParaRPr>
          </a:p>
          <a:p>
            <a:pPr indent="0" lvl="0" marL="457200" marR="0" rtl="0" algn="just">
              <a:lnSpc>
                <a:spcPct val="115000"/>
              </a:lnSpc>
              <a:spcBef>
                <a:spcPts val="0"/>
              </a:spcBef>
              <a:spcAft>
                <a:spcPts val="0"/>
              </a:spcAft>
              <a:buNone/>
            </a:pPr>
            <a:r>
              <a:rPr lang="en" sz="1100">
                <a:solidFill>
                  <a:schemeClr val="dk1"/>
                </a:solidFill>
              </a:rPr>
              <a:t>The master MPI process </a:t>
            </a:r>
            <a:r>
              <a:rPr b="1" lang="en" sz="1100">
                <a:solidFill>
                  <a:schemeClr val="dk1"/>
                </a:solidFill>
              </a:rPr>
              <a:t>receives</a:t>
            </a:r>
            <a:r>
              <a:rPr lang="en" sz="1100">
                <a:solidFill>
                  <a:schemeClr val="dk1"/>
                </a:solidFill>
              </a:rPr>
              <a:t> each of the 4 predictions and puts them through </a:t>
            </a:r>
            <a:r>
              <a:rPr b="1" lang="en" sz="1100">
                <a:solidFill>
                  <a:schemeClr val="dk1"/>
                </a:solidFill>
              </a:rPr>
              <a:t>voting mechanism </a:t>
            </a:r>
            <a:r>
              <a:rPr lang="en" sz="1100">
                <a:solidFill>
                  <a:schemeClr val="dk1"/>
                </a:solidFill>
              </a:rPr>
              <a:t>to come up with  predictions for every row (x-test) of transaction data by using a </a:t>
            </a:r>
            <a:r>
              <a:rPr b="1" lang="en" sz="1100">
                <a:solidFill>
                  <a:schemeClr val="dk1"/>
                </a:solidFill>
              </a:rPr>
              <a:t>majority vote</a:t>
            </a:r>
            <a:r>
              <a:rPr lang="en" sz="1100">
                <a:solidFill>
                  <a:schemeClr val="dk1"/>
                </a:solidFill>
              </a:rPr>
              <a:t> is used to determine </a:t>
            </a:r>
            <a:r>
              <a:rPr b="1" lang="en" sz="1100">
                <a:solidFill>
                  <a:schemeClr val="dk1"/>
                </a:solidFill>
              </a:rPr>
              <a:t>y-pred</a:t>
            </a:r>
            <a:r>
              <a:rPr lang="en" sz="1100">
                <a:solidFill>
                  <a:schemeClr val="dk1"/>
                </a:solidFill>
              </a:rPr>
              <a:t> (layer2)</a:t>
            </a:r>
            <a:endParaRPr sz="3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b="1" sz="1100">
              <a:solidFill>
                <a:schemeClr val="dk1"/>
              </a:solidFill>
              <a:latin typeface="Georgia"/>
              <a:ea typeface="Georgia"/>
              <a:cs typeface="Georgia"/>
              <a:sym typeface="Georgia"/>
            </a:endParaRPr>
          </a:p>
          <a:p>
            <a:pPr indent="0" lvl="0" marL="457200" rtl="0" algn="just">
              <a:lnSpc>
                <a:spcPct val="115000"/>
              </a:lnSpc>
              <a:spcBef>
                <a:spcPts val="300"/>
              </a:spcBef>
              <a:spcAft>
                <a:spcPts val="0"/>
              </a:spcAft>
              <a:buNone/>
            </a:pPr>
            <a:r>
              <a:t/>
            </a:r>
            <a:endParaRPr sz="1100">
              <a:solidFill>
                <a:schemeClr val="dk1"/>
              </a:solidFill>
              <a:latin typeface="Georgia"/>
              <a:ea typeface="Georgia"/>
              <a:cs typeface="Georgia"/>
              <a:sym typeface="Georgia"/>
            </a:endParaRPr>
          </a:p>
          <a:p>
            <a:pPr indent="0" lvl="0" marL="457200" rtl="0" algn="just">
              <a:lnSpc>
                <a:spcPct val="115000"/>
              </a:lnSpc>
              <a:spcBef>
                <a:spcPts val="300"/>
              </a:spcBef>
              <a:spcAft>
                <a:spcPts val="1200"/>
              </a:spcAft>
              <a:buNone/>
            </a:pPr>
            <a:r>
              <a:t/>
            </a:r>
            <a:endParaRPr sz="1300">
              <a:solidFill>
                <a:schemeClr val="dk1"/>
              </a:solidFill>
            </a:endParaRPr>
          </a:p>
        </p:txBody>
      </p:sp>
      <p:pic>
        <p:nvPicPr>
          <p:cNvPr id="127" name="Google Shape;127;p25"/>
          <p:cNvPicPr preferRelativeResize="0"/>
          <p:nvPr/>
        </p:nvPicPr>
        <p:blipFill>
          <a:blip r:embed="rId3">
            <a:alphaModFix/>
          </a:blip>
          <a:stretch>
            <a:fillRect/>
          </a:stretch>
        </p:blipFill>
        <p:spPr>
          <a:xfrm>
            <a:off x="5198800" y="3686625"/>
            <a:ext cx="3822425" cy="1013325"/>
          </a:xfrm>
          <a:prstGeom prst="rect">
            <a:avLst/>
          </a:prstGeom>
          <a:noFill/>
          <a:ln>
            <a:noFill/>
          </a:ln>
        </p:spPr>
      </p:pic>
      <p:pic>
        <p:nvPicPr>
          <p:cNvPr id="128" name="Google Shape;128;p25"/>
          <p:cNvPicPr preferRelativeResize="0"/>
          <p:nvPr/>
        </p:nvPicPr>
        <p:blipFill>
          <a:blip r:embed="rId4">
            <a:alphaModFix/>
          </a:blip>
          <a:stretch>
            <a:fillRect/>
          </a:stretch>
        </p:blipFill>
        <p:spPr>
          <a:xfrm>
            <a:off x="5126325" y="988900"/>
            <a:ext cx="3728975" cy="235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0" y="917150"/>
            <a:ext cx="5862300" cy="31728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1100">
                <a:solidFill>
                  <a:schemeClr val="dk1"/>
                </a:solidFill>
              </a:rPr>
              <a:t>ANALYSIS</a:t>
            </a:r>
            <a:endParaRPr b="1" sz="1100">
              <a:solidFill>
                <a:schemeClr val="dk1"/>
              </a:solidFill>
            </a:endParaRPr>
          </a:p>
          <a:p>
            <a:pPr indent="0" lvl="0" marL="457200" rtl="0" algn="just">
              <a:lnSpc>
                <a:spcPct val="115000"/>
              </a:lnSpc>
              <a:spcBef>
                <a:spcPts val="0"/>
              </a:spcBef>
              <a:spcAft>
                <a:spcPts val="0"/>
              </a:spcAft>
              <a:buNone/>
            </a:pPr>
            <a:r>
              <a:t/>
            </a:r>
            <a:endParaRPr b="1" sz="1100">
              <a:solidFill>
                <a:schemeClr val="dk1"/>
              </a:solidFill>
            </a:endParaRPr>
          </a:p>
          <a:p>
            <a:pPr indent="0" lvl="0" marL="457200" rtl="0" algn="just">
              <a:lnSpc>
                <a:spcPct val="115000"/>
              </a:lnSpc>
              <a:spcBef>
                <a:spcPts val="0"/>
              </a:spcBef>
              <a:spcAft>
                <a:spcPts val="0"/>
              </a:spcAft>
              <a:buNone/>
            </a:pPr>
            <a:r>
              <a:rPr b="1" lang="en">
                <a:solidFill>
                  <a:schemeClr val="dk1"/>
                </a:solidFill>
              </a:rPr>
              <a:t>Model storage, joblib vs pickle vs parquet</a:t>
            </a:r>
            <a:endParaRPr b="1">
              <a:solidFill>
                <a:schemeClr val="dk1"/>
              </a:solidFill>
            </a:endParaRPr>
          </a:p>
          <a:p>
            <a:pPr indent="0" lvl="0" marL="457200" rtl="0" algn="just">
              <a:lnSpc>
                <a:spcPct val="115000"/>
              </a:lnSpc>
              <a:spcBef>
                <a:spcPts val="0"/>
              </a:spcBef>
              <a:spcAft>
                <a:spcPts val="0"/>
              </a:spcAft>
              <a:buNone/>
            </a:pPr>
            <a:r>
              <a:t/>
            </a:r>
            <a:endParaRPr b="1" sz="1100">
              <a:solidFill>
                <a:schemeClr val="dk1"/>
              </a:solidFill>
            </a:endParaRPr>
          </a:p>
          <a:p>
            <a:pPr indent="0" lvl="0" marL="457200" rtl="0" algn="just">
              <a:lnSpc>
                <a:spcPct val="115000"/>
              </a:lnSpc>
              <a:spcBef>
                <a:spcPts val="0"/>
              </a:spcBef>
              <a:spcAft>
                <a:spcPts val="0"/>
              </a:spcAft>
              <a:buNone/>
            </a:pPr>
            <a:r>
              <a:t/>
            </a:r>
            <a:endParaRPr b="1" sz="1100">
              <a:solidFill>
                <a:schemeClr val="dk1"/>
              </a:solidFill>
            </a:endParaRPr>
          </a:p>
        </p:txBody>
      </p:sp>
      <p:sp>
        <p:nvSpPr>
          <p:cNvPr id="134" name="Google Shape;134;p26"/>
          <p:cNvSpPr txBox="1"/>
          <p:nvPr/>
        </p:nvSpPr>
        <p:spPr>
          <a:xfrm>
            <a:off x="587600" y="1700700"/>
            <a:ext cx="5945400" cy="344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t>For  1.2 gigabytes of Bitcoin Transaction Data</a:t>
            </a:r>
            <a:endParaRPr sz="1100"/>
          </a:p>
          <a:p>
            <a:pPr indent="0" lvl="0" marL="457200" rtl="0" algn="just">
              <a:lnSpc>
                <a:spcPct val="115000"/>
              </a:lnSpc>
              <a:spcBef>
                <a:spcPts val="300"/>
              </a:spcBef>
              <a:spcAft>
                <a:spcPts val="0"/>
              </a:spcAft>
              <a:buNone/>
            </a:pPr>
            <a:r>
              <a:t/>
            </a:r>
            <a:endParaRPr/>
          </a:p>
          <a:p>
            <a:pPr indent="0" lvl="0" marL="457200" rtl="0" algn="just">
              <a:lnSpc>
                <a:spcPct val="115000"/>
              </a:lnSpc>
              <a:spcBef>
                <a:spcPts val="300"/>
              </a:spcBef>
              <a:spcAft>
                <a:spcPts val="0"/>
              </a:spcAft>
              <a:buNone/>
            </a:pPr>
            <a:r>
              <a:t/>
            </a:r>
            <a:endParaRPr/>
          </a:p>
          <a:p>
            <a:pPr indent="0" lvl="0" marL="457200" rtl="0" algn="just">
              <a:lnSpc>
                <a:spcPct val="115000"/>
              </a:lnSpc>
              <a:spcBef>
                <a:spcPts val="300"/>
              </a:spcBef>
              <a:spcAft>
                <a:spcPts val="0"/>
              </a:spcAft>
              <a:buNone/>
            </a:pPr>
            <a:r>
              <a:t/>
            </a:r>
            <a:endParaRPr/>
          </a:p>
          <a:p>
            <a:pPr indent="0" lvl="0" marL="457200" rtl="0" algn="just">
              <a:lnSpc>
                <a:spcPct val="115000"/>
              </a:lnSpc>
              <a:spcBef>
                <a:spcPts val="300"/>
              </a:spcBef>
              <a:spcAft>
                <a:spcPts val="0"/>
              </a:spcAft>
              <a:buNone/>
            </a:pPr>
            <a:r>
              <a:t/>
            </a:r>
            <a:endParaRPr/>
          </a:p>
          <a:p>
            <a:pPr indent="0" lvl="0" marL="457200" rtl="0" algn="just">
              <a:lnSpc>
                <a:spcPct val="115000"/>
              </a:lnSpc>
              <a:spcBef>
                <a:spcPts val="300"/>
              </a:spcBef>
              <a:spcAft>
                <a:spcPts val="0"/>
              </a:spcAft>
              <a:buNone/>
            </a:pPr>
            <a:r>
              <a:t/>
            </a:r>
            <a:endParaRPr/>
          </a:p>
          <a:p>
            <a:pPr indent="0" lvl="0" marL="457200" rtl="0" algn="just">
              <a:lnSpc>
                <a:spcPct val="115000"/>
              </a:lnSpc>
              <a:spcBef>
                <a:spcPts val="300"/>
              </a:spcBef>
              <a:spcAft>
                <a:spcPts val="0"/>
              </a:spcAft>
              <a:buNone/>
            </a:pPr>
            <a:r>
              <a:t/>
            </a:r>
            <a:endParaRPr/>
          </a:p>
          <a:p>
            <a:pPr indent="0" lvl="0" marL="0" rtl="0" algn="just">
              <a:lnSpc>
                <a:spcPct val="115000"/>
              </a:lnSpc>
              <a:spcBef>
                <a:spcPts val="300"/>
              </a:spcBef>
              <a:spcAft>
                <a:spcPts val="0"/>
              </a:spcAft>
              <a:buNone/>
            </a:pPr>
            <a:r>
              <a:t/>
            </a:r>
            <a:endParaRPr/>
          </a:p>
          <a:p>
            <a:pPr indent="0" lvl="0" marL="0" rtl="0" algn="just">
              <a:lnSpc>
                <a:spcPct val="115000"/>
              </a:lnSpc>
              <a:spcBef>
                <a:spcPts val="300"/>
              </a:spcBef>
              <a:spcAft>
                <a:spcPts val="0"/>
              </a:spcAft>
              <a:buNone/>
            </a:pPr>
            <a:r>
              <a:t/>
            </a:r>
            <a:endParaRPr i="1" sz="900"/>
          </a:p>
          <a:p>
            <a:pPr indent="0" lvl="0" marL="457200" rtl="0" algn="just">
              <a:lnSpc>
                <a:spcPct val="115000"/>
              </a:lnSpc>
              <a:spcBef>
                <a:spcPts val="300"/>
              </a:spcBef>
              <a:spcAft>
                <a:spcPts val="0"/>
              </a:spcAft>
              <a:buNone/>
            </a:pPr>
            <a:r>
              <a:t/>
            </a:r>
            <a:endParaRPr i="1" sz="900"/>
          </a:p>
          <a:p>
            <a:pPr indent="0" lvl="0" marL="457200" rtl="0" algn="just">
              <a:lnSpc>
                <a:spcPct val="115000"/>
              </a:lnSpc>
              <a:spcBef>
                <a:spcPts val="300"/>
              </a:spcBef>
              <a:spcAft>
                <a:spcPts val="0"/>
              </a:spcAft>
              <a:buNone/>
            </a:pPr>
            <a:r>
              <a:t/>
            </a:r>
            <a:endParaRPr sz="900"/>
          </a:p>
          <a:p>
            <a:pPr indent="0" lvl="0" marL="0" rtl="0" algn="just">
              <a:lnSpc>
                <a:spcPct val="115000"/>
              </a:lnSpc>
              <a:spcBef>
                <a:spcPts val="300"/>
              </a:spcBef>
              <a:spcAft>
                <a:spcPts val="0"/>
              </a:spcAft>
              <a:buNone/>
            </a:pPr>
            <a:r>
              <a:rPr lang="en" sz="700"/>
              <a:t>*HDF5 has superior Read/Write speeds than both Parquet and Feather but begins to fail </a:t>
            </a:r>
            <a:endParaRPr sz="700"/>
          </a:p>
          <a:p>
            <a:pPr indent="0" lvl="0" marL="0" rtl="0" algn="just">
              <a:lnSpc>
                <a:spcPct val="115000"/>
              </a:lnSpc>
              <a:spcBef>
                <a:spcPts val="300"/>
              </a:spcBef>
              <a:spcAft>
                <a:spcPts val="300"/>
              </a:spcAft>
              <a:buNone/>
            </a:pPr>
            <a:r>
              <a:rPr lang="en" sz="700"/>
              <a:t>once the dataset grows too large</a:t>
            </a:r>
            <a:endParaRPr sz="700"/>
          </a:p>
        </p:txBody>
      </p:sp>
      <p:graphicFrame>
        <p:nvGraphicFramePr>
          <p:cNvPr id="135" name="Google Shape;135;p26"/>
          <p:cNvGraphicFramePr/>
          <p:nvPr/>
        </p:nvGraphicFramePr>
        <p:xfrm>
          <a:off x="477000" y="2295550"/>
          <a:ext cx="3000000" cy="3000000"/>
        </p:xfrm>
        <a:graphic>
          <a:graphicData uri="http://schemas.openxmlformats.org/drawingml/2006/table">
            <a:tbl>
              <a:tblPr>
                <a:noFill/>
                <a:tableStyleId>{4C4EA405-6CEB-41D1-9A71-88ECE850BF6B}</a:tableStyleId>
              </a:tblPr>
              <a:tblGrid>
                <a:gridCol w="2511500"/>
                <a:gridCol w="842725"/>
                <a:gridCol w="1359825"/>
                <a:gridCol w="1580500"/>
              </a:tblGrid>
              <a:tr h="161925">
                <a:tc>
                  <a:txBody>
                    <a:bodyPr/>
                    <a:lstStyle/>
                    <a:p>
                      <a:pPr indent="0" lvl="0" marL="0" rtl="0" algn="ctr">
                        <a:lnSpc>
                          <a:spcPct val="115000"/>
                        </a:lnSpc>
                        <a:spcBef>
                          <a:spcPts val="0"/>
                        </a:spcBef>
                        <a:spcAft>
                          <a:spcPts val="0"/>
                        </a:spcAft>
                        <a:buNone/>
                      </a:pPr>
                      <a:r>
                        <a:rPr b="1" lang="en" sz="900"/>
                        <a:t>Big Data Storage Comparison (1.2 GB Bitcoin Transaction Data)</a:t>
                      </a:r>
                      <a:endParaRPr b="1" sz="900"/>
                    </a:p>
                  </a:txBody>
                  <a:tcPr marT="91425" marB="91425" marR="91425" marL="91425"/>
                </a:tc>
                <a:tc>
                  <a:txBody>
                    <a:bodyPr/>
                    <a:lstStyle/>
                    <a:p>
                      <a:pPr indent="0" lvl="0" marL="0" rtl="0" algn="ctr">
                        <a:lnSpc>
                          <a:spcPct val="115000"/>
                        </a:lnSpc>
                        <a:spcBef>
                          <a:spcPts val="0"/>
                        </a:spcBef>
                        <a:spcAft>
                          <a:spcPts val="0"/>
                        </a:spcAft>
                        <a:buNone/>
                      </a:pPr>
                      <a:r>
                        <a:rPr b="1" lang="en" sz="900"/>
                        <a:t>Write to disk</a:t>
                      </a:r>
                      <a:endParaRPr b="1" sz="900"/>
                    </a:p>
                  </a:txBody>
                  <a:tcPr marT="91425" marB="91425" marR="91425" marL="91425"/>
                </a:tc>
                <a:tc>
                  <a:txBody>
                    <a:bodyPr/>
                    <a:lstStyle/>
                    <a:p>
                      <a:pPr indent="0" lvl="0" marL="0" rtl="0" algn="ctr">
                        <a:lnSpc>
                          <a:spcPct val="115000"/>
                        </a:lnSpc>
                        <a:spcBef>
                          <a:spcPts val="0"/>
                        </a:spcBef>
                        <a:spcAft>
                          <a:spcPts val="0"/>
                        </a:spcAft>
                        <a:buNone/>
                      </a:pPr>
                      <a:r>
                        <a:rPr b="1" lang="en" sz="900"/>
                        <a:t>Read to disk</a:t>
                      </a:r>
                      <a:endParaRPr b="1" sz="900"/>
                    </a:p>
                  </a:txBody>
                  <a:tcPr marT="91425" marB="91425" marR="91425" marL="91425"/>
                </a:tc>
                <a:tc>
                  <a:txBody>
                    <a:bodyPr/>
                    <a:lstStyle/>
                    <a:p>
                      <a:pPr indent="0" lvl="0" marL="0" rtl="0" algn="ctr">
                        <a:lnSpc>
                          <a:spcPct val="115000"/>
                        </a:lnSpc>
                        <a:spcBef>
                          <a:spcPts val="0"/>
                        </a:spcBef>
                        <a:spcAft>
                          <a:spcPts val="0"/>
                        </a:spcAft>
                        <a:buNone/>
                      </a:pPr>
                      <a:r>
                        <a:rPr b="1" lang="en" sz="900"/>
                        <a:t>Filesize (mb)</a:t>
                      </a:r>
                      <a:endParaRPr b="1" sz="900"/>
                    </a:p>
                  </a:txBody>
                  <a:tcPr marT="91425" marB="91425" marR="91425" marL="91425"/>
                </a:tc>
              </a:tr>
              <a:tr h="161925">
                <a:tc>
                  <a:txBody>
                    <a:bodyPr/>
                    <a:lstStyle/>
                    <a:p>
                      <a:pPr indent="0" lvl="0" marL="0" rtl="0" algn="ctr">
                        <a:lnSpc>
                          <a:spcPct val="115000"/>
                        </a:lnSpc>
                        <a:spcBef>
                          <a:spcPts val="0"/>
                        </a:spcBef>
                        <a:spcAft>
                          <a:spcPts val="0"/>
                        </a:spcAft>
                        <a:buNone/>
                      </a:pPr>
                      <a:r>
                        <a:rPr lang="en" sz="900"/>
                        <a:t>Parquet (multi-threaded)</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49.5127</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70.133</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725.7</a:t>
                      </a:r>
                      <a:endParaRPr sz="900"/>
                    </a:p>
                  </a:txBody>
                  <a:tcPr marT="91425" marB="91425" marR="91425" marL="91425"/>
                </a:tc>
              </a:tr>
              <a:tr h="161925">
                <a:tc>
                  <a:txBody>
                    <a:bodyPr/>
                    <a:lstStyle/>
                    <a:p>
                      <a:pPr indent="0" lvl="0" marL="0" rtl="0" algn="ctr">
                        <a:lnSpc>
                          <a:spcPct val="115000"/>
                        </a:lnSpc>
                        <a:spcBef>
                          <a:spcPts val="0"/>
                        </a:spcBef>
                        <a:spcAft>
                          <a:spcPts val="0"/>
                        </a:spcAft>
                        <a:buNone/>
                      </a:pPr>
                      <a:r>
                        <a:rPr lang="en" sz="900"/>
                        <a:t>Feather (multi-threaded)</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56.2501</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78.925</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823.6</a:t>
                      </a:r>
                      <a:endParaRPr sz="900"/>
                    </a:p>
                  </a:txBody>
                  <a:tcPr marT="91425" marB="91425" marR="91425" marL="91425"/>
                </a:tc>
              </a:tr>
              <a:tr h="161925">
                <a:tc>
                  <a:txBody>
                    <a:bodyPr/>
                    <a:lstStyle/>
                    <a:p>
                      <a:pPr indent="0" lvl="0" marL="0" rtl="0" algn="ctr">
                        <a:lnSpc>
                          <a:spcPct val="115000"/>
                        </a:lnSpc>
                        <a:spcBef>
                          <a:spcPts val="0"/>
                        </a:spcBef>
                        <a:spcAft>
                          <a:spcPts val="0"/>
                        </a:spcAft>
                        <a:buNone/>
                      </a:pPr>
                      <a:r>
                        <a:rPr lang="en" sz="900"/>
                        <a:t>Pickle</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49.813</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13.8363</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2100</a:t>
                      </a:r>
                      <a:endParaRPr sz="900"/>
                    </a:p>
                  </a:txBody>
                  <a:tcPr marT="91425" marB="91425" marR="91425" marL="91425"/>
                </a:tc>
              </a:tr>
              <a:tr h="161925">
                <a:tc>
                  <a:txBody>
                    <a:bodyPr/>
                    <a:lstStyle/>
                    <a:p>
                      <a:pPr indent="0" lvl="0" marL="0" rtl="0" algn="ctr">
                        <a:lnSpc>
                          <a:spcPct val="115000"/>
                        </a:lnSpc>
                        <a:spcBef>
                          <a:spcPts val="0"/>
                        </a:spcBef>
                        <a:spcAft>
                          <a:spcPts val="0"/>
                        </a:spcAft>
                        <a:buNone/>
                      </a:pPr>
                      <a:r>
                        <a:rPr lang="en" sz="900"/>
                        <a:t>HDF5*</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             </a:t>
                      </a:r>
                      <a:r>
                        <a:rPr lang="en" sz="900"/>
                        <a:t>Fails</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Fails</a:t>
                      </a:r>
                      <a:endParaRPr sz="900"/>
                    </a:p>
                  </a:txBody>
                  <a:tcPr marT="91425" marB="91425" marR="91425" marL="91425"/>
                </a:tc>
                <a:tc>
                  <a:txBody>
                    <a:bodyPr/>
                    <a:lstStyle/>
                    <a:p>
                      <a:pPr indent="0" lvl="0" marL="0" rtl="0" algn="ctr">
                        <a:lnSpc>
                          <a:spcPct val="115000"/>
                        </a:lnSpc>
                        <a:spcBef>
                          <a:spcPts val="0"/>
                        </a:spcBef>
                        <a:spcAft>
                          <a:spcPts val="0"/>
                        </a:spcAft>
                        <a:buNone/>
                      </a:pPr>
                      <a:r>
                        <a:rPr lang="en" sz="900"/>
                        <a:t>Unfair to compare</a:t>
                      </a:r>
                      <a:endParaRPr sz="9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570125" y="1053500"/>
            <a:ext cx="8415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Dataset Compression (Post - ETL)</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We tried 27 different data compression techniques to minimize the size of our dataset (1.3+ GB ) and reduce network latency when passing data between local workstations, servers and high-performance cluster nodes. The file format with the </a:t>
            </a:r>
            <a:r>
              <a:rPr b="1" lang="en">
                <a:latin typeface="Calibri"/>
                <a:ea typeface="Calibri"/>
                <a:cs typeface="Calibri"/>
                <a:sym typeface="Calibri"/>
              </a:rPr>
              <a:t>Highest Compression Ratio </a:t>
            </a:r>
            <a:r>
              <a:rPr lang="en">
                <a:latin typeface="Calibri"/>
                <a:ea typeface="Calibri"/>
                <a:cs typeface="Calibri"/>
                <a:sym typeface="Calibri"/>
              </a:rPr>
              <a:t>was </a:t>
            </a:r>
            <a:r>
              <a:rPr b="1" lang="en">
                <a:latin typeface="Calibri"/>
                <a:ea typeface="Calibri"/>
                <a:cs typeface="Calibri"/>
                <a:sym typeface="Calibri"/>
              </a:rPr>
              <a:t>.7zip </a:t>
            </a:r>
            <a:r>
              <a:rPr lang="en">
                <a:latin typeface="Calibri"/>
                <a:ea typeface="Calibri"/>
                <a:cs typeface="Calibri"/>
                <a:sym typeface="Calibri"/>
              </a:rPr>
              <a:t>with </a:t>
            </a:r>
            <a:r>
              <a:rPr b="1" lang="en">
                <a:latin typeface="Calibri"/>
                <a:ea typeface="Calibri"/>
                <a:cs typeface="Calibri"/>
                <a:sym typeface="Calibri"/>
              </a:rPr>
              <a:t>Space Saving Score </a:t>
            </a:r>
            <a:r>
              <a:rPr lang="en">
                <a:latin typeface="Calibri"/>
                <a:ea typeface="Calibri"/>
                <a:cs typeface="Calibri"/>
                <a:sym typeface="Calibri"/>
              </a:rPr>
              <a:t>of </a:t>
            </a:r>
            <a:r>
              <a:rPr b="1" lang="en">
                <a:latin typeface="Calibri"/>
                <a:ea typeface="Calibri"/>
                <a:cs typeface="Calibri"/>
                <a:sym typeface="Calibri"/>
              </a:rPr>
              <a:t>78.35%</a:t>
            </a:r>
            <a:r>
              <a:rPr lang="en">
                <a:latin typeface="Calibri"/>
                <a:ea typeface="Calibri"/>
                <a:cs typeface="Calibri"/>
                <a:sym typeface="Calibri"/>
              </a:rPr>
              <a:t>  </a:t>
            </a:r>
            <a:endParaRPr i="1">
              <a:latin typeface="Calibri"/>
              <a:ea typeface="Calibri"/>
              <a:cs typeface="Calibri"/>
              <a:sym typeface="Calibri"/>
            </a:endParaRPr>
          </a:p>
          <a:p>
            <a:pPr indent="0" lvl="0" marL="0" rtl="0" algn="l">
              <a:spcBef>
                <a:spcPts val="0"/>
              </a:spcBef>
              <a:spcAft>
                <a:spcPts val="0"/>
              </a:spcAft>
              <a:buNone/>
            </a:pPr>
            <a:r>
              <a:rPr i="1" lang="en">
                <a:solidFill>
                  <a:schemeClr val="dk1"/>
                </a:solidFill>
                <a:latin typeface="Calibri"/>
                <a:ea typeface="Calibri"/>
                <a:cs typeface="Calibri"/>
                <a:sym typeface="Calibri"/>
              </a:rPr>
              <a:t>Space Saving</a:t>
            </a:r>
            <a:r>
              <a:rPr i="1" lang="en">
                <a:solidFill>
                  <a:schemeClr val="dk1"/>
                </a:solidFill>
                <a:latin typeface="Calibri"/>
                <a:ea typeface="Calibri"/>
                <a:cs typeface="Calibri"/>
                <a:sym typeface="Calibri"/>
              </a:rPr>
              <a:t> = (Compressed Size) / (Uncompressed Size)</a:t>
            </a:r>
            <a:endParaRPr i="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a:solidFill>
                  <a:schemeClr val="dk1"/>
                </a:solidFill>
                <a:latin typeface="Calibri"/>
                <a:ea typeface="Calibri"/>
                <a:cs typeface="Calibri"/>
                <a:sym typeface="Calibri"/>
              </a:rPr>
              <a:t>0.7835 = 1 - 519.3 / 2,982.4 </a:t>
            </a:r>
            <a:endParaRPr i="1">
              <a:solidFill>
                <a:schemeClr val="dk1"/>
              </a:solidFill>
              <a:latin typeface="Calibri"/>
              <a:ea typeface="Calibri"/>
              <a:cs typeface="Calibri"/>
              <a:sym typeface="Calibri"/>
            </a:endParaRPr>
          </a:p>
        </p:txBody>
      </p:sp>
      <p:pic>
        <p:nvPicPr>
          <p:cNvPr id="141" name="Google Shape;141;p27"/>
          <p:cNvPicPr preferRelativeResize="0"/>
          <p:nvPr/>
        </p:nvPicPr>
        <p:blipFill>
          <a:blip r:embed="rId3">
            <a:alphaModFix/>
          </a:blip>
          <a:stretch>
            <a:fillRect/>
          </a:stretch>
        </p:blipFill>
        <p:spPr>
          <a:xfrm>
            <a:off x="4079598" y="2329775"/>
            <a:ext cx="4790175" cy="269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