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0"/>
  </p:notesMasterIdLst>
  <p:sldIdLst>
    <p:sldId id="256" r:id="rId2"/>
    <p:sldId id="257" r:id="rId3"/>
    <p:sldId id="260" r:id="rId4"/>
    <p:sldId id="261" r:id="rId5"/>
    <p:sldId id="262" r:id="rId6"/>
    <p:sldId id="263" r:id="rId7"/>
    <p:sldId id="264" r:id="rId8"/>
    <p:sldId id="259" r:id="rId9"/>
  </p:sldIdLst>
  <p:sldSz cx="12192000" cy="6858000"/>
  <p:notesSz cx="6858000" cy="9144000"/>
  <p:embeddedFontLst>
    <p:embeddedFont>
      <p:font typeface="Aharoni" panose="02010803020104030203" pitchFamily="2" charset="-79"/>
      <p:bold r:id="rId11"/>
    </p:embeddedFont>
    <p:embeddedFont>
      <p:font typeface="Lato Black" panose="020F0502020204030203" pitchFamily="34" charset="0"/>
      <p:bold r:id="rId12"/>
      <p:boldItalic r:id="rId13"/>
    </p:embeddedFont>
    <p:embeddedFont>
      <p:font typeface="Libre Baskerville" panose="02000000000000000000" pitchFamily="2" charset="0"/>
      <p:regular r:id="rId14"/>
      <p:bold r:id="rId15"/>
      <p: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6" roundtripDataSignature="AMtx7mhnFQsu0qTBRZ+C47HNp0tuHCNkog=="/>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shore reddy Alavala" initials="krA" lastIdx="1" clrIdx="0">
    <p:extLst>
      <p:ext uri="{19B8F6BF-5375-455C-9EA6-DF929625EA0E}">
        <p15:presenceInfo xmlns:p15="http://schemas.microsoft.com/office/powerpoint/2012/main" userId="6bddca577a95e13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3" d="100"/>
          <a:sy n="43" d="100"/>
        </p:scale>
        <p:origin x="111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26" Type="http://customschemas.google.com/relationships/presentationmetadata" Target="meta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6.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28" Type="http://schemas.openxmlformats.org/officeDocument/2006/relationships/presProps" Target="presProps.xml"/><Relationship Id="rId10"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7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344465" y="81951"/>
            <a:ext cx="12190815" cy="6694098"/>
          </a:xfrm>
          <a:prstGeom prst="rect">
            <a:avLst/>
          </a:prstGeom>
          <a:noFill/>
          <a:ln>
            <a:noFill/>
          </a:ln>
          <a:effectLst>
            <a:outerShdw blurRad="50800" dist="50800" dir="5400000" algn="ctr" rotWithShape="0">
              <a:schemeClr val="tx1"/>
            </a:outerShdw>
          </a:effectLst>
        </p:spPr>
      </p:pic>
      <p:sp>
        <p:nvSpPr>
          <p:cNvPr id="99" name="Google Shape;99;p1"/>
          <p:cNvSpPr txBox="1"/>
          <p:nvPr/>
        </p:nvSpPr>
        <p:spPr>
          <a:xfrm>
            <a:off x="2205485" y="4019910"/>
            <a:ext cx="7246189" cy="13849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chemeClr val="tx1"/>
                </a:solidFill>
                <a:latin typeface="Calibri"/>
                <a:ea typeface="Calibri"/>
                <a:cs typeface="Calibri"/>
                <a:sym typeface="Calibri"/>
              </a:rPr>
              <a:t>CODE REFRACTORING </a:t>
            </a:r>
          </a:p>
          <a:p>
            <a:pPr marL="0" marR="0" lvl="0" indent="0" algn="ctr" rtl="0">
              <a:spcBef>
                <a:spcPts val="0"/>
              </a:spcBef>
              <a:spcAft>
                <a:spcPts val="0"/>
              </a:spcAft>
              <a:buNone/>
            </a:pPr>
            <a:r>
              <a:rPr lang="en-US" sz="2800" b="1" dirty="0">
                <a:solidFill>
                  <a:schemeClr val="tx1"/>
                </a:solidFill>
                <a:latin typeface="Calibri"/>
                <a:ea typeface="Calibri"/>
                <a:cs typeface="Calibri"/>
                <a:sym typeface="Calibri"/>
              </a:rPr>
              <a:t>AND </a:t>
            </a:r>
          </a:p>
          <a:p>
            <a:pPr marL="0" marR="0" lvl="0" indent="0" algn="ctr" rtl="0">
              <a:spcBef>
                <a:spcPts val="0"/>
              </a:spcBef>
              <a:spcAft>
                <a:spcPts val="0"/>
              </a:spcAft>
              <a:buNone/>
            </a:pPr>
            <a:r>
              <a:rPr lang="en-US" sz="2800" b="1" dirty="0">
                <a:solidFill>
                  <a:schemeClr val="tx1"/>
                </a:solidFill>
                <a:latin typeface="Calibri"/>
                <a:ea typeface="Calibri"/>
                <a:cs typeface="Calibri"/>
                <a:sym typeface="Calibri"/>
              </a:rPr>
              <a:t>BUG FIXING</a:t>
            </a:r>
            <a:endParaRPr lang="en-IN" sz="2800" b="1" dirty="0">
              <a:solidFill>
                <a:schemeClr val="tx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37812" y="1299172"/>
            <a:ext cx="7007400" cy="5816937"/>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IN" sz="1800" b="1" dirty="0">
                <a:solidFill>
                  <a:schemeClr val="dk1"/>
                </a:solidFill>
                <a:latin typeface="Calibri"/>
                <a:ea typeface="Calibri"/>
                <a:cs typeface="Calibri"/>
                <a:sym typeface="Calibri"/>
              </a:rPr>
              <a:t>Name</a:t>
            </a:r>
            <a:r>
              <a:rPr lang="en-IN" sz="1800" dirty="0">
                <a:solidFill>
                  <a:schemeClr val="dk1"/>
                </a:solidFill>
                <a:latin typeface="Calibri"/>
                <a:ea typeface="Calibri"/>
                <a:cs typeface="Calibri"/>
                <a:sym typeface="Calibri"/>
              </a:rPr>
              <a:t>: Rayapureddy Ashok Durga </a:t>
            </a:r>
            <a:r>
              <a:rPr lang="en-IN" sz="1800" dirty="0" err="1">
                <a:solidFill>
                  <a:schemeClr val="dk1"/>
                </a:solidFill>
                <a:latin typeface="Calibri"/>
                <a:ea typeface="Calibri"/>
                <a:cs typeface="Calibri"/>
                <a:sym typeface="Calibri"/>
              </a:rPr>
              <a:t>Srinivasu</a:t>
            </a:r>
            <a:endParaRPr lang="en-IN" sz="1800" i="0" u="none" strike="noStrike" cap="none"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IN" sz="1800" b="1" i="0" u="none" strike="noStrike" cap="none" dirty="0">
                <a:solidFill>
                  <a:schemeClr val="dk1"/>
                </a:solidFill>
                <a:latin typeface="Calibri"/>
                <a:ea typeface="Calibri"/>
                <a:cs typeface="Calibri"/>
                <a:sym typeface="Calibri"/>
              </a:rPr>
              <a:t>Background:</a:t>
            </a:r>
          </a:p>
          <a:p>
            <a:pPr marL="285750" marR="0" lvl="0" indent="-285750" algn="l" rtl="0">
              <a:spcBef>
                <a:spcPts val="0"/>
              </a:spcBef>
              <a:spcAft>
                <a:spcPts val="0"/>
              </a:spcAft>
              <a:buClr>
                <a:schemeClr val="dk1"/>
              </a:buClr>
              <a:buSzPts val="1800"/>
              <a:buFont typeface="Arial"/>
              <a:buChar char="•"/>
            </a:pPr>
            <a:r>
              <a:rPr lang="en-IN" sz="1800" dirty="0">
                <a:solidFill>
                  <a:schemeClr val="dk1"/>
                </a:solidFill>
                <a:latin typeface="Calibri"/>
                <a:ea typeface="Calibri"/>
                <a:cs typeface="Calibri"/>
                <a:sym typeface="Calibri"/>
              </a:rPr>
              <a:t>B-tech in Computer Science and Engineering</a:t>
            </a:r>
            <a:endParaRPr sz="1800" i="0" u="none" strike="noStrike" cap="none"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IN" sz="1800" b="1" i="0" u="none" strike="noStrike" cap="none" dirty="0">
                <a:solidFill>
                  <a:schemeClr val="dk1"/>
                </a:solidFill>
                <a:latin typeface="Calibri"/>
                <a:ea typeface="Calibri"/>
                <a:cs typeface="Calibri"/>
                <a:sym typeface="Calibri"/>
              </a:rPr>
              <a:t>Why you want to learn Data Science:</a:t>
            </a:r>
          </a:p>
          <a:p>
            <a:pPr marL="285750" marR="0" lvl="0" indent="-285750" algn="l" rtl="0">
              <a:spcBef>
                <a:spcPts val="0"/>
              </a:spcBef>
              <a:spcAft>
                <a:spcPts val="0"/>
              </a:spcAft>
              <a:buClr>
                <a:schemeClr val="dk1"/>
              </a:buClr>
              <a:buSzPts val="1800"/>
              <a:buFont typeface="Arial"/>
              <a:buChar char="•"/>
            </a:pPr>
            <a:r>
              <a:rPr lang="en-US" sz="1800" dirty="0">
                <a:latin typeface="Calibri" panose="020F0502020204030204" pitchFamily="34" charset="0"/>
                <a:ea typeface="Calibri" panose="020F0502020204030204" pitchFamily="34" charset="0"/>
                <a:cs typeface="Calibri" panose="020F0502020204030204" pitchFamily="34" charset="0"/>
              </a:rPr>
              <a:t>Since data is being generated everywhere, which is essential for analysis and the creation of insights. In the upcoming years, artificial intelligence and data science will likewise dominate the global scene. I decided on data science because I'm interested in this field, eager to learn new things, and eager to create models.</a:t>
            </a:r>
            <a:endParaRPr sz="1800" b="1" i="0" u="none" strike="noStrike" cap="none"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IN" sz="1800" b="1" i="0" u="none" strike="noStrike" cap="none" dirty="0">
                <a:solidFill>
                  <a:schemeClr val="dk1"/>
                </a:solidFill>
                <a:latin typeface="Calibri"/>
                <a:ea typeface="Calibri"/>
                <a:cs typeface="Calibri"/>
                <a:sym typeface="Calibri"/>
              </a:rPr>
              <a:t>Any work experience:</a:t>
            </a:r>
          </a:p>
          <a:p>
            <a:pPr marL="285750" marR="0" lvl="0" indent="-285750" algn="l" rtl="0">
              <a:spcBef>
                <a:spcPts val="0"/>
              </a:spcBef>
              <a:spcAft>
                <a:spcPts val="0"/>
              </a:spcAft>
              <a:buClr>
                <a:schemeClr val="dk1"/>
              </a:buClr>
              <a:buSzPts val="1800"/>
              <a:buFont typeface="Arial"/>
              <a:buChar char="•"/>
            </a:pPr>
            <a:r>
              <a:rPr lang="en-IN" sz="1800" i="0" u="none" strike="noStrike" cap="none" dirty="0">
                <a:solidFill>
                  <a:schemeClr val="dk1"/>
                </a:solidFill>
                <a:latin typeface="Calibri"/>
                <a:ea typeface="Calibri"/>
                <a:cs typeface="Calibri"/>
                <a:sym typeface="Calibri"/>
              </a:rPr>
              <a:t>Fresher</a:t>
            </a:r>
          </a:p>
          <a:p>
            <a:pPr marL="285750" marR="0" lvl="0" indent="-285750" algn="l" rtl="0">
              <a:spcBef>
                <a:spcPts val="0"/>
              </a:spcBef>
              <a:spcAft>
                <a:spcPts val="0"/>
              </a:spcAft>
              <a:buClr>
                <a:schemeClr val="dk1"/>
              </a:buClr>
              <a:buSzPts val="1800"/>
              <a:buFont typeface="Arial"/>
              <a:buChar char="•"/>
            </a:pPr>
            <a:r>
              <a:rPr lang="en-IN" sz="1800" i="0" u="none" strike="noStrike" cap="none" dirty="0">
                <a:solidFill>
                  <a:schemeClr val="dk1"/>
                </a:solidFill>
                <a:latin typeface="Calibri"/>
                <a:ea typeface="Calibri"/>
                <a:cs typeface="Calibri"/>
                <a:sym typeface="Calibri"/>
              </a:rPr>
              <a:t>Link</a:t>
            </a:r>
            <a:r>
              <a:rPr lang="en-IN" sz="1800" dirty="0">
                <a:solidFill>
                  <a:schemeClr val="dk1"/>
                </a:solidFill>
                <a:latin typeface="Calibri"/>
                <a:ea typeface="Calibri"/>
                <a:cs typeface="Calibri"/>
                <a:sym typeface="Calibri"/>
              </a:rPr>
              <a:t>edIn :</a:t>
            </a:r>
          </a:p>
          <a:p>
            <a:pPr algn="l" fontAlgn="auto"/>
            <a:r>
              <a:rPr lang="en-IN" sz="2400" b="0" i="0" dirty="0">
                <a:effectLst/>
                <a:latin typeface="-apple-system"/>
              </a:rPr>
              <a:t>www.linkedin.com/in/srinu-rayapureddy-963554233</a:t>
            </a:r>
          </a:p>
          <a:p>
            <a:br>
              <a:rPr lang="en-IN" sz="2400" dirty="0"/>
            </a:br>
            <a:endParaRPr lang="en-IN" sz="180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endParaRPr lang="en-IN" sz="180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endParaRPr lang="en-IN" sz="180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IN" sz="1800" dirty="0" err="1">
                <a:solidFill>
                  <a:schemeClr val="dk1"/>
                </a:solidFill>
                <a:latin typeface="Calibri"/>
                <a:ea typeface="Calibri"/>
                <a:cs typeface="Calibri"/>
                <a:sym typeface="Calibri"/>
              </a:rPr>
              <a:t>Github</a:t>
            </a:r>
            <a:r>
              <a:rPr lang="en-IN" sz="1800" dirty="0">
                <a:solidFill>
                  <a:schemeClr val="dk1"/>
                </a:solidFill>
                <a:latin typeface="Calibri"/>
                <a:ea typeface="Calibri"/>
                <a:cs typeface="Calibri"/>
                <a:sym typeface="Calibri"/>
              </a:rPr>
              <a:t>:</a:t>
            </a:r>
          </a:p>
          <a:p>
            <a:pPr marL="285750" marR="0" lvl="0" indent="-285750" algn="l" rtl="0">
              <a:spcBef>
                <a:spcPts val="0"/>
              </a:spcBef>
              <a:spcAft>
                <a:spcPts val="0"/>
              </a:spcAft>
              <a:buClr>
                <a:schemeClr val="dk1"/>
              </a:buClr>
              <a:buSzPts val="1800"/>
              <a:buFont typeface="Arial"/>
              <a:buChar char="•"/>
            </a:pPr>
            <a:r>
              <a:rPr lang="en-IN" sz="1800" dirty="0">
                <a:solidFill>
                  <a:schemeClr val="dk1"/>
                </a:solidFill>
                <a:latin typeface="Calibri"/>
                <a:ea typeface="Calibri"/>
                <a:cs typeface="Calibri"/>
                <a:sym typeface="Calibri"/>
              </a:rPr>
              <a:t>https://github.com/srinu14322</a:t>
            </a:r>
          </a:p>
          <a:p>
            <a:pPr marL="285750" marR="0" lvl="0" indent="-285750" algn="l" rtl="0">
              <a:spcBef>
                <a:spcPts val="0"/>
              </a:spcBef>
              <a:spcAft>
                <a:spcPts val="0"/>
              </a:spcAft>
              <a:buClr>
                <a:schemeClr val="dk1"/>
              </a:buClr>
              <a:buSzPts val="1800"/>
              <a:buFont typeface="Arial"/>
              <a:buChar char="•"/>
            </a:pPr>
            <a:endParaRPr lang="en-IN" sz="1800" dirty="0">
              <a:solidFill>
                <a:schemeClr val="dk1"/>
              </a:solidFill>
              <a:latin typeface="Calibri"/>
              <a:ea typeface="Calibri"/>
              <a:cs typeface="Calibri"/>
              <a:sym typeface="Calibri"/>
            </a:endParaRP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dirty="0">
                <a:solidFill>
                  <a:srgbClr val="FF0000"/>
                </a:solidFill>
                <a:latin typeface="Lato Black"/>
                <a:ea typeface="Lato Black"/>
                <a:cs typeface="Lato Black"/>
                <a:sym typeface="Lato Black"/>
              </a:rPr>
              <a:t>About me</a:t>
            </a:r>
            <a:endParaRPr sz="1800" b="0" i="0" u="none" strike="noStrike" cap="none" dirty="0">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8AA1E-DF20-44C6-8B2E-790F7A6985EE}"/>
              </a:ext>
            </a:extLst>
          </p:cNvPr>
          <p:cNvSpPr>
            <a:spLocks noGrp="1"/>
          </p:cNvSpPr>
          <p:nvPr>
            <p:ph type="title"/>
          </p:nvPr>
        </p:nvSpPr>
        <p:spPr/>
        <p:txBody>
          <a:bodyPr/>
          <a:lstStyle/>
          <a:p>
            <a:r>
              <a:rPr lang="en-US" sz="3600" b="1" dirty="0">
                <a:solidFill>
                  <a:schemeClr val="accent2">
                    <a:lumMod val="60000"/>
                    <a:lumOff val="40000"/>
                  </a:schemeClr>
                </a:solidFill>
              </a:rPr>
              <a:t>Introduction</a:t>
            </a:r>
            <a:endParaRPr lang="en-IN" dirty="0"/>
          </a:p>
        </p:txBody>
      </p:sp>
      <p:sp>
        <p:nvSpPr>
          <p:cNvPr id="3" name="Text Placeholder 2">
            <a:extLst>
              <a:ext uri="{FF2B5EF4-FFF2-40B4-BE49-F238E27FC236}">
                <a16:creationId xmlns:a16="http://schemas.microsoft.com/office/drawing/2014/main" id="{2D81ABB0-D14C-45CB-B418-0961D039D98A}"/>
              </a:ext>
            </a:extLst>
          </p:cNvPr>
          <p:cNvSpPr>
            <a:spLocks noGrp="1"/>
          </p:cNvSpPr>
          <p:nvPr>
            <p:ph type="body" idx="1"/>
          </p:nvPr>
        </p:nvSpPr>
        <p:spPr>
          <a:xfrm>
            <a:off x="838200" y="1825625"/>
            <a:ext cx="8987287" cy="3772535"/>
          </a:xfrm>
        </p:spPr>
        <p:txBody>
          <a:bodyPr>
            <a:normAutofit/>
          </a:bodyPr>
          <a:lstStyle/>
          <a:p>
            <a:pPr algn="l"/>
            <a:r>
              <a:rPr lang="en-US" sz="180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The task is about debugging and refining a Note Taking Application developed using Python, Flask, and HTML. The task presents a scenario where a team of data scientists embarked on a mission to create a Note Taking Application but encountered challenges due to their limited experience in backend development. As a result, the application failed to function seamlessly, prompting the need for a proficient backend developer to rectify the existing codebase.</a:t>
            </a:r>
          </a:p>
          <a:p>
            <a:pPr algn="l"/>
            <a:r>
              <a:rPr lang="en-US" sz="180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The primary objective of this task is to identify and address the issues within the Note Taking Application's codebase, ensuring that the application functions as intended. Rather than starting from scratch, the focus is on analyzing the existing code, diagnosing the problems, and implementing necessary changes to make the application fully functional.</a:t>
            </a:r>
          </a:p>
          <a:p>
            <a:pPr marL="114300" indent="0">
              <a:buNone/>
            </a:pPr>
            <a:br>
              <a:rPr lang="en-US" sz="1400" dirty="0">
                <a:latin typeface="Aharoni" panose="02010803020104030203" pitchFamily="2" charset="-79"/>
                <a:cs typeface="Aharoni" panose="02010803020104030203" pitchFamily="2" charset="-79"/>
              </a:rPr>
            </a:br>
            <a:endParaRPr lang="en-IN" sz="2000" dirty="0">
              <a:latin typeface="Aharoni" panose="02010803020104030203" pitchFamily="2" charset="-79"/>
              <a:ea typeface="Calibri" panose="020F0502020204030204" pitchFamily="34" charset="0"/>
              <a:cs typeface="Aharoni" panose="02010803020104030203" pitchFamily="2" charset="-79"/>
            </a:endParaRPr>
          </a:p>
        </p:txBody>
      </p:sp>
    </p:spTree>
    <p:extLst>
      <p:ext uri="{BB962C8B-B14F-4D97-AF65-F5344CB8AC3E}">
        <p14:creationId xmlns:p14="http://schemas.microsoft.com/office/powerpoint/2010/main" val="1818958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487BDCE-9AF9-44A0-9105-3DE93458F651}"/>
              </a:ext>
            </a:extLst>
          </p:cNvPr>
          <p:cNvPicPr>
            <a:picLocks noChangeAspect="1"/>
          </p:cNvPicPr>
          <p:nvPr/>
        </p:nvPicPr>
        <p:blipFill>
          <a:blip r:embed="rId2"/>
          <a:stretch>
            <a:fillRect/>
          </a:stretch>
        </p:blipFill>
        <p:spPr>
          <a:xfrm>
            <a:off x="218354" y="1472841"/>
            <a:ext cx="5252998" cy="3637640"/>
          </a:xfrm>
          <a:prstGeom prst="rect">
            <a:avLst/>
          </a:prstGeom>
          <a:effectLst>
            <a:outerShdw blurRad="63500" dist="50800" dir="5400000" algn="ctr" rotWithShape="0">
              <a:srgbClr val="000000">
                <a:alpha val="99000"/>
              </a:srgbClr>
            </a:outerShdw>
          </a:effectLst>
        </p:spPr>
      </p:pic>
      <p:sp>
        <p:nvSpPr>
          <p:cNvPr id="8" name="TextBox 7">
            <a:extLst>
              <a:ext uri="{FF2B5EF4-FFF2-40B4-BE49-F238E27FC236}">
                <a16:creationId xmlns:a16="http://schemas.microsoft.com/office/drawing/2014/main" id="{7B75AA2A-3C60-4116-99FC-EA39BB375FD7}"/>
              </a:ext>
            </a:extLst>
          </p:cNvPr>
          <p:cNvSpPr txBox="1"/>
          <p:nvPr/>
        </p:nvSpPr>
        <p:spPr>
          <a:xfrm>
            <a:off x="6522720" y="1544318"/>
            <a:ext cx="4061891" cy="2862322"/>
          </a:xfrm>
          <a:prstGeom prst="rect">
            <a:avLst/>
          </a:prstGeom>
          <a:noFill/>
        </p:spPr>
        <p:txBody>
          <a:bodyPr wrap="square" rtlCol="0">
            <a:spAutoFit/>
          </a:bodyPr>
          <a:lstStyle/>
          <a:p>
            <a:pPr marL="285750" indent="-285750">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Here, it is using the </a:t>
            </a:r>
            <a:r>
              <a:rPr lang="en-US" sz="1800" dirty="0" err="1">
                <a:latin typeface="Calibri" panose="020F0502020204030204" pitchFamily="34" charset="0"/>
                <a:ea typeface="Calibri" panose="020F0502020204030204" pitchFamily="34" charset="0"/>
                <a:cs typeface="Calibri" panose="020F0502020204030204" pitchFamily="34" charset="0"/>
              </a:rPr>
              <a:t>requests.args.get</a:t>
            </a:r>
            <a:r>
              <a:rPr lang="en-US" sz="1800" dirty="0">
                <a:latin typeface="Calibri" panose="020F0502020204030204" pitchFamily="34" charset="0"/>
                <a:ea typeface="Calibri" panose="020F0502020204030204" pitchFamily="34" charset="0"/>
                <a:cs typeface="Calibri" panose="020F0502020204030204" pitchFamily="34" charset="0"/>
              </a:rPr>
              <a:t> method to get the note from the data, but this method is used to get data from the query string of the URL , not from the form data. </a:t>
            </a:r>
          </a:p>
          <a:p>
            <a:pPr marL="285750" indent="-285750">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When the URL is accessed, it is calling only POST request.</a:t>
            </a:r>
          </a:p>
          <a:p>
            <a:pPr marL="285750" indent="-285750">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Since there is not any template, it also shows template not found error when we try to execute it.</a:t>
            </a:r>
            <a:endParaRPr lang="en-IN" dirty="0"/>
          </a:p>
        </p:txBody>
      </p:sp>
    </p:spTree>
    <p:extLst>
      <p:ext uri="{BB962C8B-B14F-4D97-AF65-F5344CB8AC3E}">
        <p14:creationId xmlns:p14="http://schemas.microsoft.com/office/powerpoint/2010/main" val="117855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7123E21-2AA6-4EE7-8AF4-40E011D9A9F1}"/>
              </a:ext>
            </a:extLst>
          </p:cNvPr>
          <p:cNvSpPr>
            <a:spLocks noGrp="1"/>
          </p:cNvSpPr>
          <p:nvPr>
            <p:ph type="body" idx="1"/>
          </p:nvPr>
        </p:nvSpPr>
        <p:spPr>
          <a:xfrm>
            <a:off x="839788" y="1595120"/>
            <a:ext cx="4687252" cy="3728720"/>
          </a:xfrm>
        </p:spPr>
        <p:txBody>
          <a:bodyPr>
            <a:normAutofit/>
          </a:bodyPr>
          <a:lstStyle/>
          <a:p>
            <a:pPr marL="514350" indent="-285750">
              <a:buFont typeface="Arial" panose="020B0604020202020204" pitchFamily="34" charset="0"/>
              <a:buChar char="•"/>
            </a:pPr>
            <a:r>
              <a:rPr lang="en-US" sz="2000" dirty="0"/>
              <a:t>Here, instead of using </a:t>
            </a:r>
            <a:r>
              <a:rPr lang="en-US" sz="2000" dirty="0" err="1"/>
              <a:t>requests.args.get</a:t>
            </a:r>
            <a:r>
              <a:rPr lang="en-US" sz="2000" dirty="0"/>
              <a:t> method, to get the note from the data we used </a:t>
            </a:r>
            <a:r>
              <a:rPr lang="en-US" sz="2000" dirty="0" err="1"/>
              <a:t>requests.form.get</a:t>
            </a:r>
            <a:r>
              <a:rPr lang="en-US" sz="2000" dirty="0"/>
              <a:t> method.</a:t>
            </a:r>
          </a:p>
          <a:p>
            <a:pPr marL="514350" indent="-285750">
              <a:buFont typeface="Arial" panose="020B0604020202020204" pitchFamily="34" charset="0"/>
              <a:buChar char="•"/>
            </a:pPr>
            <a:endParaRPr lang="en-US" sz="2000" dirty="0"/>
          </a:p>
          <a:p>
            <a:pPr marL="5143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When the URL is accessed, it has to call both GET and POST requests.</a:t>
            </a:r>
            <a:endParaRPr lang="en-IN" sz="1800" dirty="0"/>
          </a:p>
          <a:p>
            <a:pPr marL="514350" indent="-285750">
              <a:buFont typeface="Arial" panose="020B0604020202020204" pitchFamily="34" charset="0"/>
              <a:buChar char="•"/>
            </a:pPr>
            <a:endParaRPr lang="en-US" sz="2000" dirty="0"/>
          </a:p>
        </p:txBody>
      </p:sp>
      <p:pic>
        <p:nvPicPr>
          <p:cNvPr id="12" name="Picture 11">
            <a:extLst>
              <a:ext uri="{FF2B5EF4-FFF2-40B4-BE49-F238E27FC236}">
                <a16:creationId xmlns:a16="http://schemas.microsoft.com/office/drawing/2014/main" id="{A33EFFF9-A6DD-4629-9E81-06B42CA28162}"/>
              </a:ext>
            </a:extLst>
          </p:cNvPr>
          <p:cNvPicPr>
            <a:picLocks noChangeAspect="1"/>
          </p:cNvPicPr>
          <p:nvPr/>
        </p:nvPicPr>
        <p:blipFill>
          <a:blip r:embed="rId2"/>
          <a:stretch>
            <a:fillRect/>
          </a:stretch>
        </p:blipFill>
        <p:spPr>
          <a:xfrm>
            <a:off x="5712448" y="1223505"/>
            <a:ext cx="5959447" cy="4050110"/>
          </a:xfrm>
          <a:prstGeom prst="rect">
            <a:avLst/>
          </a:prstGeom>
        </p:spPr>
      </p:pic>
    </p:spTree>
    <p:extLst>
      <p:ext uri="{BB962C8B-B14F-4D97-AF65-F5344CB8AC3E}">
        <p14:creationId xmlns:p14="http://schemas.microsoft.com/office/powerpoint/2010/main" val="926290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EC4C57D0-E2CB-4BC1-92DB-4A7E7A680EC2}"/>
              </a:ext>
            </a:extLst>
          </p:cNvPr>
          <p:cNvPicPr>
            <a:picLocks noChangeAspect="1"/>
          </p:cNvPicPr>
          <p:nvPr/>
        </p:nvPicPr>
        <p:blipFill>
          <a:blip r:embed="rId2"/>
          <a:stretch>
            <a:fillRect/>
          </a:stretch>
        </p:blipFill>
        <p:spPr>
          <a:xfrm>
            <a:off x="4318000" y="1156494"/>
            <a:ext cx="7730698" cy="3811589"/>
          </a:xfrm>
          <a:prstGeom prst="rect">
            <a:avLst/>
          </a:prstGeom>
        </p:spPr>
      </p:pic>
      <p:sp>
        <p:nvSpPr>
          <p:cNvPr id="25" name="Text Placeholder 4">
            <a:extLst>
              <a:ext uri="{FF2B5EF4-FFF2-40B4-BE49-F238E27FC236}">
                <a16:creationId xmlns:a16="http://schemas.microsoft.com/office/drawing/2014/main" id="{94A9C3AC-ECD0-44A5-A777-694B5BFD6D45}"/>
              </a:ext>
            </a:extLst>
          </p:cNvPr>
          <p:cNvSpPr txBox="1">
            <a:spLocks/>
          </p:cNvSpPr>
          <p:nvPr/>
        </p:nvSpPr>
        <p:spPr>
          <a:xfrm>
            <a:off x="143302" y="1535826"/>
            <a:ext cx="3747979" cy="2910683"/>
          </a:xfrm>
          <a:prstGeom prst="rect">
            <a:avLst/>
          </a:prstGeom>
          <a:noFill/>
          <a:ln>
            <a:noFill/>
          </a:ln>
        </p:spPr>
        <p:txBody>
          <a:bodyPr spcFirstLastPara="1" wrap="square" lIns="91425" tIns="45700" rIns="91425" bIns="45700" anchor="t" anchorCtr="0">
            <a:normAutofit fontScale="40000" lnSpcReduction="20000"/>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pPr marL="514350" indent="-285750">
              <a:buFont typeface="Arial" panose="020B0604020202020204" pitchFamily="34" charset="0"/>
              <a:buChar char="•"/>
            </a:pPr>
            <a:r>
              <a:rPr lang="en-US" sz="3300" dirty="0"/>
              <a:t>It is the HTML code which serves as a template for the frontend of Note taking Application.</a:t>
            </a:r>
          </a:p>
          <a:p>
            <a:pPr marL="514350" indent="-285750">
              <a:buFont typeface="Arial" panose="020B0604020202020204" pitchFamily="34" charset="0"/>
              <a:buChar char="•"/>
            </a:pPr>
            <a:r>
              <a:rPr lang="en-US" sz="3300" dirty="0"/>
              <a:t>&lt;form&gt; element allows users to input a note and submit it to the server.</a:t>
            </a:r>
          </a:p>
          <a:p>
            <a:pPr marL="514350" indent="-285750">
              <a:buFont typeface="Arial" panose="020B0604020202020204" pitchFamily="34" charset="0"/>
              <a:buChar char="•"/>
            </a:pPr>
            <a:r>
              <a:rPr lang="en-US" sz="3300" dirty="0"/>
              <a:t>Method=‘POST’ attribute indicates that the form data should be sent to the server using the POST method.</a:t>
            </a:r>
          </a:p>
          <a:p>
            <a:pPr marL="514350" indent="-285750">
              <a:buFont typeface="Arial" panose="020B0604020202020204" pitchFamily="34" charset="0"/>
              <a:buChar char="•"/>
            </a:pPr>
            <a:r>
              <a:rPr lang="en-US" sz="3300" dirty="0"/>
              <a:t>Placeholder=“Enter a note” allows the user on what to enter in the input field.</a:t>
            </a:r>
          </a:p>
          <a:p>
            <a:pPr marL="514350" indent="-285750">
              <a:buFont typeface="Arial" panose="020B0604020202020204" pitchFamily="34" charset="0"/>
              <a:buChar char="•"/>
            </a:pPr>
            <a:r>
              <a:rPr lang="en-US" sz="3300" dirty="0"/>
              <a:t>&lt;button&gt; element serves as the submit button for the form.</a:t>
            </a:r>
          </a:p>
          <a:p>
            <a:pPr marL="514350" indent="-285750">
              <a:buFont typeface="Arial" panose="020B0604020202020204" pitchFamily="34" charset="0"/>
              <a:buChar char="•"/>
            </a:pPr>
            <a:r>
              <a:rPr lang="en-US" sz="3300" dirty="0"/>
              <a:t>Below the form, an unordered list &lt;ul&gt; is used to display the list of notes.</a:t>
            </a:r>
          </a:p>
          <a:p>
            <a:pPr marL="5143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593122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0E830EA-6271-47BF-A14F-58016AC2C875}"/>
              </a:ext>
            </a:extLst>
          </p:cNvPr>
          <p:cNvPicPr>
            <a:picLocks noChangeAspect="1"/>
          </p:cNvPicPr>
          <p:nvPr/>
        </p:nvPicPr>
        <p:blipFill>
          <a:blip r:embed="rId2"/>
          <a:stretch>
            <a:fillRect/>
          </a:stretch>
        </p:blipFill>
        <p:spPr>
          <a:xfrm>
            <a:off x="6380479" y="1256347"/>
            <a:ext cx="4881245" cy="2797493"/>
          </a:xfrm>
          <a:prstGeom prst="rect">
            <a:avLst/>
          </a:prstGeom>
        </p:spPr>
      </p:pic>
      <p:sp>
        <p:nvSpPr>
          <p:cNvPr id="8" name="TextBox 7">
            <a:extLst>
              <a:ext uri="{FF2B5EF4-FFF2-40B4-BE49-F238E27FC236}">
                <a16:creationId xmlns:a16="http://schemas.microsoft.com/office/drawing/2014/main" id="{97A48AEA-236D-452C-8822-543BAD32996B}"/>
              </a:ext>
            </a:extLst>
          </p:cNvPr>
          <p:cNvSpPr txBox="1"/>
          <p:nvPr/>
        </p:nvSpPr>
        <p:spPr>
          <a:xfrm>
            <a:off x="1483360" y="1117600"/>
            <a:ext cx="2560320" cy="1879600"/>
          </a:xfrm>
          <a:prstGeom prst="rect">
            <a:avLst/>
          </a:prstGeom>
          <a:noFill/>
        </p:spPr>
        <p:txBody>
          <a:bodyPr wrap="square" rtlCol="0">
            <a:spAutoFit/>
          </a:bodyPr>
          <a:lstStyle/>
          <a:p>
            <a:endParaRPr lang="en-IN"/>
          </a:p>
        </p:txBody>
      </p:sp>
      <p:sp>
        <p:nvSpPr>
          <p:cNvPr id="9" name="TextBox 8">
            <a:extLst>
              <a:ext uri="{FF2B5EF4-FFF2-40B4-BE49-F238E27FC236}">
                <a16:creationId xmlns:a16="http://schemas.microsoft.com/office/drawing/2014/main" id="{FF744017-205E-4027-984C-8C5AC8B2C28A}"/>
              </a:ext>
            </a:extLst>
          </p:cNvPr>
          <p:cNvSpPr txBox="1"/>
          <p:nvPr/>
        </p:nvSpPr>
        <p:spPr>
          <a:xfrm>
            <a:off x="1005840" y="2070317"/>
            <a:ext cx="4338320" cy="954107"/>
          </a:xfrm>
          <a:prstGeom prst="rect">
            <a:avLst/>
          </a:prstGeom>
          <a:noFill/>
        </p:spPr>
        <p:txBody>
          <a:bodyPr wrap="squar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When we type a note into text box and select “Add Note” the note is taken and an unordered list is created. As we continue to add and enter notes, an unordered list of notes will be generated and shown below</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72130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1519</TotalTime>
  <Words>526</Words>
  <Application>Microsoft Office PowerPoint</Application>
  <PresentationFormat>Widescreen</PresentationFormat>
  <Paragraphs>36</Paragraphs>
  <Slides>8</Slides>
  <Notes>3</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PowerPoint Presentation</vt:lpstr>
      <vt:lpstr>PowerPoint Presentation</vt:lpstr>
      <vt:lpstr>Introduction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Srinu Rayapureddy</cp:lastModifiedBy>
  <cp:revision>7</cp:revision>
  <dcterms:created xsi:type="dcterms:W3CDTF">2021-02-16T05:19:01Z</dcterms:created>
  <dcterms:modified xsi:type="dcterms:W3CDTF">2024-03-18T10:34:28Z</dcterms:modified>
</cp:coreProperties>
</file>