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SourceCodePro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2e3e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2e3e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4400e73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4400e73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26346c67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26346c67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26346c67b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26346c67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26346c67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26346c67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26346c67b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26346c67b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rich.readthedocs.io/en/latest/" TargetMode="External"/><Relationship Id="rId10" Type="http://schemas.openxmlformats.org/officeDocument/2006/relationships/hyperlink" Target="https://peps.python.org/pep-0484/" TargetMode="External"/><Relationship Id="rId13" Type="http://schemas.openxmlformats.org/officeDocument/2006/relationships/hyperlink" Target="https://docs.python.org/3/library/tkinter.html" TargetMode="External"/><Relationship Id="rId12" Type="http://schemas.openxmlformats.org/officeDocument/2006/relationships/hyperlink" Target="https://docs.python.org/3/whatsnew/3.10.html#pattern-matching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ryptography.io/" TargetMode="External"/><Relationship Id="rId4" Type="http://schemas.openxmlformats.org/officeDocument/2006/relationships/hyperlink" Target="https://cryptography.io/" TargetMode="External"/><Relationship Id="rId9" Type="http://schemas.openxmlformats.org/officeDocument/2006/relationships/hyperlink" Target="https://peps.python.org/pep-0484/" TargetMode="External"/><Relationship Id="rId5" Type="http://schemas.openxmlformats.org/officeDocument/2006/relationships/hyperlink" Target="https://docs.python.org/3/library/os.html" TargetMode="External"/><Relationship Id="rId6" Type="http://schemas.openxmlformats.org/officeDocument/2006/relationships/hyperlink" Target="https://docs.python.org/3/library/os.html" TargetMode="External"/><Relationship Id="rId7" Type="http://schemas.openxmlformats.org/officeDocument/2006/relationships/hyperlink" Target="https://docs.python.org/3/library/binascii.html" TargetMode="External"/><Relationship Id="rId8" Type="http://schemas.openxmlformats.org/officeDocument/2006/relationships/hyperlink" Target="https://docs.python.org/3/library/binascii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158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>
            <p:ph type="ctrTitle"/>
          </p:nvPr>
        </p:nvSpPr>
        <p:spPr>
          <a:xfrm>
            <a:off x="510450" y="2294700"/>
            <a:ext cx="8123100" cy="55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>
                <a:solidFill>
                  <a:srgbClr val="FF5722"/>
                </a:solidFill>
              </a:rPr>
              <a:t>MAGPIE: A demonstration of symmetric encryption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615150" y="1588500"/>
            <a:ext cx="801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007B8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sz="2700">
              <a:solidFill>
                <a:srgbClr val="007B8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3170225" y="3945575"/>
            <a:ext cx="2993100" cy="58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>
                <a:solidFill>
                  <a:srgbClr val="21212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Mr. T. S. Srinivas</a:t>
            </a:r>
            <a:endParaRPr sz="1600">
              <a:solidFill>
                <a:srgbClr val="21212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600" u="none" cap="none" strike="noStrike">
                <a:solidFill>
                  <a:srgbClr val="21212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Associate Professor</a:t>
            </a:r>
            <a:endParaRPr i="0" sz="1600" u="none" cap="none" strike="noStrike">
              <a:solidFill>
                <a:srgbClr val="21212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3997930" y="3361560"/>
            <a:ext cx="1337700" cy="42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GUIDE</a:t>
            </a:r>
            <a:endParaRPr b="1" sz="2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25"/>
          <p:cNvSpPr txBox="1"/>
          <p:nvPr/>
        </p:nvSpPr>
        <p:spPr>
          <a:xfrm>
            <a:off x="6994467" y="3361560"/>
            <a:ext cx="1337700" cy="42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HOD</a:t>
            </a:r>
            <a:endParaRPr b="1" sz="2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1001379" y="3361560"/>
            <a:ext cx="1337700" cy="42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 - 2</a:t>
            </a:r>
            <a:endParaRPr b="1" sz="28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6690425" y="4022525"/>
            <a:ext cx="194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 Semibold"/>
                <a:ea typeface="Proxima Nova Semibold"/>
                <a:cs typeface="Proxima Nova Semibold"/>
                <a:sym typeface="Proxima Nova Semibold"/>
              </a:rPr>
              <a:t>Dr . K. Abdul Basith</a:t>
            </a:r>
            <a:endParaRPr sz="16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397025" y="3881525"/>
            <a:ext cx="2546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ts val="1800"/>
              <a:buFont typeface="Arial"/>
              <a:buNone/>
            </a:pPr>
            <a:r>
              <a:rPr lang="en" sz="1300">
                <a:solidFill>
                  <a:srgbClr val="21212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Amulya Reddy Y   -217Y1A0572</a:t>
            </a:r>
            <a:endParaRPr sz="1300">
              <a:solidFill>
                <a:srgbClr val="21212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Srinivas Rao T      -217Y1A05C0</a:t>
            </a:r>
            <a:endParaRPr sz="1300">
              <a:solidFill>
                <a:schemeClr val="accent3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Conclusion</a:t>
            </a:r>
            <a:endParaRPr b="1" sz="3600"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396375"/>
            <a:ext cx="8520600" cy="33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Secure Message Encryption and Decryption System represents a fundamental building block for implementing secure communication and data protection in Python-based applications.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By prioritizing key management, robust encryption algorithms, and error handling mechanisms, the system offers a reliable solution for safeguarding sensitive information against unauthorized access and tampering.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References</a:t>
            </a:r>
            <a:endParaRPr b="1" sz="3600"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311700" y="1017725"/>
            <a:ext cx="8520600" cy="3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rgbClr val="000000"/>
                </a:solidFill>
              </a:rPr>
              <a:t>Cryptography Library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Cryptography. (n.d.).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cryptography.io</a:t>
            </a:r>
            <a:endParaRPr sz="1800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rgbClr val="000000"/>
                </a:solidFill>
              </a:rPr>
              <a:t>Python Standard Library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os Module: Python Software Foundation. (n.d.).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os</a:t>
            </a:r>
            <a:endParaRPr sz="1800" u="sng">
              <a:solidFill>
                <a:schemeClr val="hlink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binascii Module: Python Software Foundation. (n.d.).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binascii</a:t>
            </a:r>
            <a:endParaRPr sz="1800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rgbClr val="000000"/>
                </a:solidFill>
              </a:rPr>
              <a:t>PEP 484 – Type Hints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rgbClr val="000000"/>
                </a:solidFill>
              </a:rPr>
              <a:t>van Rossum, G., &amp; Lehtosalo, J. (2014).</a:t>
            </a:r>
            <a:r>
              <a:rPr lang="en" sz="1800">
                <a:solidFill>
                  <a:srgbClr val="000000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800" u="sng">
                <a:solidFill>
                  <a:schemeClr val="hlink"/>
                </a:solidFill>
                <a:hlinkClick r:id="rId10"/>
              </a:rPr>
              <a:t>PEP 484</a:t>
            </a:r>
            <a:endParaRPr sz="1800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rgbClr val="000000"/>
                </a:solidFill>
              </a:rPr>
              <a:t>CLI.py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 u="sng">
                <a:solidFill>
                  <a:schemeClr val="hlink"/>
                </a:solidFill>
                <a:hlinkClick r:id="rId11"/>
              </a:rPr>
              <a:t>Rich Library Documentation</a:t>
            </a:r>
            <a:endParaRPr sz="1800" u="sng">
              <a:solidFill>
                <a:schemeClr val="hlink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 u="sng">
                <a:solidFill>
                  <a:schemeClr val="hlink"/>
                </a:solidFill>
                <a:hlinkClick r:id="rId12"/>
              </a:rPr>
              <a:t>Python Match Statement</a:t>
            </a:r>
            <a:endParaRPr sz="1800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AutoNum type="arabicPeriod"/>
            </a:pPr>
            <a:r>
              <a:rPr lang="en">
                <a:solidFill>
                  <a:srgbClr val="000000"/>
                </a:solidFill>
              </a:rPr>
              <a:t>GUI.py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○"/>
            </a:pPr>
            <a:r>
              <a:rPr lang="en" sz="1800" u="sng">
                <a:solidFill>
                  <a:schemeClr val="hlink"/>
                </a:solidFill>
                <a:hlinkClick r:id="rId13"/>
              </a:rPr>
              <a:t>Tkinter Documentation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993675" y="69025"/>
            <a:ext cx="15051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Index</a:t>
            </a:r>
            <a:endParaRPr b="1" sz="3800"/>
          </a:p>
        </p:txBody>
      </p:sp>
      <p:sp>
        <p:nvSpPr>
          <p:cNvPr id="119" name="Google Shape;119;p26"/>
          <p:cNvSpPr txBox="1"/>
          <p:nvPr/>
        </p:nvSpPr>
        <p:spPr>
          <a:xfrm>
            <a:off x="922500" y="1195500"/>
            <a:ext cx="49983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OBJECTIVES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SYSTEM </a:t>
            </a: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ARCHITECTURE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PROPOSED SYSTEM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OUTPUT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roxima Nova"/>
              <a:buAutoNum type="arabicPeriod"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6"/>
          <p:cNvSpPr txBox="1"/>
          <p:nvPr/>
        </p:nvSpPr>
        <p:spPr>
          <a:xfrm>
            <a:off x="5920800" y="1195500"/>
            <a:ext cx="23007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7 - 9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928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Abstract</a:t>
            </a:r>
            <a:endParaRPr b="1" sz="3600">
              <a:solidFill>
                <a:srgbClr val="212121"/>
              </a:solidFill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086000"/>
            <a:ext cx="8438100" cy="36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ts val="16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The project "</a:t>
            </a:r>
            <a:r>
              <a:rPr b="1" lang="en" sz="1400">
                <a:solidFill>
                  <a:srgbClr val="1F2328"/>
                </a:solidFill>
                <a:highlight>
                  <a:schemeClr val="lt1"/>
                </a:highlight>
              </a:rPr>
              <a:t>Magpie</a:t>
            </a: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" addresses this need by demonstrating encryption through a Python-based application. This project is important as it provides both a command-line interface (</a:t>
            </a:r>
            <a:r>
              <a:rPr b="1" lang="en" sz="1400">
                <a:solidFill>
                  <a:srgbClr val="1F2328"/>
                </a:solidFill>
                <a:highlight>
                  <a:schemeClr val="lt1"/>
                </a:highlight>
              </a:rPr>
              <a:t>CLI</a:t>
            </a: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) and a graphical user interface (</a:t>
            </a:r>
            <a:r>
              <a:rPr b="1" lang="en" sz="1400">
                <a:solidFill>
                  <a:srgbClr val="1F2328"/>
                </a:solidFill>
                <a:highlight>
                  <a:schemeClr val="lt1"/>
                </a:highlight>
              </a:rPr>
              <a:t>GUI</a:t>
            </a: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), making cryptographic principles accessible and interactive for users. </a:t>
            </a:r>
            <a:endParaRPr sz="1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ts val="16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The primary objective of the Magpie project is to implement and demonstrate the fundamental principles of cryptography and information security. It later aims to offer </a:t>
            </a:r>
            <a:r>
              <a:rPr b="1" lang="en" sz="1400">
                <a:solidFill>
                  <a:srgbClr val="1F2328"/>
                </a:solidFill>
                <a:highlight>
                  <a:schemeClr val="lt1"/>
                </a:highlight>
              </a:rPr>
              <a:t>Image </a:t>
            </a:r>
            <a:r>
              <a:rPr b="1" lang="en" sz="1400">
                <a:solidFill>
                  <a:srgbClr val="1F2328"/>
                </a:solidFill>
                <a:highlight>
                  <a:schemeClr val="lt1"/>
                </a:highlight>
              </a:rPr>
              <a:t>encryption and decryption</a:t>
            </a: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 using a super key by implementing </a:t>
            </a:r>
            <a:r>
              <a:rPr b="1" lang="en" sz="1400">
                <a:solidFill>
                  <a:srgbClr val="1F2328"/>
                </a:solidFill>
                <a:highlight>
                  <a:schemeClr val="lt1"/>
                </a:highlight>
              </a:rPr>
              <a:t>SHA-512</a:t>
            </a: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. Magpie employs Python as the core programming language, integrating the cryptography library for implementing symmetric encryption using the hashing through </a:t>
            </a:r>
            <a:r>
              <a:rPr b="1" lang="en" sz="1400">
                <a:solidFill>
                  <a:srgbClr val="1F2328"/>
                </a:solidFill>
                <a:highlight>
                  <a:schemeClr val="lt1"/>
                </a:highlight>
              </a:rPr>
              <a:t>SHA-256</a:t>
            </a: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. The methodology involves key generation, encryption, decryption, and error handling to ensure secure and efficient processing of text messages. </a:t>
            </a:r>
            <a:endParaRPr sz="1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ts val="16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The project is anticipated to effectively demonstrate the concepts of symmetric encryption and hashing, providing security and  users with a practical understanding of cryptographic principles.</a:t>
            </a:r>
            <a:endParaRPr sz="14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DC8"/>
              </a:buClr>
              <a:buSzPts val="1600"/>
              <a:buFont typeface="Arial"/>
              <a:buNone/>
            </a:pPr>
            <a:r>
              <a:rPr lang="en" sz="1400">
                <a:solidFill>
                  <a:srgbClr val="1F2328"/>
                </a:solidFill>
                <a:highlight>
                  <a:schemeClr val="lt1"/>
                </a:highlight>
              </a:rPr>
              <a:t>Magpie has the potential to significantly impact the educational domain by serving as a valuable learning tool for cryptography and information security. It simplifies complex cryptographic concepts, making them accessible to a broader audience.</a:t>
            </a:r>
            <a:endParaRPr sz="1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278400" y="28105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Objectives</a:t>
            </a:r>
            <a:endParaRPr b="1" sz="3600"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853750"/>
            <a:ext cx="8520600" cy="3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i="1" lang="en" sz="1400">
                <a:solidFill>
                  <a:srgbClr val="000000"/>
                </a:solidFill>
              </a:rPr>
              <a:t>Key Management:</a:t>
            </a:r>
            <a:endParaRPr b="1" i="1"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generate_key ()</a:t>
            </a:r>
            <a:r>
              <a:rPr lang="en" sz="1400">
                <a:solidFill>
                  <a:srgbClr val="000000"/>
                </a:solidFill>
              </a:rPr>
              <a:t>: Generates a new symmetric encryption key and saves it to a file named ‘key.key’.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b="1"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load_key ()</a:t>
            </a:r>
            <a:r>
              <a:rPr lang="en" sz="1400">
                <a:solidFill>
                  <a:srgbClr val="000000"/>
                </a:solidFill>
              </a:rPr>
              <a:t>: Loads the encryption key from the ‘key.key’ file. If the file does not exist, it generates a new key.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i="1" lang="en" sz="1400">
                <a:solidFill>
                  <a:srgbClr val="000000"/>
                </a:solidFill>
              </a:rPr>
              <a:t>Encryption:</a:t>
            </a:r>
            <a:r>
              <a:rPr lang="en" sz="1400">
                <a:solidFill>
                  <a:srgbClr val="000000"/>
                </a:solidFill>
              </a:rPr>
              <a:t> Encrypts a message using symmetric encryption with the provided key.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i="1" lang="en" sz="1400">
                <a:solidFill>
                  <a:srgbClr val="000000"/>
                </a:solidFill>
              </a:rPr>
              <a:t>Decryption:</a:t>
            </a:r>
            <a:r>
              <a:rPr lang="en" sz="1400">
                <a:solidFill>
                  <a:srgbClr val="000000"/>
                </a:solidFill>
              </a:rPr>
              <a:t> Decrypts an encrypted message using the provided key. It handles potential errors such as invalid tokens or bin ascii errors.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i="1" lang="en" sz="1400">
                <a:solidFill>
                  <a:srgbClr val="000000"/>
                </a:solidFill>
              </a:rPr>
              <a:t>Error Handling:</a:t>
            </a:r>
            <a:r>
              <a:rPr lang="en" sz="1400">
                <a:solidFill>
                  <a:srgbClr val="000000"/>
                </a:solidFill>
              </a:rPr>
              <a:t> The module handles errors such as missing key files and invalid tokens during decryption. It raises custom exceptions (`Key NotFoundError`) to notify users of key-related issues.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854125" y="193600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System </a:t>
            </a:r>
            <a:r>
              <a:rPr b="1" lang="en">
                <a:solidFill>
                  <a:schemeClr val="lt2"/>
                </a:solidFill>
              </a:rPr>
              <a:t>Architecture</a:t>
            </a:r>
            <a:endParaRPr b="1">
              <a:solidFill>
                <a:schemeClr val="lt2"/>
              </a:solidFill>
            </a:endParaRPr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4834550" y="1919675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System Architecture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5" y="1116262"/>
            <a:ext cx="4152049" cy="29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87150"/>
            <a:ext cx="85206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Proposed System</a:t>
            </a:r>
            <a:endParaRPr b="1" sz="3600"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878550"/>
            <a:ext cx="8520600" cy="33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User-friendly GUI:</a:t>
            </a:r>
            <a:r>
              <a:rPr lang="en" sz="1600"/>
              <a:t> The encryption system offers an intuitive graphical user interface (GUI) that simplifies the encryption and decryption process, making it accessible even for users without technical expertise.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Hash Libraries (SHA-256) and Fernet Cryptography:</a:t>
            </a:r>
            <a:r>
              <a:rPr lang="en" sz="1600"/>
              <a:t> The system utilizes SHA-256 for hashing, ensuring data integrity, and Fernet cryptography for encryption, providing strong and reliable security measures to protect sensitive information.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Error Logging for Debugging and Auditing:</a:t>
            </a:r>
            <a:r>
              <a:rPr lang="en" sz="1600"/>
              <a:t> The system incorporates robust error logging mechanisms, enabling developers to troubleshoot issues efficiently and maintain a detailed audit trail for security and compliance purposes.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35525" y="0"/>
            <a:ext cx="24894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</a:t>
            </a:r>
            <a:r>
              <a:rPr lang="en" sz="4400">
                <a:latin typeface="Proxima Nova Semibold"/>
                <a:ea typeface="Proxima Nova Semibold"/>
                <a:cs typeface="Proxima Nova Semibold"/>
                <a:sym typeface="Proxima Nova Semibold"/>
              </a:rPr>
              <a:t>utput</a:t>
            </a:r>
            <a:endParaRPr sz="4400"/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657" y="861900"/>
            <a:ext cx="7247795" cy="384602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idx="4294967295" type="title"/>
          </p:nvPr>
        </p:nvSpPr>
        <p:spPr>
          <a:xfrm>
            <a:off x="281925" y="908100"/>
            <a:ext cx="2057700" cy="33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Output</a:t>
            </a:r>
            <a:endParaRPr b="1" sz="3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Encryption using GUI (Graphical User Interface) </a:t>
            </a:r>
            <a:endParaRPr sz="3600"/>
          </a:p>
        </p:txBody>
      </p:sp>
      <p:pic>
        <p:nvPicPr>
          <p:cNvPr id="157" name="Google Shape;157;p32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5575" y="0"/>
            <a:ext cx="66684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idx="4294967295" type="title"/>
          </p:nvPr>
        </p:nvSpPr>
        <p:spPr>
          <a:xfrm>
            <a:off x="281925" y="908100"/>
            <a:ext cx="2057700" cy="33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Output</a:t>
            </a:r>
            <a:endParaRPr b="1" sz="3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Decryption using GUI (Graphical User Interface) </a:t>
            </a:r>
            <a:endParaRPr sz="3600"/>
          </a:p>
        </p:txBody>
      </p:sp>
      <p:pic>
        <p:nvPicPr>
          <p:cNvPr id="164" name="Google Shape;164;p33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252" y="0"/>
            <a:ext cx="66297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