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7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notesSlides/notesSlide1.xml" ContentType="application/vnd.openxmlformats-officedocument.presentationml.notesSlide+xml"/>
  <Override PartName="/ppt/media/image31.jpg" ContentType="image/jpg"/>
  <Override PartName="/ppt/media/image34.jpg" ContentType="image/jpg"/>
  <Override PartName="/ppt/media/image3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8"/>
  </p:notesMasterIdLst>
  <p:sldIdLst>
    <p:sldId id="383" r:id="rId4"/>
    <p:sldId id="309" r:id="rId5"/>
    <p:sldId id="300" r:id="rId6"/>
    <p:sldId id="263" r:id="rId7"/>
    <p:sldId id="264" r:id="rId8"/>
    <p:sldId id="265" r:id="rId9"/>
    <p:sldId id="307" r:id="rId10"/>
    <p:sldId id="323" r:id="rId11"/>
    <p:sldId id="303" r:id="rId12"/>
    <p:sldId id="279" r:id="rId13"/>
    <p:sldId id="280" r:id="rId14"/>
    <p:sldId id="282" r:id="rId15"/>
    <p:sldId id="283" r:id="rId16"/>
    <p:sldId id="312" r:id="rId17"/>
    <p:sldId id="299" r:id="rId18"/>
    <p:sldId id="329" r:id="rId19"/>
    <p:sldId id="289" r:id="rId20"/>
    <p:sldId id="301" r:id="rId21"/>
    <p:sldId id="291" r:id="rId22"/>
    <p:sldId id="380" r:id="rId23"/>
    <p:sldId id="352" r:id="rId24"/>
    <p:sldId id="378" r:id="rId25"/>
    <p:sldId id="357" r:id="rId26"/>
    <p:sldId id="34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5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64" y="45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7959BA6-232B-4F70-BF77-0D8547BABE47}"/>
              </a:ext>
            </a:extLst>
          </p:cNvPr>
          <p:cNvGrpSpPr/>
          <p:nvPr userDrawn="1"/>
        </p:nvGrpSpPr>
        <p:grpSpPr>
          <a:xfrm>
            <a:off x="7814194" y="1860209"/>
            <a:ext cx="5039313" cy="4417981"/>
            <a:chOff x="7814194" y="1860209"/>
            <a:chExt cx="5039313" cy="4417981"/>
          </a:xfrm>
        </p:grpSpPr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93897E62-915F-4CC5-9F07-8F49E04B889D}"/>
                </a:ext>
              </a:extLst>
            </p:cNvPr>
            <p:cNvSpPr/>
            <p:nvPr userDrawn="1"/>
          </p:nvSpPr>
          <p:spPr>
            <a:xfrm>
              <a:off x="7814194" y="5831668"/>
              <a:ext cx="5039313" cy="44652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" name="Group 20">
              <a:extLst>
                <a:ext uri="{FF2B5EF4-FFF2-40B4-BE49-F238E27FC236}">
                  <a16:creationId xmlns:a16="http://schemas.microsoft.com/office/drawing/2014/main" id="{82382140-C839-400A-8B2E-049BFB8EAD19}"/>
                </a:ext>
              </a:extLst>
            </p:cNvPr>
            <p:cNvGrpSpPr/>
            <p:nvPr userDrawn="1"/>
          </p:nvGrpSpPr>
          <p:grpSpPr>
            <a:xfrm>
              <a:off x="9127830" y="1860209"/>
              <a:ext cx="2386146" cy="4194720"/>
              <a:chOff x="445712" y="1449040"/>
              <a:chExt cx="2113018" cy="3924176"/>
            </a:xfrm>
          </p:grpSpPr>
          <p:sp>
            <p:nvSpPr>
              <p:cNvPr id="3" name="Rounded Rectangle 21">
                <a:extLst>
                  <a:ext uri="{FF2B5EF4-FFF2-40B4-BE49-F238E27FC236}">
                    <a16:creationId xmlns:a16="http://schemas.microsoft.com/office/drawing/2014/main" id="{3E854C78-017C-4E85-AA4C-98708821A22D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4" name="Rectangle 22">
                <a:extLst>
                  <a:ext uri="{FF2B5EF4-FFF2-40B4-BE49-F238E27FC236}">
                    <a16:creationId xmlns:a16="http://schemas.microsoft.com/office/drawing/2014/main" id="{2417AA3E-41ED-42FF-8545-E4D79E1F841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5" name="Group 23">
                <a:extLst>
                  <a:ext uri="{FF2B5EF4-FFF2-40B4-BE49-F238E27FC236}">
                    <a16:creationId xmlns:a16="http://schemas.microsoft.com/office/drawing/2014/main" id="{EE70244F-AE91-4CB9-A7C5-91067E43DC8C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6" name="Oval 24">
                  <a:extLst>
                    <a:ext uri="{FF2B5EF4-FFF2-40B4-BE49-F238E27FC236}">
                      <a16:creationId xmlns:a16="http://schemas.microsoft.com/office/drawing/2014/main" id="{7C044278-9947-403A-A9F5-E42FA8781D1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7" name="Rounded Rectangle 25">
                  <a:extLst>
                    <a:ext uri="{FF2B5EF4-FFF2-40B4-BE49-F238E27FC236}">
                      <a16:creationId xmlns:a16="http://schemas.microsoft.com/office/drawing/2014/main" id="{D6F132C7-721E-49E2-AA0B-EE06506F1A91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3978C51-C682-4269-91E7-F2B469FA6D0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245573" y="2187162"/>
            <a:ext cx="2149921" cy="33944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EE02A6-0378-430E-AD17-85DF18090E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1">
            <a:extLst>
              <a:ext uri="{FF2B5EF4-FFF2-40B4-BE49-F238E27FC236}">
                <a16:creationId xmlns:a16="http://schemas.microsoft.com/office/drawing/2014/main" id="{35D01421-1CD6-4AF5-BF05-34C1F2A05DDC}"/>
              </a:ext>
            </a:extLst>
          </p:cNvPr>
          <p:cNvSpPr/>
          <p:nvPr userDrawn="1"/>
        </p:nvSpPr>
        <p:spPr>
          <a:xfrm>
            <a:off x="189531" y="5988784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1629A3-B767-4300-9C7C-9ADDAB92B4F0}"/>
              </a:ext>
            </a:extLst>
          </p:cNvPr>
          <p:cNvGrpSpPr/>
          <p:nvPr userDrawn="1"/>
        </p:nvGrpSpPr>
        <p:grpSpPr>
          <a:xfrm>
            <a:off x="826539" y="3545781"/>
            <a:ext cx="4890622" cy="2687065"/>
            <a:chOff x="-548507" y="477868"/>
            <a:chExt cx="11570449" cy="63571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1B2B7B-D361-42C4-91D5-C21E6AFA596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3302AC-9147-4C37-B7CD-BDD91327645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F2E56BD-3EE7-438A-A2BE-E0B24403062B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518E45-015D-4586-9460-F00575EFDD94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E29BC3-7488-4088-B981-510EAE5EF1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8D7254-1AA8-4D9D-8BEA-82F164D8F6A5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DDFD483-FDBD-49B7-8A75-D1FEEACE80C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28EA149-839F-4F9B-98C7-79828F7FA25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C75EDE9-A590-48A3-B182-70994D6E91D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27CB49D-5B4E-49DE-A4FF-5F70FC8BD44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0F44E2B-77CD-49A4-B107-ADDC7D530D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65067-7972-49DB-9E5A-328DB1FEC6F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1212B88-2185-47FE-85B2-1D4E848291D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76563" y="3682168"/>
            <a:ext cx="3595770" cy="2191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90473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952741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 title and description 1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2"/>
          <a:srcRect l="31883" t="8096" r="25713"/>
          <a:stretch>
            <a:fillRect/>
          </a:stretch>
        </p:blipFill>
        <p:spPr>
          <a:xfrm>
            <a:off x="0" y="0"/>
            <a:ext cx="61003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-100" y="0"/>
            <a:ext cx="6096000" cy="68580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Shape 11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13" name="Shape 1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511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2" name="Shape 9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93" name="Shape 9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075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90473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04007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190D85C-31EB-4A75-915E-2C95A096231B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95114" y="2392774"/>
            <a:ext cx="1711826" cy="1711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354F78E-D5D6-4FC3-A4CA-5AE593088A5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40865" y="2392774"/>
            <a:ext cx="1711826" cy="1711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B111915-AB98-4076-9063-98C133143B0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86616" y="2392774"/>
            <a:ext cx="1711826" cy="1711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85EB07C-AC33-4480-B733-D1796F4650B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532368" y="2392774"/>
            <a:ext cx="1711826" cy="1711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8AB1E1-8148-49E9-95FD-6804674767E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78235" y="635634"/>
            <a:ext cx="6379790" cy="5586731"/>
          </a:xfrm>
          <a:custGeom>
            <a:avLst/>
            <a:gdLst>
              <a:gd name="connsiteX0" fmla="*/ 5582316 w 6379790"/>
              <a:gd name="connsiteY0" fmla="*/ 4788536 h 5586731"/>
              <a:gd name="connsiteX1" fmla="*/ 6379790 w 6379790"/>
              <a:gd name="connsiteY1" fmla="*/ 4788536 h 5586731"/>
              <a:gd name="connsiteX2" fmla="*/ 6379790 w 6379790"/>
              <a:gd name="connsiteY2" fmla="*/ 5586731 h 5586731"/>
              <a:gd name="connsiteX3" fmla="*/ 5582316 w 6379790"/>
              <a:gd name="connsiteY3" fmla="*/ 5586731 h 5586731"/>
              <a:gd name="connsiteX4" fmla="*/ 3189895 w 6379790"/>
              <a:gd name="connsiteY4" fmla="*/ 3990341 h 5586731"/>
              <a:gd name="connsiteX5" fmla="*/ 3189895 w 6379790"/>
              <a:gd name="connsiteY5" fmla="*/ 4788536 h 5586731"/>
              <a:gd name="connsiteX6" fmla="*/ 3987368 w 6379790"/>
              <a:gd name="connsiteY6" fmla="*/ 4788536 h 5586731"/>
              <a:gd name="connsiteX7" fmla="*/ 3987368 w 6379790"/>
              <a:gd name="connsiteY7" fmla="*/ 3990341 h 5586731"/>
              <a:gd name="connsiteX8" fmla="*/ 5582316 w 6379790"/>
              <a:gd name="connsiteY8" fmla="*/ 3192146 h 5586731"/>
              <a:gd name="connsiteX9" fmla="*/ 6379790 w 6379790"/>
              <a:gd name="connsiteY9" fmla="*/ 3192146 h 5586731"/>
              <a:gd name="connsiteX10" fmla="*/ 6379790 w 6379790"/>
              <a:gd name="connsiteY10" fmla="*/ 3990341 h 5586731"/>
              <a:gd name="connsiteX11" fmla="*/ 5582316 w 6379790"/>
              <a:gd name="connsiteY11" fmla="*/ 3990341 h 5586731"/>
              <a:gd name="connsiteX12" fmla="*/ 5582316 w 6379790"/>
              <a:gd name="connsiteY12" fmla="*/ 0 h 5586731"/>
              <a:gd name="connsiteX13" fmla="*/ 6379790 w 6379790"/>
              <a:gd name="connsiteY13" fmla="*/ 0 h 5586731"/>
              <a:gd name="connsiteX14" fmla="*/ 6379790 w 6379790"/>
              <a:gd name="connsiteY14" fmla="*/ 797565 h 5586731"/>
              <a:gd name="connsiteX15" fmla="*/ 5582316 w 6379790"/>
              <a:gd name="connsiteY15" fmla="*/ 797565 h 5586731"/>
              <a:gd name="connsiteX16" fmla="*/ 0 w 6379790"/>
              <a:gd name="connsiteY16" fmla="*/ 0 h 5586731"/>
              <a:gd name="connsiteX17" fmla="*/ 2392421 w 6379790"/>
              <a:gd name="connsiteY17" fmla="*/ 0 h 5586731"/>
              <a:gd name="connsiteX18" fmla="*/ 2392421 w 6379790"/>
              <a:gd name="connsiteY18" fmla="*/ 797563 h 5586731"/>
              <a:gd name="connsiteX19" fmla="*/ 3189895 w 6379790"/>
              <a:gd name="connsiteY19" fmla="*/ 797563 h 5586731"/>
              <a:gd name="connsiteX20" fmla="*/ 3189895 w 6379790"/>
              <a:gd name="connsiteY20" fmla="*/ 0 h 5586731"/>
              <a:gd name="connsiteX21" fmla="*/ 4784842 w 6379790"/>
              <a:gd name="connsiteY21" fmla="*/ 0 h 5586731"/>
              <a:gd name="connsiteX22" fmla="*/ 4784842 w 6379790"/>
              <a:gd name="connsiteY22" fmla="*/ 797565 h 5586731"/>
              <a:gd name="connsiteX23" fmla="*/ 3987369 w 6379790"/>
              <a:gd name="connsiteY23" fmla="*/ 797565 h 5586731"/>
              <a:gd name="connsiteX24" fmla="*/ 3987369 w 6379790"/>
              <a:gd name="connsiteY24" fmla="*/ 1595756 h 5586731"/>
              <a:gd name="connsiteX25" fmla="*/ 4784842 w 6379790"/>
              <a:gd name="connsiteY25" fmla="*/ 1595756 h 5586731"/>
              <a:gd name="connsiteX26" fmla="*/ 4784842 w 6379790"/>
              <a:gd name="connsiteY26" fmla="*/ 797565 h 5586731"/>
              <a:gd name="connsiteX27" fmla="*/ 5582316 w 6379790"/>
              <a:gd name="connsiteY27" fmla="*/ 797565 h 5586731"/>
              <a:gd name="connsiteX28" fmla="*/ 5582316 w 6379790"/>
              <a:gd name="connsiteY28" fmla="*/ 1595756 h 5586731"/>
              <a:gd name="connsiteX29" fmla="*/ 6379790 w 6379790"/>
              <a:gd name="connsiteY29" fmla="*/ 1595756 h 5586731"/>
              <a:gd name="connsiteX30" fmla="*/ 6379790 w 6379790"/>
              <a:gd name="connsiteY30" fmla="*/ 2393951 h 5586731"/>
              <a:gd name="connsiteX31" fmla="*/ 5582316 w 6379790"/>
              <a:gd name="connsiteY31" fmla="*/ 2393951 h 5586731"/>
              <a:gd name="connsiteX32" fmla="*/ 5582316 w 6379790"/>
              <a:gd name="connsiteY32" fmla="*/ 3192146 h 5586731"/>
              <a:gd name="connsiteX33" fmla="*/ 4784842 w 6379790"/>
              <a:gd name="connsiteY33" fmla="*/ 3192146 h 5586731"/>
              <a:gd name="connsiteX34" fmla="*/ 4784842 w 6379790"/>
              <a:gd name="connsiteY34" fmla="*/ 2393951 h 5586731"/>
              <a:gd name="connsiteX35" fmla="*/ 3987369 w 6379790"/>
              <a:gd name="connsiteY35" fmla="*/ 2393951 h 5586731"/>
              <a:gd name="connsiteX36" fmla="*/ 3987369 w 6379790"/>
              <a:gd name="connsiteY36" fmla="*/ 3192146 h 5586731"/>
              <a:gd name="connsiteX37" fmla="*/ 4784842 w 6379790"/>
              <a:gd name="connsiteY37" fmla="*/ 3192146 h 5586731"/>
              <a:gd name="connsiteX38" fmla="*/ 4784842 w 6379790"/>
              <a:gd name="connsiteY38" fmla="*/ 3990341 h 5586731"/>
              <a:gd name="connsiteX39" fmla="*/ 5582316 w 6379790"/>
              <a:gd name="connsiteY39" fmla="*/ 3990341 h 5586731"/>
              <a:gd name="connsiteX40" fmla="*/ 5582316 w 6379790"/>
              <a:gd name="connsiteY40" fmla="*/ 4788536 h 5586731"/>
              <a:gd name="connsiteX41" fmla="*/ 4784842 w 6379790"/>
              <a:gd name="connsiteY41" fmla="*/ 4788536 h 5586731"/>
              <a:gd name="connsiteX42" fmla="*/ 4784842 w 6379790"/>
              <a:gd name="connsiteY42" fmla="*/ 5586731 h 5586731"/>
              <a:gd name="connsiteX43" fmla="*/ 3987369 w 6379790"/>
              <a:gd name="connsiteY43" fmla="*/ 5586731 h 5586731"/>
              <a:gd name="connsiteX44" fmla="*/ 3987368 w 6379790"/>
              <a:gd name="connsiteY44" fmla="*/ 5586731 h 5586731"/>
              <a:gd name="connsiteX45" fmla="*/ 3189895 w 6379790"/>
              <a:gd name="connsiteY45" fmla="*/ 5586731 h 5586731"/>
              <a:gd name="connsiteX46" fmla="*/ 2392421 w 6379790"/>
              <a:gd name="connsiteY46" fmla="*/ 5586731 h 5586731"/>
              <a:gd name="connsiteX47" fmla="*/ 1594947 w 6379790"/>
              <a:gd name="connsiteY47" fmla="*/ 5586731 h 5586731"/>
              <a:gd name="connsiteX48" fmla="*/ 1594947 w 6379790"/>
              <a:gd name="connsiteY48" fmla="*/ 4788536 h 5586731"/>
              <a:gd name="connsiteX49" fmla="*/ 797474 w 6379790"/>
              <a:gd name="connsiteY49" fmla="*/ 4788536 h 5586731"/>
              <a:gd name="connsiteX50" fmla="*/ 797474 w 6379790"/>
              <a:gd name="connsiteY50" fmla="*/ 5586731 h 5586731"/>
              <a:gd name="connsiteX51" fmla="*/ 0 w 6379790"/>
              <a:gd name="connsiteY51" fmla="*/ 5586731 h 5586731"/>
              <a:gd name="connsiteX52" fmla="*/ 0 w 6379790"/>
              <a:gd name="connsiteY52" fmla="*/ 4788536 h 5586731"/>
              <a:gd name="connsiteX53" fmla="*/ 0 w 6379790"/>
              <a:gd name="connsiteY53" fmla="*/ 3990341 h 5586731"/>
              <a:gd name="connsiteX54" fmla="*/ 0 w 6379790"/>
              <a:gd name="connsiteY54" fmla="*/ 3192146 h 5586731"/>
              <a:gd name="connsiteX55" fmla="*/ 0 w 6379790"/>
              <a:gd name="connsiteY55" fmla="*/ 2393951 h 5586731"/>
              <a:gd name="connsiteX56" fmla="*/ 797473 w 6379790"/>
              <a:gd name="connsiteY56" fmla="*/ 2393951 h 5586731"/>
              <a:gd name="connsiteX57" fmla="*/ 797473 w 6379790"/>
              <a:gd name="connsiteY57" fmla="*/ 1595756 h 5586731"/>
              <a:gd name="connsiteX58" fmla="*/ 0 w 6379790"/>
              <a:gd name="connsiteY58" fmla="*/ 1595756 h 5586731"/>
              <a:gd name="connsiteX59" fmla="*/ 0 w 6379790"/>
              <a:gd name="connsiteY59" fmla="*/ 797562 h 5586731"/>
              <a:gd name="connsiteX60" fmla="*/ 0 w 6379790"/>
              <a:gd name="connsiteY60" fmla="*/ 797561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5582316" y="4788536"/>
                </a:move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close/>
                <a:moveTo>
                  <a:pt x="3189895" y="3990341"/>
                </a:moveTo>
                <a:lnTo>
                  <a:pt x="3189895" y="4788536"/>
                </a:lnTo>
                <a:lnTo>
                  <a:pt x="3987368" y="4788536"/>
                </a:lnTo>
                <a:lnTo>
                  <a:pt x="3987368" y="3990341"/>
                </a:lnTo>
                <a:close/>
                <a:moveTo>
                  <a:pt x="5582316" y="3192146"/>
                </a:moveTo>
                <a:lnTo>
                  <a:pt x="6379790" y="3192146"/>
                </a:lnTo>
                <a:lnTo>
                  <a:pt x="6379790" y="3990341"/>
                </a:lnTo>
                <a:lnTo>
                  <a:pt x="5582316" y="3990341"/>
                </a:lnTo>
                <a:close/>
                <a:moveTo>
                  <a:pt x="5582316" y="0"/>
                </a:moveTo>
                <a:lnTo>
                  <a:pt x="6379790" y="0"/>
                </a:lnTo>
                <a:lnTo>
                  <a:pt x="6379790" y="797565"/>
                </a:lnTo>
                <a:lnTo>
                  <a:pt x="5582316" y="797565"/>
                </a:lnTo>
                <a:close/>
                <a:moveTo>
                  <a:pt x="0" y="0"/>
                </a:moveTo>
                <a:lnTo>
                  <a:pt x="2392421" y="0"/>
                </a:lnTo>
                <a:lnTo>
                  <a:pt x="2392421" y="797563"/>
                </a:lnTo>
                <a:lnTo>
                  <a:pt x="3189895" y="797563"/>
                </a:lnTo>
                <a:lnTo>
                  <a:pt x="3189895" y="0"/>
                </a:lnTo>
                <a:lnTo>
                  <a:pt x="4784842" y="0"/>
                </a:lnTo>
                <a:lnTo>
                  <a:pt x="4784842" y="797565"/>
                </a:lnTo>
                <a:lnTo>
                  <a:pt x="3987369" y="797565"/>
                </a:lnTo>
                <a:lnTo>
                  <a:pt x="3987369" y="1595756"/>
                </a:lnTo>
                <a:lnTo>
                  <a:pt x="4784842" y="1595756"/>
                </a:lnTo>
                <a:lnTo>
                  <a:pt x="4784842" y="797565"/>
                </a:lnTo>
                <a:lnTo>
                  <a:pt x="5582316" y="797565"/>
                </a:lnTo>
                <a:lnTo>
                  <a:pt x="5582316" y="1595756"/>
                </a:lnTo>
                <a:lnTo>
                  <a:pt x="6379790" y="1595756"/>
                </a:lnTo>
                <a:lnTo>
                  <a:pt x="6379790" y="2393951"/>
                </a:lnTo>
                <a:lnTo>
                  <a:pt x="5582316" y="2393951"/>
                </a:lnTo>
                <a:lnTo>
                  <a:pt x="5582316" y="3192146"/>
                </a:lnTo>
                <a:lnTo>
                  <a:pt x="4784842" y="3192146"/>
                </a:lnTo>
                <a:lnTo>
                  <a:pt x="4784842" y="2393951"/>
                </a:lnTo>
                <a:lnTo>
                  <a:pt x="3987369" y="2393951"/>
                </a:lnTo>
                <a:lnTo>
                  <a:pt x="3987369" y="3192146"/>
                </a:lnTo>
                <a:lnTo>
                  <a:pt x="4784842" y="3192146"/>
                </a:lnTo>
                <a:lnTo>
                  <a:pt x="4784842" y="3990341"/>
                </a:lnTo>
                <a:lnTo>
                  <a:pt x="5582316" y="3990341"/>
                </a:lnTo>
                <a:lnTo>
                  <a:pt x="5582316" y="4788536"/>
                </a:lnTo>
                <a:lnTo>
                  <a:pt x="4784842" y="4788536"/>
                </a:lnTo>
                <a:lnTo>
                  <a:pt x="4784842" y="5586731"/>
                </a:lnTo>
                <a:lnTo>
                  <a:pt x="3987369" y="5586731"/>
                </a:lnTo>
                <a:lnTo>
                  <a:pt x="3987368" y="5586731"/>
                </a:lnTo>
                <a:lnTo>
                  <a:pt x="3189895" y="5586731"/>
                </a:lnTo>
                <a:lnTo>
                  <a:pt x="2392421" y="5586731"/>
                </a:lnTo>
                <a:lnTo>
                  <a:pt x="1594947" y="5586731"/>
                </a:lnTo>
                <a:lnTo>
                  <a:pt x="1594947" y="4788536"/>
                </a:ln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lnTo>
                  <a:pt x="0" y="4788536"/>
                </a:lnTo>
                <a:lnTo>
                  <a:pt x="0" y="3990341"/>
                </a:lnTo>
                <a:lnTo>
                  <a:pt x="0" y="3192146"/>
                </a:lnTo>
                <a:lnTo>
                  <a:pt x="0" y="2393951"/>
                </a:lnTo>
                <a:lnTo>
                  <a:pt x="797473" y="2393951"/>
                </a:lnTo>
                <a:lnTo>
                  <a:pt x="797473" y="1595756"/>
                </a:lnTo>
                <a:lnTo>
                  <a:pt x="0" y="1595756"/>
                </a:lnTo>
                <a:lnTo>
                  <a:pt x="0" y="797562"/>
                </a:lnTo>
                <a:lnTo>
                  <a:pt x="0" y="7975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324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71" r:id="rId15"/>
    <p:sldLayoutId id="2147483672" r:id="rId16"/>
    <p:sldLayoutId id="2147483695" r:id="rId17"/>
    <p:sldLayoutId id="2147483697" r:id="rId18"/>
    <p:sldLayoutId id="2147483698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6B5E9BC-0485-E92A-9185-02A999BEF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3512"/>
            <a:ext cx="12192000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4220B-9444-30BD-D3D5-9869F8B45386}"/>
              </a:ext>
            </a:extLst>
          </p:cNvPr>
          <p:cNvSpPr txBox="1"/>
          <p:nvPr/>
        </p:nvSpPr>
        <p:spPr>
          <a:xfrm>
            <a:off x="2057400" y="1925317"/>
            <a:ext cx="807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>
                <a:solidFill>
                  <a:schemeClr val="bg1"/>
                </a:solidFill>
              </a:rPr>
              <a:t>Department of Computer Science &amp; Engineering</a:t>
            </a:r>
          </a:p>
          <a:p>
            <a:pPr algn="ctr"/>
            <a:r>
              <a:rPr lang="en-IN" sz="2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2024-25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85709C-5A8E-BE92-D643-DA354EB451A1}"/>
              </a:ext>
            </a:extLst>
          </p:cNvPr>
          <p:cNvSpPr txBox="1">
            <a:spLocks/>
          </p:cNvSpPr>
          <p:nvPr/>
        </p:nvSpPr>
        <p:spPr>
          <a:xfrm>
            <a:off x="1386444" y="3068346"/>
            <a:ext cx="9419111" cy="128381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Game’s Using Quantum Computing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A059FA8-1C3A-51C2-AE25-263E008C7C0C}"/>
              </a:ext>
            </a:extLst>
          </p:cNvPr>
          <p:cNvSpPr txBox="1">
            <a:spLocks/>
          </p:cNvSpPr>
          <p:nvPr/>
        </p:nvSpPr>
        <p:spPr>
          <a:xfrm>
            <a:off x="8027719" y="4294827"/>
            <a:ext cx="3429000" cy="1828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Under the guidance of,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LINGARAJ K,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Assistant Professor,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CSE,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RYMEC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769A38C-A794-B998-3F67-7B081A25A9EE}"/>
              </a:ext>
            </a:extLst>
          </p:cNvPr>
          <p:cNvSpPr txBox="1">
            <a:spLocks/>
          </p:cNvSpPr>
          <p:nvPr/>
        </p:nvSpPr>
        <p:spPr>
          <a:xfrm>
            <a:off x="217054" y="4352162"/>
            <a:ext cx="4461823" cy="23370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3VC21CS091: M Srinivas Reddy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3VC21CS077: K Sree Deepa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1DA0-4C4A-36CC-8154-641FB7857155}"/>
              </a:ext>
            </a:extLst>
          </p:cNvPr>
          <p:cNvSpPr txBox="1"/>
          <p:nvPr/>
        </p:nvSpPr>
        <p:spPr>
          <a:xfrm>
            <a:off x="211173" y="3977323"/>
            <a:ext cx="2163892" cy="374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Batch Number: B1</a:t>
            </a:r>
          </a:p>
        </p:txBody>
      </p:sp>
    </p:spTree>
    <p:extLst>
      <p:ext uri="{BB962C8B-B14F-4D97-AF65-F5344CB8AC3E}">
        <p14:creationId xmlns:p14="http://schemas.microsoft.com/office/powerpoint/2010/main" val="401932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3780" y="346709"/>
            <a:ext cx="3088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Superposition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3935" y="2298192"/>
            <a:ext cx="2485644" cy="1594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5457" y="970864"/>
            <a:ext cx="11245215" cy="566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365" indent="-227965">
              <a:lnSpc>
                <a:spcPts val="2245"/>
              </a:lnSpc>
              <a:spcBef>
                <a:spcPts val="95"/>
              </a:spcBef>
              <a:buFont typeface="Arial MT"/>
              <a:buChar char="•"/>
              <a:tabLst>
                <a:tab pos="253365" algn="l"/>
              </a:tabLst>
            </a:pPr>
            <a:r>
              <a:rPr sz="2200" dirty="0">
                <a:latin typeface="Calibri"/>
                <a:cs typeface="Calibri"/>
              </a:rPr>
              <a:t>Every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two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other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distinct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states.</a:t>
            </a:r>
            <a:endParaRPr sz="2200" dirty="0">
              <a:latin typeface="Calibri"/>
              <a:cs typeface="Calibri"/>
            </a:endParaRPr>
          </a:p>
          <a:p>
            <a:pPr marL="254000" marR="902335">
              <a:lnSpc>
                <a:spcPct val="70000"/>
              </a:lnSpc>
              <a:spcBef>
                <a:spcPts val="400"/>
              </a:spcBef>
            </a:pPr>
            <a:r>
              <a:rPr sz="2200" spc="-20" dirty="0">
                <a:latin typeface="Calibri"/>
                <a:cs typeface="Calibri"/>
              </a:rPr>
              <a:t>Mathematically,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refers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property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solutions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Schrödinger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equation;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since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Schrödinger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equation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linear,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linear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combination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solutions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also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solution.</a:t>
            </a:r>
            <a:endParaRPr sz="2200" dirty="0">
              <a:latin typeface="Calibri"/>
              <a:cs typeface="Calibri"/>
            </a:endParaRPr>
          </a:p>
          <a:p>
            <a:pPr marL="254000" marR="17780" indent="-228600">
              <a:lnSpc>
                <a:spcPct val="70000"/>
              </a:lnSpc>
              <a:spcBef>
                <a:spcPts val="1320"/>
              </a:spcBef>
              <a:buFont typeface="Arial MT"/>
              <a:buChar char="•"/>
              <a:tabLst>
                <a:tab pos="254000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single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qubit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forced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superposition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two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denoted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addition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state</a:t>
            </a:r>
            <a:r>
              <a:rPr sz="2200" spc="-1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vectors:</a:t>
            </a:r>
            <a:endParaRPr sz="2200" dirty="0">
              <a:latin typeface="Calibri"/>
              <a:cs typeface="Calibri"/>
            </a:endParaRPr>
          </a:p>
          <a:p>
            <a:pPr marL="39370" algn="ctr">
              <a:lnSpc>
                <a:spcPct val="100000"/>
              </a:lnSpc>
              <a:spcBef>
                <a:spcPts val="1010"/>
              </a:spcBef>
            </a:pPr>
            <a:r>
              <a:rPr sz="3100" b="1" dirty="0">
                <a:solidFill>
                  <a:srgbClr val="00AFEF"/>
                </a:solidFill>
                <a:latin typeface="Calibri"/>
                <a:cs typeface="Calibri"/>
              </a:rPr>
              <a:t>|</a:t>
            </a:r>
            <a:r>
              <a:rPr sz="3100" dirty="0">
                <a:solidFill>
                  <a:srgbClr val="00AFEF"/>
                </a:solidFill>
                <a:latin typeface="Symbol"/>
                <a:cs typeface="Symbol"/>
              </a:rPr>
              <a:t></a:t>
            </a:r>
            <a:r>
              <a:rPr sz="3100" b="1" dirty="0">
                <a:solidFill>
                  <a:srgbClr val="00AFEF"/>
                </a:solidFill>
                <a:latin typeface="Calibri"/>
                <a:cs typeface="Calibri"/>
              </a:rPr>
              <a:t>&gt;</a:t>
            </a:r>
            <a:r>
              <a:rPr sz="31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100" b="1" dirty="0">
                <a:solidFill>
                  <a:srgbClr val="00AFEF"/>
                </a:solidFill>
                <a:latin typeface="Calibri"/>
                <a:cs typeface="Calibri"/>
              </a:rPr>
              <a:t>= </a:t>
            </a:r>
            <a:r>
              <a:rPr sz="3100" dirty="0">
                <a:solidFill>
                  <a:srgbClr val="00AFEF"/>
                </a:solidFill>
                <a:latin typeface="Symbol"/>
                <a:cs typeface="Symbol"/>
              </a:rPr>
              <a:t></a:t>
            </a:r>
            <a:r>
              <a:rPr sz="3075" b="1" baseline="-20325" dirty="0">
                <a:solidFill>
                  <a:srgbClr val="00AFEF"/>
                </a:solidFill>
                <a:latin typeface="Calibri"/>
                <a:cs typeface="Calibri"/>
              </a:rPr>
              <a:t>0</a:t>
            </a:r>
            <a:r>
              <a:rPr sz="3075" b="1" spc="322" baseline="-203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100" b="1" dirty="0">
                <a:solidFill>
                  <a:srgbClr val="00AFEF"/>
                </a:solidFill>
                <a:latin typeface="Calibri"/>
                <a:cs typeface="Calibri"/>
              </a:rPr>
              <a:t>|0&gt;</a:t>
            </a:r>
            <a:r>
              <a:rPr sz="31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100" b="1" dirty="0">
                <a:solidFill>
                  <a:srgbClr val="00AFEF"/>
                </a:solidFill>
                <a:latin typeface="Calibri"/>
                <a:cs typeface="Calibri"/>
              </a:rPr>
              <a:t>+</a:t>
            </a:r>
            <a:r>
              <a:rPr sz="31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00AFEF"/>
                </a:solidFill>
                <a:latin typeface="Symbol"/>
                <a:cs typeface="Symbol"/>
              </a:rPr>
              <a:t></a:t>
            </a:r>
            <a:r>
              <a:rPr sz="3075" b="1" baseline="-20325" dirty="0">
                <a:solidFill>
                  <a:srgbClr val="00AFEF"/>
                </a:solidFill>
                <a:latin typeface="Calibri"/>
                <a:cs typeface="Calibri"/>
              </a:rPr>
              <a:t>1</a:t>
            </a:r>
            <a:r>
              <a:rPr sz="3075" b="1" spc="322" baseline="-203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100" b="1" spc="-25" dirty="0">
                <a:solidFill>
                  <a:srgbClr val="00AFEF"/>
                </a:solidFill>
                <a:latin typeface="Calibri"/>
                <a:cs typeface="Calibri"/>
              </a:rPr>
              <a:t>|1&gt;</a:t>
            </a:r>
            <a:endParaRPr sz="3100" dirty="0">
              <a:latin typeface="Calibri"/>
              <a:cs typeface="Calibri"/>
            </a:endParaRPr>
          </a:p>
          <a:p>
            <a:pPr marL="215900">
              <a:lnSpc>
                <a:spcPct val="100000"/>
              </a:lnSpc>
              <a:spcBef>
                <a:spcPts val="1739"/>
              </a:spcBef>
              <a:tabLst>
                <a:tab pos="7094220" algn="l"/>
              </a:tabLst>
            </a:pPr>
            <a:r>
              <a:rPr sz="2200" dirty="0">
                <a:latin typeface="Calibri"/>
                <a:cs typeface="Calibri"/>
              </a:rPr>
              <a:t>Where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Symbol"/>
                <a:cs typeface="Symbol"/>
              </a:rPr>
              <a:t></a:t>
            </a:r>
            <a:r>
              <a:rPr sz="2175" baseline="-21072" dirty="0">
                <a:latin typeface="Calibri"/>
                <a:cs typeface="Calibri"/>
              </a:rPr>
              <a:t>0</a:t>
            </a:r>
            <a:r>
              <a:rPr sz="2175" spc="209" baseline="-21072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Symbol"/>
                <a:cs typeface="Symbol"/>
              </a:rPr>
              <a:t></a:t>
            </a:r>
            <a:r>
              <a:rPr sz="2175" baseline="-21072" dirty="0">
                <a:latin typeface="Calibri"/>
                <a:cs typeface="Calibri"/>
              </a:rPr>
              <a:t>1</a:t>
            </a:r>
            <a:r>
              <a:rPr sz="2175" spc="217" baseline="-21072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complex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|</a:t>
            </a:r>
            <a:r>
              <a:rPr sz="2200" dirty="0">
                <a:latin typeface="Symbol"/>
                <a:cs typeface="Symbol"/>
              </a:rPr>
              <a:t></a:t>
            </a:r>
            <a:r>
              <a:rPr sz="2175" baseline="-21072" dirty="0">
                <a:latin typeface="Calibri"/>
                <a:cs typeface="Calibri"/>
              </a:rPr>
              <a:t>0</a:t>
            </a:r>
            <a:r>
              <a:rPr sz="2175" spc="209" baseline="-21072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|</a:t>
            </a:r>
            <a:r>
              <a:rPr sz="2175" baseline="24904" dirty="0">
                <a:latin typeface="Calibri"/>
                <a:cs typeface="Calibri"/>
              </a:rPr>
              <a:t>2</a:t>
            </a:r>
            <a:r>
              <a:rPr sz="2175" spc="202" baseline="24904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|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Symbol"/>
                <a:cs typeface="Symbol"/>
              </a:rPr>
              <a:t></a:t>
            </a:r>
            <a:r>
              <a:rPr sz="2175" spc="-30" baseline="-21072" dirty="0">
                <a:latin typeface="Calibri"/>
                <a:cs typeface="Calibri"/>
              </a:rPr>
              <a:t>1</a:t>
            </a:r>
            <a:r>
              <a:rPr sz="2200" spc="-20" dirty="0">
                <a:latin typeface="Calibri"/>
                <a:cs typeface="Calibri"/>
              </a:rPr>
              <a:t>|</a:t>
            </a:r>
            <a:r>
              <a:rPr sz="2175" spc="-30" baseline="24904" dirty="0">
                <a:latin typeface="Calibri"/>
                <a:cs typeface="Calibri"/>
              </a:rPr>
              <a:t>2</a:t>
            </a:r>
            <a:r>
              <a:rPr sz="2175" baseline="24904" dirty="0">
                <a:latin typeface="Calibri"/>
                <a:cs typeface="Calibri"/>
              </a:rPr>
              <a:t>	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1</a:t>
            </a:r>
            <a:endParaRPr sz="2200" dirty="0">
              <a:latin typeface="Calibri"/>
              <a:cs typeface="Calibri"/>
            </a:endParaRPr>
          </a:p>
          <a:p>
            <a:pPr marL="253365" indent="-22796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53365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qubit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superposition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states </a:t>
            </a:r>
            <a:r>
              <a:rPr sz="2200" dirty="0">
                <a:latin typeface="Calibri"/>
                <a:cs typeface="Calibri"/>
              </a:rPr>
              <a:t>|1&gt;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|0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time</a:t>
            </a:r>
            <a:endParaRPr sz="2200" dirty="0">
              <a:latin typeface="Calibri"/>
              <a:cs typeface="Calibri"/>
            </a:endParaRPr>
          </a:p>
          <a:p>
            <a:pPr marL="253365" indent="-22796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53365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measured,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other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(live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dead)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probability.</a:t>
            </a:r>
            <a:endParaRPr sz="2200" dirty="0">
              <a:latin typeface="Calibri"/>
              <a:cs typeface="Calibri"/>
            </a:endParaRPr>
          </a:p>
          <a:p>
            <a:pPr marL="253365" indent="-227965">
              <a:lnSpc>
                <a:spcPts val="2245"/>
              </a:lnSpc>
              <a:spcBef>
                <a:spcPts val="215"/>
              </a:spcBef>
              <a:buFont typeface="Arial MT"/>
              <a:buChar char="•"/>
              <a:tabLst>
                <a:tab pos="25336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classic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example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superposition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Schrödinger’s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Cat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black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box.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Since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living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</a:t>
            </a:r>
            <a:endParaRPr sz="2200" dirty="0">
              <a:latin typeface="Calibri"/>
              <a:cs typeface="Calibri"/>
            </a:endParaRPr>
          </a:p>
          <a:p>
            <a:pPr marL="254000">
              <a:lnSpc>
                <a:spcPts val="1850"/>
              </a:lnSpc>
            </a:pPr>
            <a:r>
              <a:rPr sz="2200" dirty="0">
                <a:latin typeface="Calibri"/>
                <a:cs typeface="Calibri"/>
              </a:rPr>
              <a:t>dead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obviously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valid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solutions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laws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mechanics,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superposition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</a:t>
            </a:r>
            <a:endParaRPr sz="2200" dirty="0">
              <a:latin typeface="Calibri"/>
              <a:cs typeface="Calibri"/>
            </a:endParaRPr>
          </a:p>
          <a:p>
            <a:pPr marL="254000">
              <a:lnSpc>
                <a:spcPts val="1850"/>
              </a:lnSpc>
            </a:pPr>
            <a:r>
              <a:rPr sz="2200" dirty="0">
                <a:latin typeface="Calibri"/>
                <a:cs typeface="Calibri"/>
              </a:rPr>
              <a:t>two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should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also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valid.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Schrödinger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described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thought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experiment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could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rise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</a:t>
            </a:r>
            <a:endParaRPr sz="2200" dirty="0">
              <a:latin typeface="Calibri"/>
              <a:cs typeface="Calibri"/>
            </a:endParaRPr>
          </a:p>
          <a:p>
            <a:pPr marL="254000">
              <a:lnSpc>
                <a:spcPts val="2245"/>
              </a:lnSpc>
            </a:pPr>
            <a:r>
              <a:rPr sz="2200" dirty="0">
                <a:latin typeface="Calibri"/>
                <a:cs typeface="Calibri"/>
              </a:rPr>
              <a:t>such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state.</a:t>
            </a:r>
            <a:endParaRPr sz="2200" dirty="0">
              <a:latin typeface="Calibri"/>
              <a:cs typeface="Calibri"/>
            </a:endParaRPr>
          </a:p>
          <a:p>
            <a:pPr marL="254000" marR="433070" indent="-228600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54000" algn="l"/>
              </a:tabLst>
            </a:pPr>
            <a:r>
              <a:rPr sz="2200" dirty="0">
                <a:latin typeface="Calibri"/>
                <a:cs typeface="Calibri"/>
              </a:rPr>
              <a:t>Consider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3-</a:t>
            </a:r>
            <a:r>
              <a:rPr sz="2200" dirty="0">
                <a:latin typeface="Calibri"/>
                <a:cs typeface="Calibri"/>
              </a:rPr>
              <a:t>qubit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register.</a:t>
            </a:r>
            <a:r>
              <a:rPr sz="2200" spc="4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equally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weighted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superposition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possible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would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denoted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by:</a:t>
            </a:r>
            <a:endParaRPr sz="2200" dirty="0">
              <a:latin typeface="Calibri"/>
              <a:cs typeface="Calibri"/>
            </a:endParaRPr>
          </a:p>
          <a:p>
            <a:pPr marL="3275965">
              <a:lnSpc>
                <a:spcPct val="100000"/>
              </a:lnSpc>
              <a:spcBef>
                <a:spcPts val="580"/>
              </a:spcBef>
            </a:pPr>
            <a:r>
              <a:rPr sz="3300" b="1" baseline="1262" dirty="0">
                <a:latin typeface="Calibri"/>
                <a:cs typeface="Calibri"/>
              </a:rPr>
              <a:t>|</a:t>
            </a:r>
            <a:r>
              <a:rPr sz="3300" baseline="1262" dirty="0">
                <a:latin typeface="Symbol"/>
                <a:cs typeface="Symbol"/>
              </a:rPr>
              <a:t></a:t>
            </a:r>
            <a:r>
              <a:rPr sz="3300" b="1" baseline="1262" dirty="0">
                <a:latin typeface="Calibri"/>
                <a:cs typeface="Calibri"/>
              </a:rPr>
              <a:t>&gt;</a:t>
            </a:r>
            <a:r>
              <a:rPr sz="3300" b="1" spc="7" baseline="1262" dirty="0">
                <a:latin typeface="Calibri"/>
                <a:cs typeface="Calibri"/>
              </a:rPr>
              <a:t> </a:t>
            </a:r>
            <a:r>
              <a:rPr sz="3300" b="1" baseline="1262" dirty="0">
                <a:latin typeface="Calibri"/>
                <a:cs typeface="Calibri"/>
              </a:rPr>
              <a:t>=</a:t>
            </a:r>
            <a:r>
              <a:rPr sz="3300" b="1" spc="97" baseline="1262" dirty="0">
                <a:latin typeface="Calibri"/>
                <a:cs typeface="Calibri"/>
              </a:rPr>
              <a:t> </a:t>
            </a:r>
            <a:r>
              <a:rPr sz="20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3300" b="1" baseline="1262" dirty="0">
                <a:latin typeface="Calibri"/>
                <a:cs typeface="Calibri"/>
              </a:rPr>
              <a:t>|000&gt;</a:t>
            </a:r>
            <a:r>
              <a:rPr sz="3300" b="1" spc="-15" baseline="1262" dirty="0">
                <a:latin typeface="Calibri"/>
                <a:cs typeface="Calibri"/>
              </a:rPr>
              <a:t> </a:t>
            </a:r>
            <a:r>
              <a:rPr sz="3300" b="1" baseline="1262" dirty="0">
                <a:latin typeface="Calibri"/>
                <a:cs typeface="Calibri"/>
              </a:rPr>
              <a:t>+</a:t>
            </a:r>
            <a:r>
              <a:rPr sz="3300" b="1" spc="-15" baseline="1262" dirty="0">
                <a:latin typeface="Calibri"/>
                <a:cs typeface="Calibri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3300" b="1" baseline="1262" dirty="0">
                <a:latin typeface="Calibri"/>
                <a:cs typeface="Calibri"/>
              </a:rPr>
              <a:t>|001&gt;</a:t>
            </a:r>
            <a:r>
              <a:rPr sz="3300" b="1" spc="-15" baseline="1262" dirty="0">
                <a:latin typeface="Calibri"/>
                <a:cs typeface="Calibri"/>
              </a:rPr>
              <a:t> </a:t>
            </a:r>
            <a:r>
              <a:rPr sz="3300" b="1" baseline="1262" dirty="0">
                <a:latin typeface="Calibri"/>
                <a:cs typeface="Calibri"/>
              </a:rPr>
              <a:t>+</a:t>
            </a:r>
            <a:r>
              <a:rPr sz="3300" b="1" spc="-30" baseline="1262" dirty="0">
                <a:latin typeface="Calibri"/>
                <a:cs typeface="Calibri"/>
              </a:rPr>
              <a:t> </a:t>
            </a:r>
            <a:r>
              <a:rPr sz="3300" b="1" baseline="1262" dirty="0">
                <a:latin typeface="Calibri"/>
                <a:cs typeface="Calibri"/>
              </a:rPr>
              <a:t>.</a:t>
            </a:r>
            <a:r>
              <a:rPr sz="3300" b="1" spc="-15" baseline="1262" dirty="0">
                <a:latin typeface="Calibri"/>
                <a:cs typeface="Calibri"/>
              </a:rPr>
              <a:t> </a:t>
            </a:r>
            <a:r>
              <a:rPr sz="3300" b="1" baseline="1262" dirty="0">
                <a:latin typeface="Calibri"/>
                <a:cs typeface="Calibri"/>
              </a:rPr>
              <a:t>.</a:t>
            </a:r>
            <a:r>
              <a:rPr sz="3300" b="1" spc="-30" baseline="1262" dirty="0">
                <a:latin typeface="Calibri"/>
                <a:cs typeface="Calibri"/>
              </a:rPr>
              <a:t> </a:t>
            </a:r>
            <a:r>
              <a:rPr sz="3300" b="1" baseline="1262" dirty="0">
                <a:latin typeface="Calibri"/>
                <a:cs typeface="Calibri"/>
              </a:rPr>
              <a:t>.</a:t>
            </a:r>
            <a:r>
              <a:rPr sz="3300" b="1" spc="-30" baseline="1262" dirty="0">
                <a:latin typeface="Calibri"/>
                <a:cs typeface="Calibri"/>
              </a:rPr>
              <a:t> </a:t>
            </a:r>
            <a:r>
              <a:rPr sz="3300" b="1" baseline="1262" dirty="0">
                <a:latin typeface="Calibri"/>
                <a:cs typeface="Calibri"/>
              </a:rPr>
              <a:t>+</a:t>
            </a:r>
            <a:r>
              <a:rPr sz="3300" b="1" spc="89" baseline="1262" dirty="0">
                <a:latin typeface="Calibri"/>
                <a:cs typeface="Calibri"/>
              </a:rPr>
              <a:t> </a:t>
            </a:r>
            <a:r>
              <a:rPr sz="20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3300" b="1" spc="-15" baseline="1262" dirty="0">
                <a:latin typeface="Calibri"/>
                <a:cs typeface="Calibri"/>
              </a:rPr>
              <a:t>|111&gt;</a:t>
            </a:r>
            <a:endParaRPr sz="3300" baseline="1262" dirty="0">
              <a:latin typeface="Calibri"/>
              <a:cs typeface="Calibri"/>
            </a:endParaRPr>
          </a:p>
          <a:p>
            <a:pPr marR="410209" algn="r">
              <a:lnSpc>
                <a:spcPct val="100000"/>
              </a:lnSpc>
              <a:spcBef>
                <a:spcPts val="3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7821" y="6545910"/>
            <a:ext cx="2813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b="1" spc="-25" dirty="0">
                <a:latin typeface="Calibri"/>
                <a:cs typeface="Calibri"/>
              </a:rPr>
              <a:t>√8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5210" y="6542557"/>
            <a:ext cx="2813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b="1" spc="-25" dirty="0">
                <a:latin typeface="Calibri"/>
                <a:cs typeface="Calibri"/>
              </a:rPr>
              <a:t>√8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8869" y="6542557"/>
            <a:ext cx="2813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b="1" spc="-25" dirty="0">
                <a:latin typeface="Calibri"/>
                <a:cs typeface="Calibri"/>
              </a:rPr>
              <a:t>√8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8888AC5-A554-49B6-FD50-A043CBF0AAEB}"/>
              </a:ext>
            </a:extLst>
          </p:cNvPr>
          <p:cNvSpPr txBox="1">
            <a:spLocks/>
          </p:cNvSpPr>
          <p:nvPr/>
        </p:nvSpPr>
        <p:spPr>
          <a:xfrm>
            <a:off x="4762461" y="6693702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1504" y="1441830"/>
            <a:ext cx="10556875" cy="45650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5080" indent="-228600" algn="just">
              <a:lnSpc>
                <a:spcPts val="227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100" dirty="0">
                <a:latin typeface="Calibri"/>
                <a:cs typeface="Calibri"/>
              </a:rPr>
              <a:t>When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pair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or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group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particles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generated,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interact,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or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share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spatial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proximity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way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such </a:t>
            </a:r>
            <a:r>
              <a:rPr sz="2100" dirty="0">
                <a:latin typeface="Calibri"/>
                <a:cs typeface="Calibri"/>
              </a:rPr>
              <a:t>that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quantum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state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each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particle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pair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or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group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cannot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described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independently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state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others,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AFEF"/>
                </a:solidFill>
                <a:latin typeface="Calibri"/>
                <a:cs typeface="Calibri"/>
              </a:rPr>
              <a:t>even</a:t>
            </a:r>
            <a:r>
              <a:rPr sz="2100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AFEF"/>
                </a:solidFill>
                <a:latin typeface="Calibri"/>
                <a:cs typeface="Calibri"/>
              </a:rPr>
              <a:t>when</a:t>
            </a:r>
            <a:r>
              <a:rPr sz="2100" spc="-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100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AFEF"/>
                </a:solidFill>
                <a:latin typeface="Calibri"/>
                <a:cs typeface="Calibri"/>
              </a:rPr>
              <a:t>particles</a:t>
            </a:r>
            <a:r>
              <a:rPr sz="2100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AFEF"/>
                </a:solidFill>
                <a:latin typeface="Calibri"/>
                <a:cs typeface="Calibri"/>
              </a:rPr>
              <a:t>are</a:t>
            </a:r>
            <a:r>
              <a:rPr sz="2100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AFEF"/>
                </a:solidFill>
                <a:latin typeface="Calibri"/>
                <a:cs typeface="Calibri"/>
              </a:rPr>
              <a:t>separated</a:t>
            </a:r>
            <a:r>
              <a:rPr sz="2100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AFEF"/>
                </a:solidFill>
                <a:latin typeface="Calibri"/>
                <a:cs typeface="Calibri"/>
              </a:rPr>
              <a:t>by</a:t>
            </a:r>
            <a:r>
              <a:rPr sz="2100" spc="-6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100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AFEF"/>
                </a:solidFill>
                <a:latin typeface="Calibri"/>
                <a:cs typeface="Calibri"/>
              </a:rPr>
              <a:t>large</a:t>
            </a:r>
            <a:r>
              <a:rPr sz="2100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AFEF"/>
                </a:solidFill>
                <a:latin typeface="Calibri"/>
                <a:cs typeface="Calibri"/>
              </a:rPr>
              <a:t>distance</a:t>
            </a:r>
            <a:r>
              <a:rPr sz="2100" spc="-1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241300" marR="130175" indent="-228600">
              <a:lnSpc>
                <a:spcPts val="227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100" dirty="0">
                <a:latin typeface="Calibri"/>
                <a:cs typeface="Calibri"/>
              </a:rPr>
              <a:t>An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entangled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pair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single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quantum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system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superposition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equally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possible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states.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The </a:t>
            </a:r>
            <a:r>
              <a:rPr sz="2100" dirty="0">
                <a:latin typeface="Calibri"/>
                <a:cs typeface="Calibri"/>
              </a:rPr>
              <a:t>entangled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state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contains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no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information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about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individual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particles,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only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that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they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are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in </a:t>
            </a:r>
            <a:r>
              <a:rPr sz="2100" dirty="0">
                <a:latin typeface="Calibri"/>
                <a:cs typeface="Calibri"/>
              </a:rPr>
              <a:t>opposite</a:t>
            </a:r>
            <a:r>
              <a:rPr sz="2100" spc="-10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states.</a:t>
            </a:r>
            <a:endParaRPr sz="2100">
              <a:latin typeface="Calibri"/>
              <a:cs typeface="Calibri"/>
            </a:endParaRPr>
          </a:p>
          <a:p>
            <a:pPr marL="240665" indent="-227965">
              <a:lnSpc>
                <a:spcPts val="2395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sz="2100" dirty="0">
                <a:latin typeface="Calibri"/>
                <a:cs typeface="Calibri"/>
              </a:rPr>
              <a:t>If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state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changed,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state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other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b="1" i="1" spc="-10" dirty="0">
                <a:solidFill>
                  <a:srgbClr val="00AF50"/>
                </a:solidFill>
                <a:latin typeface="Calibri"/>
                <a:cs typeface="Calibri"/>
              </a:rPr>
              <a:t>instantly</a:t>
            </a:r>
            <a:r>
              <a:rPr sz="2100" b="1" i="1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adjusted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consistent</a:t>
            </a:r>
            <a:r>
              <a:rPr sz="2100" spc="-20" dirty="0">
                <a:latin typeface="Calibri"/>
                <a:cs typeface="Calibri"/>
              </a:rPr>
              <a:t> with</a:t>
            </a:r>
            <a:endParaRPr sz="2100">
              <a:latin typeface="Calibri"/>
              <a:cs typeface="Calibri"/>
            </a:endParaRPr>
          </a:p>
          <a:p>
            <a:pPr marL="241300">
              <a:lnSpc>
                <a:spcPts val="2395"/>
              </a:lnSpc>
            </a:pPr>
            <a:r>
              <a:rPr sz="2100" dirty="0">
                <a:latin typeface="Calibri"/>
                <a:cs typeface="Calibri"/>
              </a:rPr>
              <a:t>quantum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mechanical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rules.</a:t>
            </a:r>
            <a:endParaRPr sz="2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100" dirty="0">
                <a:latin typeface="Calibri"/>
                <a:cs typeface="Calibri"/>
              </a:rPr>
              <a:t>If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measurement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made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one,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other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will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b="1" i="1" spc="-10" dirty="0">
                <a:solidFill>
                  <a:srgbClr val="00AF50"/>
                </a:solidFill>
                <a:latin typeface="Calibri"/>
                <a:cs typeface="Calibri"/>
              </a:rPr>
              <a:t>automatically</a:t>
            </a:r>
            <a:r>
              <a:rPr sz="2100" b="1" i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collapse.</a:t>
            </a:r>
            <a:endParaRPr sz="2100">
              <a:latin typeface="Calibri"/>
              <a:cs typeface="Calibri"/>
            </a:endParaRPr>
          </a:p>
          <a:p>
            <a:pPr marL="240665" indent="-227965">
              <a:lnSpc>
                <a:spcPts val="2395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100" dirty="0">
                <a:latin typeface="Calibri"/>
                <a:cs typeface="Calibri"/>
              </a:rPr>
              <a:t>Quantum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entanglement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at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heart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disparity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between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classical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quantum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physics:</a:t>
            </a:r>
            <a:endParaRPr sz="2100">
              <a:latin typeface="Calibri"/>
              <a:cs typeface="Calibri"/>
            </a:endParaRPr>
          </a:p>
          <a:p>
            <a:pPr marL="241300">
              <a:lnSpc>
                <a:spcPts val="2395"/>
              </a:lnSpc>
            </a:pPr>
            <a:r>
              <a:rPr sz="2100" i="1" spc="-10" dirty="0">
                <a:solidFill>
                  <a:srgbClr val="FF0000"/>
                </a:solidFill>
                <a:latin typeface="Calibri"/>
                <a:cs typeface="Calibri"/>
              </a:rPr>
              <a:t>entanglement</a:t>
            </a:r>
            <a:r>
              <a:rPr sz="2100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100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0000"/>
                </a:solidFill>
                <a:latin typeface="Calibri"/>
                <a:cs typeface="Calibri"/>
              </a:rPr>
              <a:t>primary</a:t>
            </a:r>
            <a:r>
              <a:rPr sz="21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0000"/>
                </a:solidFill>
                <a:latin typeface="Calibri"/>
                <a:cs typeface="Calibri"/>
              </a:rPr>
              <a:t>feature</a:t>
            </a:r>
            <a:r>
              <a:rPr sz="2100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1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0000"/>
                </a:solidFill>
                <a:latin typeface="Calibri"/>
                <a:cs typeface="Calibri"/>
              </a:rPr>
              <a:t>quantum</a:t>
            </a:r>
            <a:r>
              <a:rPr sz="2100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0000"/>
                </a:solidFill>
                <a:latin typeface="Calibri"/>
                <a:cs typeface="Calibri"/>
              </a:rPr>
              <a:t>mechanics</a:t>
            </a:r>
            <a:r>
              <a:rPr sz="2100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0000"/>
                </a:solidFill>
                <a:latin typeface="Calibri"/>
                <a:cs typeface="Calibri"/>
              </a:rPr>
              <a:t>lacking</a:t>
            </a:r>
            <a:r>
              <a:rPr sz="21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1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0000"/>
                </a:solidFill>
                <a:latin typeface="Calibri"/>
                <a:cs typeface="Calibri"/>
              </a:rPr>
              <a:t>classical</a:t>
            </a:r>
            <a:r>
              <a:rPr sz="21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i="1" spc="-10" dirty="0">
                <a:solidFill>
                  <a:srgbClr val="FF0000"/>
                </a:solidFill>
                <a:latin typeface="Calibri"/>
                <a:cs typeface="Calibri"/>
              </a:rPr>
              <a:t>mechanics</a:t>
            </a:r>
            <a:r>
              <a:rPr sz="2100" spc="-1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100" spc="-10" dirty="0">
                <a:latin typeface="Calibri"/>
                <a:cs typeface="Calibri"/>
              </a:rPr>
              <a:t>Entanglement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joint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characteristic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two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or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more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quantum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particles.</a:t>
            </a:r>
            <a:endParaRPr sz="2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2100" spc="-10" dirty="0">
                <a:latin typeface="Calibri"/>
                <a:cs typeface="Calibri"/>
              </a:rPr>
              <a:t>Einstein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called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“</a:t>
            </a:r>
            <a:r>
              <a:rPr sz="2100" b="1" dirty="0">
                <a:solidFill>
                  <a:srgbClr val="CC3399"/>
                </a:solidFill>
                <a:latin typeface="Calibri"/>
                <a:cs typeface="Calibri"/>
              </a:rPr>
              <a:t>spooky</a:t>
            </a:r>
            <a:r>
              <a:rPr sz="2100" b="1" spc="-40" dirty="0">
                <a:solidFill>
                  <a:srgbClr val="CC3399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CC3399"/>
                </a:solidFill>
                <a:latin typeface="Calibri"/>
                <a:cs typeface="Calibri"/>
              </a:rPr>
              <a:t>actions</a:t>
            </a:r>
            <a:r>
              <a:rPr sz="2100" b="1" spc="-45" dirty="0">
                <a:solidFill>
                  <a:srgbClr val="CC3399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CC3399"/>
                </a:solidFill>
                <a:latin typeface="Calibri"/>
                <a:cs typeface="Calibri"/>
              </a:rPr>
              <a:t>at</a:t>
            </a:r>
            <a:r>
              <a:rPr sz="2100" b="1" spc="-25" dirty="0">
                <a:solidFill>
                  <a:srgbClr val="CC3399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CC3399"/>
                </a:solidFill>
                <a:latin typeface="Calibri"/>
                <a:cs typeface="Calibri"/>
              </a:rPr>
              <a:t>a</a:t>
            </a:r>
            <a:r>
              <a:rPr sz="2100" b="1" spc="-25" dirty="0">
                <a:solidFill>
                  <a:srgbClr val="CC3399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CC3399"/>
                </a:solidFill>
                <a:latin typeface="Calibri"/>
                <a:cs typeface="Calibri"/>
              </a:rPr>
              <a:t>distance</a:t>
            </a:r>
            <a:r>
              <a:rPr sz="2100" spc="-10" dirty="0">
                <a:latin typeface="Calibri"/>
                <a:cs typeface="Calibri"/>
              </a:rPr>
              <a:t>”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8444" y="0"/>
            <a:ext cx="6353556" cy="1562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473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6" name="object 29">
            <a:extLst>
              <a:ext uri="{FF2B5EF4-FFF2-40B4-BE49-F238E27FC236}">
                <a16:creationId xmlns:a16="http://schemas.microsoft.com/office/drawing/2014/main" id="{CCDB2101-1D83-2AA0-AF4D-1036BCA2D1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331" y="287382"/>
            <a:ext cx="461260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Entanglement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FA0D6594-634A-3B90-9BDB-9D19CDE226C9}"/>
              </a:ext>
            </a:extLst>
          </p:cNvPr>
          <p:cNvSpPr txBox="1">
            <a:spLocks/>
          </p:cNvSpPr>
          <p:nvPr/>
        </p:nvSpPr>
        <p:spPr>
          <a:xfrm>
            <a:off x="4807868" y="6633558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158" y="566057"/>
            <a:ext cx="504226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Decoherence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07320" cy="39065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marR="502920" indent="-227329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Quantum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decoherence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superposition,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because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10" dirty="0">
                <a:latin typeface="Calibri"/>
                <a:cs typeface="Calibri"/>
              </a:rPr>
              <a:t>spontaneous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interaction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quantum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its 	</a:t>
            </a:r>
            <a:r>
              <a:rPr sz="2800" spc="-10" dirty="0">
                <a:latin typeface="Calibri"/>
                <a:cs typeface="Calibri"/>
              </a:rPr>
              <a:t>environment.</a:t>
            </a:r>
            <a:endParaRPr sz="2800">
              <a:latin typeface="Calibri"/>
              <a:cs typeface="Calibri"/>
            </a:endParaRPr>
          </a:p>
          <a:p>
            <a:pPr marL="240029" marR="151130" indent="-227329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Decoherence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viewed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 	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environment.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reason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quantum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computers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still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go 	</a:t>
            </a:r>
            <a:r>
              <a:rPr sz="2800" dirty="0">
                <a:latin typeface="Calibri"/>
                <a:cs typeface="Calibri"/>
              </a:rPr>
              <a:t>because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superposition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entanglement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extremely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fragile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states.</a:t>
            </a:r>
            <a:endParaRPr sz="2800">
              <a:latin typeface="Calibri"/>
              <a:cs typeface="Calibri"/>
            </a:endParaRPr>
          </a:p>
          <a:p>
            <a:pPr marL="240029" marR="594995" indent="-227329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Preventing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decoherence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remains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biggest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challenge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building 	</a:t>
            </a:r>
            <a:r>
              <a:rPr sz="2800" dirty="0">
                <a:latin typeface="Calibri"/>
                <a:cs typeface="Calibri"/>
              </a:rPr>
              <a:t>quantum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computers.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0207" y="0"/>
            <a:ext cx="4431792" cy="19309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473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829B97D-52C0-5F5D-65A2-57D574B5EF92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439" y="461553"/>
            <a:ext cx="489421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Measurement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33261"/>
            <a:ext cx="5929558" cy="20288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3439" y="1773682"/>
            <a:ext cx="9621520" cy="407606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3530" marR="234950" indent="-227329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048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quantum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perfectly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isolated,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maintain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coherence 	</a:t>
            </a:r>
            <a:r>
              <a:rPr sz="2400" spc="-20" dirty="0">
                <a:latin typeface="Calibri"/>
                <a:cs typeface="Calibri"/>
              </a:rPr>
              <a:t>indefinitely,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impossible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manipulate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investigate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it.</a:t>
            </a:r>
            <a:endParaRPr sz="2400" dirty="0">
              <a:latin typeface="Calibri"/>
              <a:cs typeface="Calibri"/>
            </a:endParaRPr>
          </a:p>
          <a:p>
            <a:pPr marL="303530" indent="-227329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3035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quantum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decoherence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303530" marR="43180" indent="-227329">
              <a:lnSpc>
                <a:spcPct val="79400"/>
              </a:lnSpc>
              <a:spcBef>
                <a:spcPts val="950"/>
              </a:spcBef>
              <a:buFont typeface="Arial MT"/>
              <a:buChar char="•"/>
              <a:tabLst>
                <a:tab pos="30480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quantum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measured,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|</a:t>
            </a:r>
            <a:r>
              <a:rPr sz="2500" spc="-10" dirty="0">
                <a:latin typeface="Symbol"/>
                <a:cs typeface="Symbol"/>
              </a:rPr>
              <a:t></a:t>
            </a:r>
            <a:r>
              <a:rPr sz="2400" spc="-10" dirty="0">
                <a:latin typeface="Symbol"/>
                <a:cs typeface="Symbol"/>
              </a:rPr>
              <a:t>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collapses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according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probabilistic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rule.</a:t>
            </a:r>
            <a:endParaRPr sz="2400" dirty="0">
              <a:latin typeface="Calibri"/>
              <a:cs typeface="Calibri"/>
            </a:endParaRPr>
          </a:p>
          <a:p>
            <a:pPr marL="303530" marR="132715" indent="-227329">
              <a:lnSpc>
                <a:spcPct val="79700"/>
              </a:lnSpc>
              <a:spcBef>
                <a:spcPts val="930"/>
              </a:spcBef>
              <a:buFont typeface="Arial MT"/>
              <a:buChar char="•"/>
              <a:tabLst>
                <a:tab pos="304800" algn="l"/>
                <a:tab pos="741616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dirty="0">
                <a:latin typeface="Symbol"/>
                <a:cs typeface="Symbol"/>
              </a:rPr>
              <a:t>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baseline="-20833" dirty="0">
                <a:latin typeface="Calibri"/>
                <a:cs typeface="Calibri"/>
              </a:rPr>
              <a:t>0</a:t>
            </a:r>
            <a:r>
              <a:rPr sz="2400" spc="23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|0&gt;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spc="21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|1&gt;,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measurement,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500" dirty="0">
                <a:latin typeface="Symbol"/>
                <a:cs typeface="Symbol"/>
              </a:rPr>
              <a:t></a:t>
            </a:r>
            <a:r>
              <a:rPr sz="2400" dirty="0">
                <a:latin typeface="Symbol"/>
                <a:cs typeface="Symbol"/>
              </a:rPr>
              <a:t>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i="1" dirty="0">
                <a:latin typeface="Calibri"/>
                <a:cs typeface="Calibri"/>
              </a:rPr>
              <a:t>0</a:t>
            </a:r>
            <a:r>
              <a:rPr sz="2400" dirty="0">
                <a:latin typeface="Symbol"/>
                <a:cs typeface="Symbol"/>
              </a:rPr>
              <a:t>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|</a:t>
            </a:r>
            <a:r>
              <a:rPr sz="2500" spc="-10" dirty="0">
                <a:latin typeface="Symbol"/>
                <a:cs typeface="Symbol"/>
              </a:rPr>
              <a:t></a:t>
            </a:r>
            <a:r>
              <a:rPr sz="2400" spc="-10" dirty="0">
                <a:latin typeface="Symbol"/>
                <a:cs typeface="Symbol"/>
              </a:rPr>
              <a:t>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</a:t>
            </a:r>
            <a:r>
              <a:rPr sz="2400" i="1" spc="-20" dirty="0">
                <a:latin typeface="Calibri"/>
                <a:cs typeface="Calibri"/>
              </a:rPr>
              <a:t>1</a:t>
            </a:r>
            <a:r>
              <a:rPr sz="2400" spc="-20" dirty="0">
                <a:latin typeface="Symbol"/>
                <a:cs typeface="Symbol"/>
              </a:rPr>
              <a:t></a:t>
            </a:r>
            <a:r>
              <a:rPr sz="2400" spc="-20" dirty="0">
                <a:latin typeface="Calibri"/>
                <a:cs typeface="Calibri"/>
              </a:rPr>
              <a:t>, 	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alternatives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certain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probabilities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|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baseline="-20833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baseline="24305" dirty="0">
                <a:latin typeface="Calibri"/>
                <a:cs typeface="Calibri"/>
              </a:rPr>
              <a:t>2</a:t>
            </a:r>
            <a:r>
              <a:rPr sz="2400" spc="202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|</a:t>
            </a:r>
            <a:r>
              <a:rPr sz="2400" spc="-10" dirty="0">
                <a:latin typeface="Symbol"/>
                <a:cs typeface="Symbol"/>
              </a:rPr>
              <a:t></a:t>
            </a:r>
            <a:r>
              <a:rPr sz="2400" spc="-15" baseline="-20833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|</a:t>
            </a:r>
            <a:r>
              <a:rPr sz="2400" spc="-15" baseline="24305" dirty="0">
                <a:latin typeface="Calibri"/>
                <a:cs typeface="Calibri"/>
              </a:rPr>
              <a:t>2 	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baseline="-20833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baseline="24305" dirty="0">
                <a:latin typeface="Calibri"/>
                <a:cs typeface="Calibri"/>
              </a:rPr>
              <a:t>2</a:t>
            </a:r>
            <a:r>
              <a:rPr sz="2400" spc="240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baseline="24305" dirty="0">
                <a:latin typeface="Calibri"/>
                <a:cs typeface="Calibri"/>
              </a:rPr>
              <a:t>2</a:t>
            </a:r>
            <a:r>
              <a:rPr sz="2400" spc="225" baseline="2430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=1.</a:t>
            </a:r>
            <a:endParaRPr sz="2400" dirty="0">
              <a:latin typeface="Calibri"/>
              <a:cs typeface="Calibri"/>
            </a:endParaRPr>
          </a:p>
          <a:p>
            <a:pPr marL="372745" indent="-29654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7274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quantum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never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500" dirty="0">
                <a:latin typeface="Symbol"/>
                <a:cs typeface="Symbol"/>
              </a:rPr>
              <a:t></a:t>
            </a:r>
            <a:r>
              <a:rPr sz="2400" dirty="0">
                <a:latin typeface="Symbol"/>
                <a:cs typeface="Symbol"/>
              </a:rPr>
              <a:t>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baseline="-20833" dirty="0">
                <a:latin typeface="Calibri"/>
                <a:cs typeface="Calibri"/>
              </a:rPr>
              <a:t>0</a:t>
            </a:r>
            <a:r>
              <a:rPr sz="2400" spc="21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|0&gt;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spc="217" baseline="-20833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|1&gt;.</a:t>
            </a:r>
            <a:endParaRPr sz="2400" dirty="0">
              <a:latin typeface="Calibri"/>
              <a:cs typeface="Calibri"/>
            </a:endParaRPr>
          </a:p>
          <a:p>
            <a:pPr marL="303530" marR="288290" indent="-227329">
              <a:lnSpc>
                <a:spcPct val="82600"/>
              </a:lnSpc>
              <a:spcBef>
                <a:spcPts val="844"/>
              </a:spcBef>
              <a:buFont typeface="Arial MT"/>
              <a:buChar char="•"/>
              <a:tabLst>
                <a:tab pos="304800" algn="l"/>
              </a:tabLst>
            </a:pPr>
            <a:r>
              <a:rPr sz="24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qubits:|</a:t>
            </a:r>
            <a:r>
              <a:rPr sz="2400" dirty="0">
                <a:latin typeface="Symbol"/>
                <a:cs typeface="Symbol"/>
              </a:rPr>
              <a:t>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0.316|00</a:t>
            </a:r>
            <a:r>
              <a:rPr sz="3400" spc="-10" dirty="0">
                <a:latin typeface="Calibri"/>
                <a:cs typeface="Calibri"/>
              </a:rPr>
              <a:t>›</a:t>
            </a:r>
            <a:r>
              <a:rPr sz="2400" spc="-10" dirty="0">
                <a:latin typeface="Calibri"/>
                <a:cs typeface="Calibri"/>
              </a:rPr>
              <a:t>+0.447|01</a:t>
            </a:r>
            <a:r>
              <a:rPr sz="3400" spc="-10" dirty="0">
                <a:latin typeface="Calibri"/>
                <a:cs typeface="Calibri"/>
              </a:rPr>
              <a:t>›</a:t>
            </a:r>
            <a:r>
              <a:rPr sz="2400" spc="-10" dirty="0">
                <a:latin typeface="Calibri"/>
                <a:cs typeface="Calibri"/>
              </a:rPr>
              <a:t>+0.548|10</a:t>
            </a:r>
            <a:r>
              <a:rPr sz="3400" spc="-10" dirty="0">
                <a:latin typeface="Calibri"/>
                <a:cs typeface="Calibri"/>
              </a:rPr>
              <a:t>›</a:t>
            </a:r>
            <a:r>
              <a:rPr sz="2400" spc="-10" dirty="0">
                <a:latin typeface="Calibri"/>
                <a:cs typeface="Calibri"/>
              </a:rPr>
              <a:t>+0.632|11</a:t>
            </a:r>
            <a:r>
              <a:rPr sz="3400" spc="-10" dirty="0">
                <a:latin typeface="Calibri"/>
                <a:cs typeface="Calibri"/>
              </a:rPr>
              <a:t>›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rightmost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|0.316|</a:t>
            </a:r>
            <a:r>
              <a:rPr sz="2400" spc="-15" baseline="24305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+</a:t>
            </a:r>
            <a:r>
              <a:rPr sz="2400" spc="-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|0.548|</a:t>
            </a:r>
            <a:r>
              <a:rPr sz="2400" baseline="24305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0.4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473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FE7CC81-17D9-9CAB-79DA-FD75BBC4EE30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GB" dirty="0"/>
              <a:t>The problem - Sudoku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7DB73-7E02-1FF6-9280-612893DA8B67}"/>
              </a:ext>
            </a:extLst>
          </p:cNvPr>
          <p:cNvSpPr txBox="1"/>
          <p:nvPr/>
        </p:nvSpPr>
        <p:spPr>
          <a:xfrm>
            <a:off x="816403" y="2263790"/>
            <a:ext cx="6430510" cy="275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2000" dirty="0"/>
              <a:t>It's a combinatorial, number placing puzzle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2000" dirty="0"/>
              <a:t>The objective is to place numbers from 1 through 9, exactly once in each column, row and 3x3 </a:t>
            </a:r>
            <a:r>
              <a:rPr lang="en-US" altLang="en-GB" sz="2000" dirty="0" err="1"/>
              <a:t>subgrid</a:t>
            </a:r>
            <a:endParaRPr lang="en-US" altLang="en-GB" sz="2000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2000" dirty="0"/>
              <a:t>Gets easier as the number of digits already filled </a:t>
            </a:r>
            <a:r>
              <a:rPr lang="en-US" altLang="en-GB" sz="2000" dirty="0">
                <a:sym typeface="+mn-ea"/>
              </a:rPr>
              <a:t>increases</a:t>
            </a:r>
            <a:endParaRPr lang="en-US" altLang="en-GB" sz="2000" dirty="0"/>
          </a:p>
        </p:txBody>
      </p:sp>
      <p:pic>
        <p:nvPicPr>
          <p:cNvPr id="34" name="Picture 0" descr="unsolved sudoku">
            <a:extLst>
              <a:ext uri="{FF2B5EF4-FFF2-40B4-BE49-F238E27FC236}">
                <a16:creationId xmlns:a16="http://schemas.microsoft.com/office/drawing/2014/main" id="{CD21CDCB-9E98-A667-C6C1-4D0E4289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03" y="1909002"/>
            <a:ext cx="3481586" cy="3481586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DD92E67-8B3C-F4CF-324E-F922102126E3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4">
            <a:extLst>
              <a:ext uri="{FF2B5EF4-FFF2-40B4-BE49-F238E27FC236}">
                <a16:creationId xmlns:a16="http://schemas.microsoft.com/office/drawing/2014/main" id="{A2519A6B-ACF4-55F1-F592-5B01211C47A6}"/>
              </a:ext>
            </a:extLst>
          </p:cNvPr>
          <p:cNvSpPr txBox="1">
            <a:spLocks/>
          </p:cNvSpPr>
          <p:nvPr/>
        </p:nvSpPr>
        <p:spPr>
          <a:xfrm>
            <a:off x="729450" y="1128472"/>
            <a:ext cx="449949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en-GB"/>
              <a:t>Qubit modelling</a:t>
            </a:r>
            <a:endParaRPr lang="en-US" altLang="en-GB" dirty="0"/>
          </a:p>
        </p:txBody>
      </p:sp>
      <p:sp>
        <p:nvSpPr>
          <p:cNvPr id="4" name="Shape 215">
            <a:extLst>
              <a:ext uri="{FF2B5EF4-FFF2-40B4-BE49-F238E27FC236}">
                <a16:creationId xmlns:a16="http://schemas.microsoft.com/office/drawing/2014/main" id="{FA0E3EA7-8964-C37A-34C7-B8278910552D}"/>
              </a:ext>
            </a:extLst>
          </p:cNvPr>
          <p:cNvSpPr txBox="1">
            <a:spLocks/>
          </p:cNvSpPr>
          <p:nvPr/>
        </p:nvSpPr>
        <p:spPr>
          <a:xfrm>
            <a:off x="729450" y="2496844"/>
            <a:ext cx="7411373" cy="1864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altLang="en-GB" sz="1800" dirty="0">
                <a:sym typeface="+mn-ea"/>
              </a:rPr>
              <a:t>Each square has one digit from 1 through 9. </a:t>
            </a:r>
            <a:br>
              <a:rPr lang="en-US" altLang="en-GB" sz="1800" dirty="0">
                <a:sym typeface="+mn-ea"/>
              </a:rPr>
            </a:br>
            <a:r>
              <a:rPr lang="en-US" altLang="en-GB" sz="1800" dirty="0">
                <a:sym typeface="+mn-ea"/>
              </a:rPr>
              <a:t>We model those 9 numbers with 8 qubits. </a:t>
            </a:r>
            <a:br>
              <a:rPr lang="en-US" altLang="en-GB" sz="1800" dirty="0">
                <a:sym typeface="+mn-ea"/>
              </a:rPr>
            </a:br>
            <a:r>
              <a:rPr lang="en-US" altLang="en-GB" sz="1800" dirty="0">
                <a:sym typeface="+mn-ea"/>
              </a:rPr>
              <a:t>(call it an 8-group)</a:t>
            </a:r>
            <a:br>
              <a:rPr lang="en-US" altLang="en-GB" sz="1800" dirty="0">
                <a:sym typeface="+mn-ea"/>
              </a:rPr>
            </a:br>
            <a:r>
              <a:rPr lang="en-US" altLang="en-GB" sz="1800" dirty="0">
                <a:sym typeface="+mn-ea"/>
              </a:rPr>
              <a:t>This can be called 'one-hot and zero' encoding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altLang="en-GB" sz="1800" dirty="0">
                <a:sym typeface="+mn-ea"/>
              </a:rPr>
              <a:t>That makes 648 such qubits</a:t>
            </a:r>
          </a:p>
        </p:txBody>
      </p:sp>
      <p:pic>
        <p:nvPicPr>
          <p:cNvPr id="15" name="Picture 14" descr="Qubit_modelling">
            <a:extLst>
              <a:ext uri="{FF2B5EF4-FFF2-40B4-BE49-F238E27FC236}">
                <a16:creationId xmlns:a16="http://schemas.microsoft.com/office/drawing/2014/main" id="{6E8FCEA6-A32B-8B94-44F8-82C58F5C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746" y="1432219"/>
            <a:ext cx="4204070" cy="278176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4D52F-DA9A-D38C-C193-9356C8FF3818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1EE9D2-EB82-8BBE-0F5B-7381DDFA35E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000" b="1" dirty="0"/>
              <a:t>Constraints</a:t>
            </a:r>
            <a:endParaRPr lang="en-US" sz="4000" b="1" dirty="0"/>
          </a:p>
        </p:txBody>
      </p:sp>
      <p:sp>
        <p:nvSpPr>
          <p:cNvPr id="3" name="Shape 215">
            <a:extLst>
              <a:ext uri="{FF2B5EF4-FFF2-40B4-BE49-F238E27FC236}">
                <a16:creationId xmlns:a16="http://schemas.microsoft.com/office/drawing/2014/main" id="{EFA1EA05-2467-F18E-A6B5-96EEC1B1618C}"/>
              </a:ext>
            </a:extLst>
          </p:cNvPr>
          <p:cNvSpPr txBox="1">
            <a:spLocks/>
          </p:cNvSpPr>
          <p:nvPr/>
        </p:nvSpPr>
        <p:spPr>
          <a:xfrm>
            <a:off x="456694" y="1498594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altLang="en-GB" sz="1600" dirty="0"/>
              <a:t>1.  </a:t>
            </a:r>
            <a:r>
              <a:rPr lang="en-US" altLang="en-GB" sz="1600" dirty="0">
                <a:sym typeface="+mn-ea"/>
              </a:rPr>
              <a:t>Each 8-group should have at most one qubit in the '1' </a:t>
            </a:r>
            <a:br>
              <a:rPr lang="en-US" altLang="en-GB" sz="1600" dirty="0">
                <a:sym typeface="+mn-ea"/>
              </a:rPr>
            </a:br>
            <a:r>
              <a:rPr lang="en-US" altLang="en-GB" sz="1600" dirty="0">
                <a:sym typeface="+mn-ea"/>
              </a:rPr>
              <a:t>       state,  all the others in '0' state</a:t>
            </a:r>
            <a:br>
              <a:rPr lang="en-US" altLang="en-GB" sz="1600" dirty="0">
                <a:sym typeface="+mn-ea"/>
              </a:rPr>
            </a:br>
            <a:r>
              <a:rPr lang="en-US" altLang="en-GB" sz="1600" dirty="0"/>
              <a:t>2.  </a:t>
            </a:r>
            <a:r>
              <a:rPr lang="en-US" altLang="en-GB" sz="1600" dirty="0">
                <a:sym typeface="+mn-ea"/>
              </a:rPr>
              <a:t>Each row has all 9 digits appearing only once</a:t>
            </a:r>
            <a:br>
              <a:rPr lang="en-US" altLang="en-GB" sz="1600" dirty="0">
                <a:sym typeface="+mn-ea"/>
              </a:rPr>
            </a:br>
            <a:r>
              <a:rPr lang="en-US" altLang="en-GB" sz="1600" dirty="0">
                <a:sym typeface="+mn-ea"/>
              </a:rPr>
              <a:t>3.  Each column has all 9 digits appearing only once</a:t>
            </a:r>
            <a:br>
              <a:rPr lang="en-US" altLang="en-GB" sz="1600" dirty="0">
                <a:sym typeface="+mn-ea"/>
              </a:rPr>
            </a:br>
            <a:r>
              <a:rPr lang="en-US" altLang="en-GB" sz="1600" dirty="0">
                <a:sym typeface="+mn-ea"/>
              </a:rPr>
              <a:t>4.  Each 3x3 </a:t>
            </a:r>
            <a:r>
              <a:rPr lang="en-US" altLang="en-GB" sz="1600" dirty="0" err="1">
                <a:sym typeface="+mn-ea"/>
              </a:rPr>
              <a:t>subgrid</a:t>
            </a:r>
            <a:r>
              <a:rPr lang="en-US" altLang="en-GB" sz="1600" dirty="0">
                <a:sym typeface="+mn-ea"/>
              </a:rPr>
              <a:t> has all 9 digits appearing only once</a:t>
            </a:r>
            <a:br>
              <a:rPr lang="en-US" altLang="en-GB" sz="1600" dirty="0">
                <a:sym typeface="+mn-ea"/>
              </a:rPr>
            </a:br>
            <a:r>
              <a:rPr lang="en-US" altLang="en-GB" sz="1600" dirty="0">
                <a:sym typeface="+mn-ea"/>
              </a:rPr>
              <a:t>  </a:t>
            </a:r>
            <a:br>
              <a:rPr lang="en-US" altLang="en-GB" sz="1600" dirty="0">
                <a:sym typeface="+mn-ea"/>
              </a:rPr>
            </a:br>
            <a:endParaRPr lang="en-US" altLang="en-GB" sz="1600" dirty="0">
              <a:sym typeface="+mn-ea"/>
            </a:endParaRPr>
          </a:p>
        </p:txBody>
      </p:sp>
      <p:pic>
        <p:nvPicPr>
          <p:cNvPr id="4" name="Picture 3" descr="Sudoku_stack">
            <a:extLst>
              <a:ext uri="{FF2B5EF4-FFF2-40B4-BE49-F238E27FC236}">
                <a16:creationId xmlns:a16="http://schemas.microsoft.com/office/drawing/2014/main" id="{210BD3E4-9E09-34F8-A071-3A7BF658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61" y="1705369"/>
            <a:ext cx="3453130" cy="287909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BF513FC-6F92-DE96-167D-2EA26DA6767E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en-GB" dirty="0">
                <a:sym typeface="+mn-ea"/>
              </a:rPr>
              <a:t>Solution Presented</a:t>
            </a:r>
            <a:endParaRPr lang="en-GB" dirty="0"/>
          </a:p>
          <a:p>
            <a:endParaRPr lang="en-US" altLang="en-GB" b="0" dirty="0"/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1"/>
          </p:nvPr>
        </p:nvSpPr>
        <p:spPr>
          <a:xfrm>
            <a:off x="966600" y="4418567"/>
            <a:ext cx="4091200" cy="10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1733" b="1" dirty="0">
                <a:solidFill>
                  <a:schemeClr val="dk1"/>
                </a:solidFill>
                <a:sym typeface="+mn-ea"/>
              </a:rPr>
              <a:t>High level Algorithm for our solution</a:t>
            </a:r>
            <a:endParaRPr lang="en-US" sz="1733" dirty="0"/>
          </a:p>
          <a:p>
            <a:pPr marL="0" indent="0"/>
            <a:endParaRPr lang="en-US" sz="173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43209-1F89-D34F-CEBD-F457C9A4F1D8}"/>
              </a:ext>
            </a:extLst>
          </p:cNvPr>
          <p:cNvSpPr txBox="1"/>
          <p:nvPr/>
        </p:nvSpPr>
        <p:spPr>
          <a:xfrm>
            <a:off x="6618515" y="1305341"/>
            <a:ext cx="49203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and Set Up the Sudoku Game</a:t>
            </a:r>
          </a:p>
          <a:p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Player Moves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Player Moves to Quantum Circuit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Undo Functionality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Completed Sub-Grids (Boxes)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 Player Progress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 Quantum Circuits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and Analyze the Solution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1996FE2-0E00-EE6E-362A-671E0F7854D6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2765041"/>
            <a:ext cx="11523345" cy="3899535"/>
            <a:chOff x="140207" y="2765041"/>
            <a:chExt cx="11523345" cy="3899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1728" y="2765041"/>
              <a:ext cx="5891442" cy="3899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07" y="5192267"/>
              <a:ext cx="5931408" cy="142341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6939" y="1253127"/>
            <a:ext cx="9665335" cy="14103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solidFill>
                  <a:srgbClr val="2E5496"/>
                </a:solidFill>
                <a:latin typeface="Calibri"/>
                <a:cs typeface="Calibri"/>
              </a:rPr>
              <a:t>QISKit</a:t>
            </a:r>
            <a:r>
              <a:rPr sz="2800" b="1" spc="-9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b="1" dirty="0">
                <a:solidFill>
                  <a:srgbClr val="2E5496"/>
                </a:solidFill>
                <a:latin typeface="Calibri"/>
                <a:cs typeface="Calibri"/>
              </a:rPr>
              <a:t>Q</a:t>
            </a:r>
            <a:r>
              <a:rPr sz="2800" dirty="0">
                <a:latin typeface="Calibri"/>
                <a:cs typeface="Calibri"/>
              </a:rPr>
              <a:t>uantum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5496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nformation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cience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E5496"/>
                </a:solidFill>
                <a:latin typeface="Calibri"/>
                <a:cs typeface="Calibri"/>
              </a:rPr>
              <a:t>Kit</a:t>
            </a:r>
            <a:r>
              <a:rPr sz="2800" spc="-2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80100"/>
              </a:lnSpc>
              <a:spcBef>
                <a:spcPts val="1025"/>
              </a:spcBef>
            </a:pPr>
            <a:r>
              <a:rPr sz="2000" dirty="0">
                <a:latin typeface="Calibri"/>
                <a:cs typeface="Calibri"/>
              </a:rPr>
              <a:t>Qiskit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open-</a:t>
            </a:r>
            <a:r>
              <a:rPr sz="2000" dirty="0">
                <a:latin typeface="Calibri"/>
                <a:cs typeface="Calibri"/>
              </a:rPr>
              <a:t>source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framework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quantum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computing.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tools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manipulating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quantum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running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prototype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quantum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devices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IBM </a:t>
            </a:r>
            <a:r>
              <a:rPr sz="2000" dirty="0">
                <a:latin typeface="Calibri"/>
                <a:cs typeface="Calibri"/>
              </a:rPr>
              <a:t>Quantum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Experience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Cloud-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based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access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303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Quantum</a:t>
            </a:r>
            <a:r>
              <a:rPr spc="-70" dirty="0"/>
              <a:t> </a:t>
            </a:r>
            <a:r>
              <a:rPr spc="-10" dirty="0"/>
              <a:t>Programming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233" y="2897530"/>
            <a:ext cx="4559362" cy="19422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5943" y="18288"/>
            <a:ext cx="3485388" cy="174345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89490">
              <a:lnSpc>
                <a:spcPts val="1425"/>
              </a:lnSpc>
            </a:pPr>
            <a:fld id="{81D60167-4931-47E6-BA6A-407CBD079E47}" type="slidenum">
              <a:rPr spc="-25" dirty="0">
                <a:latin typeface="Arial MT"/>
                <a:cs typeface="Arial MT"/>
              </a:rPr>
              <a:t>18</a:t>
            </a:fld>
            <a:endParaRPr spc="-25" dirty="0">
              <a:latin typeface="Arial MT"/>
              <a:cs typeface="Arial MT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96F4152-86D2-BB41-DAB7-870A445387D3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0346" y="159132"/>
            <a:ext cx="5784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Quantum</a:t>
            </a:r>
            <a:r>
              <a:rPr spc="-210" dirty="0"/>
              <a:t> </a:t>
            </a:r>
            <a:r>
              <a:rPr dirty="0"/>
              <a:t>vs.</a:t>
            </a:r>
            <a:r>
              <a:rPr spc="-145" dirty="0"/>
              <a:t> </a:t>
            </a:r>
            <a:r>
              <a:rPr spc="-20" dirty="0"/>
              <a:t>Classic</a:t>
            </a:r>
            <a:r>
              <a:rPr spc="-170" dirty="0"/>
              <a:t> </a:t>
            </a:r>
            <a:r>
              <a:rPr spc="-10" dirty="0"/>
              <a:t>Gates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608" y="1271016"/>
            <a:ext cx="5160264" cy="53431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839653" y="1407453"/>
            <a:ext cx="1019810" cy="640715"/>
            <a:chOff x="7839653" y="1407453"/>
            <a:chExt cx="1019810" cy="640715"/>
          </a:xfrm>
        </p:grpSpPr>
        <p:sp>
          <p:nvSpPr>
            <p:cNvPr id="5" name="object 5"/>
            <p:cNvSpPr/>
            <p:nvPr/>
          </p:nvSpPr>
          <p:spPr>
            <a:xfrm>
              <a:off x="8136195" y="1412327"/>
              <a:ext cx="309245" cy="630555"/>
            </a:xfrm>
            <a:custGeom>
              <a:avLst/>
              <a:gdLst/>
              <a:ahLst/>
              <a:cxnLst/>
              <a:rect l="l" t="t" r="r" b="b"/>
              <a:pathLst>
                <a:path w="309245" h="630555">
                  <a:moveTo>
                    <a:pt x="309076" y="315212"/>
                  </a:moveTo>
                  <a:lnTo>
                    <a:pt x="0" y="0"/>
                  </a:lnTo>
                  <a:lnTo>
                    <a:pt x="0" y="630507"/>
                  </a:lnTo>
                  <a:lnTo>
                    <a:pt x="309076" y="315212"/>
                  </a:lnTo>
                  <a:close/>
                </a:path>
              </a:pathLst>
            </a:custGeom>
            <a:ln w="97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9653" y="1727540"/>
              <a:ext cx="1019810" cy="17145"/>
            </a:xfrm>
            <a:custGeom>
              <a:avLst/>
              <a:gdLst/>
              <a:ahLst/>
              <a:cxnLst/>
              <a:rect l="l" t="t" r="r" b="b"/>
              <a:pathLst>
                <a:path w="1019809" h="17144">
                  <a:moveTo>
                    <a:pt x="0" y="16815"/>
                  </a:moveTo>
                  <a:lnTo>
                    <a:pt x="291366" y="16815"/>
                  </a:lnTo>
                </a:path>
                <a:path w="1019809" h="17144">
                  <a:moveTo>
                    <a:pt x="605618" y="0"/>
                  </a:moveTo>
                  <a:lnTo>
                    <a:pt x="1019742" y="0"/>
                  </a:lnTo>
                </a:path>
              </a:pathLst>
            </a:custGeom>
            <a:ln w="17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3561" y="1661261"/>
              <a:ext cx="126902" cy="12909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962233" y="1650777"/>
            <a:ext cx="5168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 MT"/>
                <a:cs typeface="Arial MT"/>
              </a:rPr>
              <a:t>NOT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gate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2202" y="2468153"/>
            <a:ext cx="5168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 MT"/>
                <a:cs typeface="Arial MT"/>
              </a:rPr>
              <a:t>AND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gate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5788" y="1650777"/>
            <a:ext cx="825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latin typeface="Arial MT"/>
                <a:cs typeface="Arial MT"/>
              </a:rPr>
              <a:t>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05196" y="1650777"/>
            <a:ext cx="58293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 MT"/>
                <a:cs typeface="Arial MT"/>
              </a:rPr>
              <a:t>y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=</a:t>
            </a:r>
            <a:r>
              <a:rPr sz="900" spc="-10" dirty="0">
                <a:latin typeface="Arial MT"/>
                <a:cs typeface="Arial MT"/>
              </a:rPr>
              <a:t> NOT(x)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316148" y="3119042"/>
            <a:ext cx="0" cy="743585"/>
          </a:xfrm>
          <a:custGeom>
            <a:avLst/>
            <a:gdLst/>
            <a:ahLst/>
            <a:cxnLst/>
            <a:rect l="l" t="t" r="r" b="b"/>
            <a:pathLst>
              <a:path h="743585">
                <a:moveTo>
                  <a:pt x="0" y="0"/>
                </a:moveTo>
                <a:lnTo>
                  <a:pt x="0" y="743024"/>
                </a:lnTo>
              </a:path>
            </a:pathLst>
          </a:custGeom>
          <a:ln w="5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07515" y="3119042"/>
            <a:ext cx="0" cy="743585"/>
          </a:xfrm>
          <a:custGeom>
            <a:avLst/>
            <a:gdLst/>
            <a:ahLst/>
            <a:cxnLst/>
            <a:rect l="l" t="t" r="r" b="b"/>
            <a:pathLst>
              <a:path h="743585">
                <a:moveTo>
                  <a:pt x="0" y="0"/>
                </a:moveTo>
                <a:lnTo>
                  <a:pt x="0" y="743024"/>
                </a:lnTo>
              </a:path>
            </a:pathLst>
          </a:custGeom>
          <a:ln w="5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26267" y="3545514"/>
            <a:ext cx="3803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3530" algn="l"/>
              </a:tabLst>
            </a:pPr>
            <a:r>
              <a:rPr sz="900" spc="-50" dirty="0">
                <a:latin typeface="Arial MT"/>
                <a:cs typeface="Arial MT"/>
              </a:rPr>
              <a:t>1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5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57714" y="3359799"/>
            <a:ext cx="59880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 MT"/>
                <a:cs typeface="Arial MT"/>
              </a:rPr>
              <a:t>NAND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gate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85296" y="2333927"/>
            <a:ext cx="874394" cy="455930"/>
            <a:chOff x="7985296" y="2333927"/>
            <a:chExt cx="874394" cy="455930"/>
          </a:xfrm>
        </p:grpSpPr>
        <p:sp>
          <p:nvSpPr>
            <p:cNvPr id="17" name="object 17"/>
            <p:cNvSpPr/>
            <p:nvPr/>
          </p:nvSpPr>
          <p:spPr>
            <a:xfrm>
              <a:off x="7985296" y="2450287"/>
              <a:ext cx="874394" cy="222885"/>
            </a:xfrm>
            <a:custGeom>
              <a:avLst/>
              <a:gdLst/>
              <a:ahLst/>
              <a:cxnLst/>
              <a:rect l="l" t="t" r="r" b="b"/>
              <a:pathLst>
                <a:path w="874395" h="222885">
                  <a:moveTo>
                    <a:pt x="0" y="0"/>
                  </a:moveTo>
                  <a:lnTo>
                    <a:pt x="437090" y="0"/>
                  </a:lnTo>
                </a:path>
                <a:path w="874395" h="222885">
                  <a:moveTo>
                    <a:pt x="0" y="222890"/>
                  </a:moveTo>
                  <a:lnTo>
                    <a:pt x="437090" y="222890"/>
                  </a:lnTo>
                </a:path>
                <a:path w="874395" h="222885">
                  <a:moveTo>
                    <a:pt x="874099" y="111445"/>
                  </a:moveTo>
                  <a:lnTo>
                    <a:pt x="437090" y="111445"/>
                  </a:lnTo>
                </a:path>
              </a:pathLst>
            </a:custGeom>
            <a:ln w="9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38298" y="2338841"/>
              <a:ext cx="568325" cy="446405"/>
            </a:xfrm>
            <a:custGeom>
              <a:avLst/>
              <a:gdLst/>
              <a:ahLst/>
              <a:cxnLst/>
              <a:rect l="l" t="t" r="r" b="b"/>
              <a:pathLst>
                <a:path w="568325" h="446405">
                  <a:moveTo>
                    <a:pt x="170388" y="0"/>
                  </a:moveTo>
                  <a:lnTo>
                    <a:pt x="0" y="0"/>
                  </a:lnTo>
                  <a:lnTo>
                    <a:pt x="28493" y="42999"/>
                  </a:lnTo>
                  <a:lnTo>
                    <a:pt x="50655" y="87051"/>
                  </a:lnTo>
                  <a:lnTo>
                    <a:pt x="66412" y="131685"/>
                  </a:lnTo>
                  <a:lnTo>
                    <a:pt x="66485" y="131892"/>
                  </a:lnTo>
                  <a:lnTo>
                    <a:pt x="75983" y="177260"/>
                  </a:lnTo>
                  <a:lnTo>
                    <a:pt x="79149" y="222890"/>
                  </a:lnTo>
                  <a:lnTo>
                    <a:pt x="75983" y="268521"/>
                  </a:lnTo>
                  <a:lnTo>
                    <a:pt x="66517" y="313738"/>
                  </a:lnTo>
                  <a:lnTo>
                    <a:pt x="66485" y="313889"/>
                  </a:lnTo>
                  <a:lnTo>
                    <a:pt x="50655" y="358730"/>
                  </a:lnTo>
                  <a:lnTo>
                    <a:pt x="28493" y="402782"/>
                  </a:lnTo>
                  <a:lnTo>
                    <a:pt x="0" y="445781"/>
                  </a:lnTo>
                  <a:lnTo>
                    <a:pt x="170388" y="445781"/>
                  </a:lnTo>
                  <a:lnTo>
                    <a:pt x="223926" y="435154"/>
                  </a:lnTo>
                  <a:lnTo>
                    <a:pt x="275137" y="421524"/>
                  </a:lnTo>
                  <a:lnTo>
                    <a:pt x="323746" y="405047"/>
                  </a:lnTo>
                  <a:lnTo>
                    <a:pt x="369479" y="385876"/>
                  </a:lnTo>
                  <a:lnTo>
                    <a:pt x="412061" y="364165"/>
                  </a:lnTo>
                  <a:lnTo>
                    <a:pt x="451218" y="340068"/>
                  </a:lnTo>
                  <a:lnTo>
                    <a:pt x="486674" y="313738"/>
                  </a:lnTo>
                  <a:lnTo>
                    <a:pt x="518156" y="285329"/>
                  </a:lnTo>
                  <a:lnTo>
                    <a:pt x="545388" y="254995"/>
                  </a:lnTo>
                  <a:lnTo>
                    <a:pt x="568096" y="222890"/>
                  </a:lnTo>
                  <a:lnTo>
                    <a:pt x="545680" y="190645"/>
                  </a:lnTo>
                  <a:lnTo>
                    <a:pt x="518652" y="160191"/>
                  </a:lnTo>
                  <a:lnTo>
                    <a:pt x="487296" y="131685"/>
                  </a:lnTo>
                  <a:lnTo>
                    <a:pt x="451893" y="105286"/>
                  </a:lnTo>
                  <a:lnTo>
                    <a:pt x="412728" y="81152"/>
                  </a:lnTo>
                  <a:lnTo>
                    <a:pt x="370085" y="59441"/>
                  </a:lnTo>
                  <a:lnTo>
                    <a:pt x="324246" y="40313"/>
                  </a:lnTo>
                  <a:lnTo>
                    <a:pt x="275494" y="23924"/>
                  </a:lnTo>
                  <a:lnTo>
                    <a:pt x="224114" y="10433"/>
                  </a:lnTo>
                  <a:lnTo>
                    <a:pt x="1703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38298" y="2338841"/>
              <a:ext cx="568325" cy="446405"/>
            </a:xfrm>
            <a:custGeom>
              <a:avLst/>
              <a:gdLst/>
              <a:ahLst/>
              <a:cxnLst/>
              <a:rect l="l" t="t" r="r" b="b"/>
              <a:pathLst>
                <a:path w="568325" h="446405">
                  <a:moveTo>
                    <a:pt x="568096" y="222890"/>
                  </a:moveTo>
                  <a:lnTo>
                    <a:pt x="545388" y="254995"/>
                  </a:lnTo>
                  <a:lnTo>
                    <a:pt x="518156" y="285329"/>
                  </a:lnTo>
                  <a:lnTo>
                    <a:pt x="486674" y="313738"/>
                  </a:lnTo>
                  <a:lnTo>
                    <a:pt x="451218" y="340068"/>
                  </a:lnTo>
                  <a:lnTo>
                    <a:pt x="412061" y="364165"/>
                  </a:lnTo>
                  <a:lnTo>
                    <a:pt x="369479" y="385876"/>
                  </a:lnTo>
                  <a:lnTo>
                    <a:pt x="323746" y="405047"/>
                  </a:lnTo>
                  <a:lnTo>
                    <a:pt x="275137" y="421524"/>
                  </a:lnTo>
                  <a:lnTo>
                    <a:pt x="223926" y="435154"/>
                  </a:lnTo>
                  <a:lnTo>
                    <a:pt x="170388" y="445781"/>
                  </a:lnTo>
                  <a:lnTo>
                    <a:pt x="0" y="445781"/>
                  </a:lnTo>
                  <a:lnTo>
                    <a:pt x="28493" y="402782"/>
                  </a:lnTo>
                  <a:lnTo>
                    <a:pt x="50655" y="358730"/>
                  </a:lnTo>
                  <a:lnTo>
                    <a:pt x="66485" y="313889"/>
                  </a:lnTo>
                  <a:lnTo>
                    <a:pt x="75983" y="268521"/>
                  </a:lnTo>
                  <a:lnTo>
                    <a:pt x="79149" y="222890"/>
                  </a:lnTo>
                  <a:lnTo>
                    <a:pt x="75983" y="177260"/>
                  </a:lnTo>
                  <a:lnTo>
                    <a:pt x="66485" y="131892"/>
                  </a:lnTo>
                  <a:lnTo>
                    <a:pt x="50655" y="87051"/>
                  </a:lnTo>
                  <a:lnTo>
                    <a:pt x="28493" y="42999"/>
                  </a:lnTo>
                  <a:lnTo>
                    <a:pt x="0" y="0"/>
                  </a:lnTo>
                  <a:lnTo>
                    <a:pt x="170388" y="0"/>
                  </a:lnTo>
                  <a:lnTo>
                    <a:pt x="224114" y="10433"/>
                  </a:lnTo>
                  <a:lnTo>
                    <a:pt x="275494" y="23924"/>
                  </a:lnTo>
                  <a:lnTo>
                    <a:pt x="324246" y="40313"/>
                  </a:lnTo>
                  <a:lnTo>
                    <a:pt x="370085" y="59441"/>
                  </a:lnTo>
                  <a:lnTo>
                    <a:pt x="412728" y="81152"/>
                  </a:lnTo>
                  <a:lnTo>
                    <a:pt x="451893" y="105286"/>
                  </a:lnTo>
                  <a:lnTo>
                    <a:pt x="487296" y="131685"/>
                  </a:lnTo>
                  <a:lnTo>
                    <a:pt x="518652" y="160191"/>
                  </a:lnTo>
                  <a:lnTo>
                    <a:pt x="545680" y="190645"/>
                  </a:lnTo>
                  <a:lnTo>
                    <a:pt x="568096" y="222890"/>
                  </a:lnTo>
                  <a:close/>
                </a:path>
              </a:pathLst>
            </a:custGeom>
            <a:ln w="9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38298" y="2338841"/>
              <a:ext cx="568325" cy="446405"/>
            </a:xfrm>
            <a:custGeom>
              <a:avLst/>
              <a:gdLst/>
              <a:ahLst/>
              <a:cxnLst/>
              <a:rect l="l" t="t" r="r" b="b"/>
              <a:pathLst>
                <a:path w="568325" h="446405">
                  <a:moveTo>
                    <a:pt x="349591" y="0"/>
                  </a:moveTo>
                  <a:lnTo>
                    <a:pt x="0" y="0"/>
                  </a:lnTo>
                  <a:lnTo>
                    <a:pt x="0" y="445781"/>
                  </a:lnTo>
                  <a:lnTo>
                    <a:pt x="349591" y="445781"/>
                  </a:lnTo>
                  <a:lnTo>
                    <a:pt x="393644" y="441255"/>
                  </a:lnTo>
                  <a:lnTo>
                    <a:pt x="434668" y="428273"/>
                  </a:lnTo>
                  <a:lnTo>
                    <a:pt x="471785" y="407729"/>
                  </a:lnTo>
                  <a:lnTo>
                    <a:pt x="504119" y="380517"/>
                  </a:lnTo>
                  <a:lnTo>
                    <a:pt x="530794" y="347533"/>
                  </a:lnTo>
                  <a:lnTo>
                    <a:pt x="550933" y="309671"/>
                  </a:lnTo>
                  <a:lnTo>
                    <a:pt x="563659" y="267825"/>
                  </a:lnTo>
                  <a:lnTo>
                    <a:pt x="568096" y="222890"/>
                  </a:lnTo>
                  <a:lnTo>
                    <a:pt x="563659" y="177955"/>
                  </a:lnTo>
                  <a:lnTo>
                    <a:pt x="550933" y="136110"/>
                  </a:lnTo>
                  <a:lnTo>
                    <a:pt x="530794" y="98247"/>
                  </a:lnTo>
                  <a:lnTo>
                    <a:pt x="504119" y="65264"/>
                  </a:lnTo>
                  <a:lnTo>
                    <a:pt x="471785" y="38052"/>
                  </a:lnTo>
                  <a:lnTo>
                    <a:pt x="434668" y="17508"/>
                  </a:lnTo>
                  <a:lnTo>
                    <a:pt x="393644" y="4526"/>
                  </a:lnTo>
                  <a:lnTo>
                    <a:pt x="349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38298" y="2338841"/>
              <a:ext cx="568325" cy="446405"/>
            </a:xfrm>
            <a:custGeom>
              <a:avLst/>
              <a:gdLst/>
              <a:ahLst/>
              <a:cxnLst/>
              <a:rect l="l" t="t" r="r" b="b"/>
              <a:pathLst>
                <a:path w="568325" h="446405">
                  <a:moveTo>
                    <a:pt x="349591" y="445781"/>
                  </a:moveTo>
                  <a:lnTo>
                    <a:pt x="0" y="445781"/>
                  </a:lnTo>
                  <a:lnTo>
                    <a:pt x="0" y="0"/>
                  </a:lnTo>
                  <a:lnTo>
                    <a:pt x="349591" y="0"/>
                  </a:lnTo>
                  <a:lnTo>
                    <a:pt x="393644" y="4526"/>
                  </a:lnTo>
                  <a:lnTo>
                    <a:pt x="434668" y="17508"/>
                  </a:lnTo>
                  <a:lnTo>
                    <a:pt x="471785" y="38052"/>
                  </a:lnTo>
                  <a:lnTo>
                    <a:pt x="504119" y="65264"/>
                  </a:lnTo>
                  <a:lnTo>
                    <a:pt x="530794" y="98247"/>
                  </a:lnTo>
                  <a:lnTo>
                    <a:pt x="550933" y="136110"/>
                  </a:lnTo>
                  <a:lnTo>
                    <a:pt x="563659" y="177955"/>
                  </a:lnTo>
                  <a:lnTo>
                    <a:pt x="568096" y="222890"/>
                  </a:lnTo>
                  <a:lnTo>
                    <a:pt x="563659" y="267825"/>
                  </a:lnTo>
                  <a:lnTo>
                    <a:pt x="550933" y="309671"/>
                  </a:lnTo>
                  <a:lnTo>
                    <a:pt x="530794" y="347533"/>
                  </a:lnTo>
                  <a:lnTo>
                    <a:pt x="504119" y="380517"/>
                  </a:lnTo>
                  <a:lnTo>
                    <a:pt x="471785" y="407729"/>
                  </a:lnTo>
                  <a:lnTo>
                    <a:pt x="434668" y="428273"/>
                  </a:lnTo>
                  <a:lnTo>
                    <a:pt x="393644" y="441255"/>
                  </a:lnTo>
                  <a:lnTo>
                    <a:pt x="349591" y="445781"/>
                  </a:lnTo>
                  <a:close/>
                </a:path>
              </a:pathLst>
            </a:custGeom>
            <a:ln w="9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35040" y="2356708"/>
            <a:ext cx="82550" cy="387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latin typeface="Arial MT"/>
                <a:cs typeface="Arial MT"/>
              </a:rPr>
              <a:t>x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900" spc="-50" dirty="0">
                <a:latin typeface="Arial MT"/>
                <a:cs typeface="Arial MT"/>
              </a:rPr>
              <a:t>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44061" y="2468153"/>
            <a:ext cx="7778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 MT"/>
                <a:cs typeface="Arial MT"/>
              </a:rPr>
              <a:t>z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=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(x)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AND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(y)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948905" y="3225573"/>
            <a:ext cx="874394" cy="455930"/>
            <a:chOff x="7948905" y="3225573"/>
            <a:chExt cx="874394" cy="455930"/>
          </a:xfrm>
        </p:grpSpPr>
        <p:sp>
          <p:nvSpPr>
            <p:cNvPr id="25" name="object 25"/>
            <p:cNvSpPr/>
            <p:nvPr/>
          </p:nvSpPr>
          <p:spPr>
            <a:xfrm>
              <a:off x="7948905" y="3341933"/>
              <a:ext cx="874394" cy="222885"/>
            </a:xfrm>
            <a:custGeom>
              <a:avLst/>
              <a:gdLst/>
              <a:ahLst/>
              <a:cxnLst/>
              <a:rect l="l" t="t" r="r" b="b"/>
              <a:pathLst>
                <a:path w="874395" h="222885">
                  <a:moveTo>
                    <a:pt x="0" y="0"/>
                  </a:moveTo>
                  <a:lnTo>
                    <a:pt x="437009" y="0"/>
                  </a:lnTo>
                </a:path>
                <a:path w="874395" h="222885">
                  <a:moveTo>
                    <a:pt x="0" y="222890"/>
                  </a:moveTo>
                  <a:lnTo>
                    <a:pt x="437009" y="222890"/>
                  </a:lnTo>
                </a:path>
                <a:path w="874395" h="222885">
                  <a:moveTo>
                    <a:pt x="874019" y="111445"/>
                  </a:moveTo>
                  <a:lnTo>
                    <a:pt x="437009" y="111445"/>
                  </a:lnTo>
                </a:path>
              </a:pathLst>
            </a:custGeom>
            <a:ln w="9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01826" y="3230488"/>
              <a:ext cx="568325" cy="446405"/>
            </a:xfrm>
            <a:custGeom>
              <a:avLst/>
              <a:gdLst/>
              <a:ahLst/>
              <a:cxnLst/>
              <a:rect l="l" t="t" r="r" b="b"/>
              <a:pathLst>
                <a:path w="568325" h="446404">
                  <a:moveTo>
                    <a:pt x="170469" y="0"/>
                  </a:moveTo>
                  <a:lnTo>
                    <a:pt x="0" y="0"/>
                  </a:lnTo>
                  <a:lnTo>
                    <a:pt x="28493" y="42999"/>
                  </a:lnTo>
                  <a:lnTo>
                    <a:pt x="50655" y="87051"/>
                  </a:lnTo>
                  <a:lnTo>
                    <a:pt x="66412" y="131685"/>
                  </a:lnTo>
                  <a:lnTo>
                    <a:pt x="66485" y="131892"/>
                  </a:lnTo>
                  <a:lnTo>
                    <a:pt x="75983" y="177260"/>
                  </a:lnTo>
                  <a:lnTo>
                    <a:pt x="79149" y="222890"/>
                  </a:lnTo>
                  <a:lnTo>
                    <a:pt x="75983" y="268521"/>
                  </a:lnTo>
                  <a:lnTo>
                    <a:pt x="66517" y="313738"/>
                  </a:lnTo>
                  <a:lnTo>
                    <a:pt x="50655" y="358730"/>
                  </a:lnTo>
                  <a:lnTo>
                    <a:pt x="28493" y="402782"/>
                  </a:lnTo>
                  <a:lnTo>
                    <a:pt x="0" y="445781"/>
                  </a:lnTo>
                  <a:lnTo>
                    <a:pt x="170469" y="445781"/>
                  </a:lnTo>
                  <a:lnTo>
                    <a:pt x="224007" y="435154"/>
                  </a:lnTo>
                  <a:lnTo>
                    <a:pt x="275218" y="421524"/>
                  </a:lnTo>
                  <a:lnTo>
                    <a:pt x="323827" y="405047"/>
                  </a:lnTo>
                  <a:lnTo>
                    <a:pt x="369560" y="385876"/>
                  </a:lnTo>
                  <a:lnTo>
                    <a:pt x="412142" y="364165"/>
                  </a:lnTo>
                  <a:lnTo>
                    <a:pt x="451299" y="340068"/>
                  </a:lnTo>
                  <a:lnTo>
                    <a:pt x="486755" y="313738"/>
                  </a:lnTo>
                  <a:lnTo>
                    <a:pt x="518237" y="285329"/>
                  </a:lnTo>
                  <a:lnTo>
                    <a:pt x="545469" y="254995"/>
                  </a:lnTo>
                  <a:lnTo>
                    <a:pt x="568177" y="222890"/>
                  </a:lnTo>
                  <a:lnTo>
                    <a:pt x="545761" y="190645"/>
                  </a:lnTo>
                  <a:lnTo>
                    <a:pt x="518733" y="160191"/>
                  </a:lnTo>
                  <a:lnTo>
                    <a:pt x="487377" y="131685"/>
                  </a:lnTo>
                  <a:lnTo>
                    <a:pt x="451974" y="105286"/>
                  </a:lnTo>
                  <a:lnTo>
                    <a:pt x="412809" y="81152"/>
                  </a:lnTo>
                  <a:lnTo>
                    <a:pt x="370166" y="59441"/>
                  </a:lnTo>
                  <a:lnTo>
                    <a:pt x="324326" y="40313"/>
                  </a:lnTo>
                  <a:lnTo>
                    <a:pt x="275575" y="23924"/>
                  </a:lnTo>
                  <a:lnTo>
                    <a:pt x="224195" y="10433"/>
                  </a:lnTo>
                  <a:lnTo>
                    <a:pt x="170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01826" y="3230487"/>
              <a:ext cx="568325" cy="446405"/>
            </a:xfrm>
            <a:custGeom>
              <a:avLst/>
              <a:gdLst/>
              <a:ahLst/>
              <a:cxnLst/>
              <a:rect l="l" t="t" r="r" b="b"/>
              <a:pathLst>
                <a:path w="568325" h="446404">
                  <a:moveTo>
                    <a:pt x="568177" y="222890"/>
                  </a:moveTo>
                  <a:lnTo>
                    <a:pt x="545469" y="254995"/>
                  </a:lnTo>
                  <a:lnTo>
                    <a:pt x="518236" y="285329"/>
                  </a:lnTo>
                  <a:lnTo>
                    <a:pt x="486755" y="313738"/>
                  </a:lnTo>
                  <a:lnTo>
                    <a:pt x="451299" y="340068"/>
                  </a:lnTo>
                  <a:lnTo>
                    <a:pt x="412142" y="364165"/>
                  </a:lnTo>
                  <a:lnTo>
                    <a:pt x="369560" y="385876"/>
                  </a:lnTo>
                  <a:lnTo>
                    <a:pt x="323827" y="405047"/>
                  </a:lnTo>
                  <a:lnTo>
                    <a:pt x="275218" y="421524"/>
                  </a:lnTo>
                  <a:lnTo>
                    <a:pt x="224007" y="435154"/>
                  </a:lnTo>
                  <a:lnTo>
                    <a:pt x="170469" y="445781"/>
                  </a:lnTo>
                  <a:lnTo>
                    <a:pt x="0" y="445781"/>
                  </a:lnTo>
                  <a:lnTo>
                    <a:pt x="28493" y="402782"/>
                  </a:lnTo>
                  <a:lnTo>
                    <a:pt x="50655" y="358730"/>
                  </a:lnTo>
                  <a:lnTo>
                    <a:pt x="66485" y="313889"/>
                  </a:lnTo>
                  <a:lnTo>
                    <a:pt x="75983" y="268521"/>
                  </a:lnTo>
                  <a:lnTo>
                    <a:pt x="79149" y="222890"/>
                  </a:lnTo>
                  <a:lnTo>
                    <a:pt x="75983" y="177260"/>
                  </a:lnTo>
                  <a:lnTo>
                    <a:pt x="66485" y="131892"/>
                  </a:lnTo>
                  <a:lnTo>
                    <a:pt x="50655" y="87051"/>
                  </a:lnTo>
                  <a:lnTo>
                    <a:pt x="28493" y="42999"/>
                  </a:lnTo>
                  <a:lnTo>
                    <a:pt x="0" y="0"/>
                  </a:lnTo>
                  <a:lnTo>
                    <a:pt x="170469" y="0"/>
                  </a:lnTo>
                  <a:lnTo>
                    <a:pt x="224195" y="10433"/>
                  </a:lnTo>
                  <a:lnTo>
                    <a:pt x="275575" y="23924"/>
                  </a:lnTo>
                  <a:lnTo>
                    <a:pt x="324326" y="40313"/>
                  </a:lnTo>
                  <a:lnTo>
                    <a:pt x="370166" y="59441"/>
                  </a:lnTo>
                  <a:lnTo>
                    <a:pt x="412809" y="81152"/>
                  </a:lnTo>
                  <a:lnTo>
                    <a:pt x="451974" y="105286"/>
                  </a:lnTo>
                  <a:lnTo>
                    <a:pt x="487377" y="131685"/>
                  </a:lnTo>
                  <a:lnTo>
                    <a:pt x="518733" y="160191"/>
                  </a:lnTo>
                  <a:lnTo>
                    <a:pt x="545761" y="190645"/>
                  </a:lnTo>
                  <a:lnTo>
                    <a:pt x="568177" y="222890"/>
                  </a:lnTo>
                  <a:close/>
                </a:path>
              </a:pathLst>
            </a:custGeom>
            <a:ln w="9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01826" y="3230488"/>
              <a:ext cx="568325" cy="446405"/>
            </a:xfrm>
            <a:custGeom>
              <a:avLst/>
              <a:gdLst/>
              <a:ahLst/>
              <a:cxnLst/>
              <a:rect l="l" t="t" r="r" b="b"/>
              <a:pathLst>
                <a:path w="568325" h="446404">
                  <a:moveTo>
                    <a:pt x="349672" y="0"/>
                  </a:moveTo>
                  <a:lnTo>
                    <a:pt x="0" y="0"/>
                  </a:lnTo>
                  <a:lnTo>
                    <a:pt x="0" y="445781"/>
                  </a:lnTo>
                  <a:lnTo>
                    <a:pt x="349672" y="445781"/>
                  </a:lnTo>
                  <a:lnTo>
                    <a:pt x="393702" y="441255"/>
                  </a:lnTo>
                  <a:lnTo>
                    <a:pt x="434714" y="428273"/>
                  </a:lnTo>
                  <a:lnTo>
                    <a:pt x="471830" y="407729"/>
                  </a:lnTo>
                  <a:lnTo>
                    <a:pt x="504170" y="380517"/>
                  </a:lnTo>
                  <a:lnTo>
                    <a:pt x="530854" y="347533"/>
                  </a:lnTo>
                  <a:lnTo>
                    <a:pt x="551002" y="309671"/>
                  </a:lnTo>
                  <a:lnTo>
                    <a:pt x="563736" y="267825"/>
                  </a:lnTo>
                  <a:lnTo>
                    <a:pt x="568177" y="222890"/>
                  </a:lnTo>
                  <a:lnTo>
                    <a:pt x="563736" y="177979"/>
                  </a:lnTo>
                  <a:lnTo>
                    <a:pt x="551002" y="136144"/>
                  </a:lnTo>
                  <a:lnTo>
                    <a:pt x="530854" y="98284"/>
                  </a:lnTo>
                  <a:lnTo>
                    <a:pt x="504170" y="65294"/>
                  </a:lnTo>
                  <a:lnTo>
                    <a:pt x="471830" y="38074"/>
                  </a:lnTo>
                  <a:lnTo>
                    <a:pt x="434714" y="17520"/>
                  </a:lnTo>
                  <a:lnTo>
                    <a:pt x="393702" y="4529"/>
                  </a:lnTo>
                  <a:lnTo>
                    <a:pt x="349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01826" y="3230487"/>
              <a:ext cx="568325" cy="446405"/>
            </a:xfrm>
            <a:custGeom>
              <a:avLst/>
              <a:gdLst/>
              <a:ahLst/>
              <a:cxnLst/>
              <a:rect l="l" t="t" r="r" b="b"/>
              <a:pathLst>
                <a:path w="568325" h="446404">
                  <a:moveTo>
                    <a:pt x="349672" y="445781"/>
                  </a:moveTo>
                  <a:lnTo>
                    <a:pt x="0" y="445781"/>
                  </a:lnTo>
                  <a:lnTo>
                    <a:pt x="0" y="0"/>
                  </a:lnTo>
                  <a:lnTo>
                    <a:pt x="349672" y="0"/>
                  </a:lnTo>
                  <a:lnTo>
                    <a:pt x="393702" y="4529"/>
                  </a:lnTo>
                  <a:lnTo>
                    <a:pt x="434714" y="17520"/>
                  </a:lnTo>
                  <a:lnTo>
                    <a:pt x="471830" y="38074"/>
                  </a:lnTo>
                  <a:lnTo>
                    <a:pt x="504170" y="65294"/>
                  </a:lnTo>
                  <a:lnTo>
                    <a:pt x="530854" y="98284"/>
                  </a:lnTo>
                  <a:lnTo>
                    <a:pt x="551002" y="136144"/>
                  </a:lnTo>
                  <a:lnTo>
                    <a:pt x="563736" y="177979"/>
                  </a:lnTo>
                  <a:lnTo>
                    <a:pt x="568177" y="222890"/>
                  </a:lnTo>
                  <a:lnTo>
                    <a:pt x="563736" y="267825"/>
                  </a:lnTo>
                  <a:lnTo>
                    <a:pt x="551002" y="309671"/>
                  </a:lnTo>
                  <a:lnTo>
                    <a:pt x="530854" y="347533"/>
                  </a:lnTo>
                  <a:lnTo>
                    <a:pt x="504170" y="380517"/>
                  </a:lnTo>
                  <a:lnTo>
                    <a:pt x="471830" y="407729"/>
                  </a:lnTo>
                  <a:lnTo>
                    <a:pt x="434714" y="428273"/>
                  </a:lnTo>
                  <a:lnTo>
                    <a:pt x="393702" y="441255"/>
                  </a:lnTo>
                  <a:lnTo>
                    <a:pt x="349672" y="445781"/>
                  </a:lnTo>
                  <a:close/>
                </a:path>
              </a:pathLst>
            </a:custGeom>
            <a:ln w="9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2066" y="3393447"/>
              <a:ext cx="117764" cy="11986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798649" y="3248354"/>
            <a:ext cx="82550" cy="387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latin typeface="Arial MT"/>
                <a:cs typeface="Arial MT"/>
              </a:rPr>
              <a:t>x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900" spc="-50" dirty="0">
                <a:latin typeface="Arial MT"/>
                <a:cs typeface="Arial MT"/>
              </a:rPr>
              <a:t>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03141" y="3359799"/>
            <a:ext cx="8597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 MT"/>
                <a:cs typeface="Arial MT"/>
              </a:rPr>
              <a:t>z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=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(x)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NAND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(y)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709000" y="3582690"/>
            <a:ext cx="889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0024781" y="1447195"/>
          <a:ext cx="874394" cy="2119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35" name="object 35"/>
          <p:cNvGrpSpPr/>
          <p:nvPr/>
        </p:nvGrpSpPr>
        <p:grpSpPr>
          <a:xfrm>
            <a:off x="7912515" y="4117219"/>
            <a:ext cx="947419" cy="455930"/>
            <a:chOff x="7912515" y="4117219"/>
            <a:chExt cx="947419" cy="455930"/>
          </a:xfrm>
        </p:grpSpPr>
        <p:sp>
          <p:nvSpPr>
            <p:cNvPr id="36" name="object 36"/>
            <p:cNvSpPr/>
            <p:nvPr/>
          </p:nvSpPr>
          <p:spPr>
            <a:xfrm>
              <a:off x="7985296" y="4345024"/>
              <a:ext cx="874394" cy="111760"/>
            </a:xfrm>
            <a:custGeom>
              <a:avLst/>
              <a:gdLst/>
              <a:ahLst/>
              <a:cxnLst/>
              <a:rect l="l" t="t" r="r" b="b"/>
              <a:pathLst>
                <a:path w="874395" h="111760">
                  <a:moveTo>
                    <a:pt x="0" y="111445"/>
                  </a:moveTo>
                  <a:lnTo>
                    <a:pt x="437090" y="111445"/>
                  </a:lnTo>
                </a:path>
                <a:path w="874395" h="111760">
                  <a:moveTo>
                    <a:pt x="874099" y="0"/>
                  </a:moveTo>
                  <a:lnTo>
                    <a:pt x="437090" y="0"/>
                  </a:lnTo>
                </a:path>
              </a:pathLst>
            </a:custGeom>
            <a:ln w="9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38298" y="4122133"/>
              <a:ext cx="568325" cy="446405"/>
            </a:xfrm>
            <a:custGeom>
              <a:avLst/>
              <a:gdLst/>
              <a:ahLst/>
              <a:cxnLst/>
              <a:rect l="l" t="t" r="r" b="b"/>
              <a:pathLst>
                <a:path w="568325" h="446404">
                  <a:moveTo>
                    <a:pt x="170388" y="0"/>
                  </a:moveTo>
                  <a:lnTo>
                    <a:pt x="0" y="0"/>
                  </a:lnTo>
                  <a:lnTo>
                    <a:pt x="28493" y="42999"/>
                  </a:lnTo>
                  <a:lnTo>
                    <a:pt x="50655" y="87051"/>
                  </a:lnTo>
                  <a:lnTo>
                    <a:pt x="66412" y="131685"/>
                  </a:lnTo>
                  <a:lnTo>
                    <a:pt x="66485" y="131892"/>
                  </a:lnTo>
                  <a:lnTo>
                    <a:pt x="75983" y="177260"/>
                  </a:lnTo>
                  <a:lnTo>
                    <a:pt x="79149" y="222890"/>
                  </a:lnTo>
                  <a:lnTo>
                    <a:pt x="75983" y="268521"/>
                  </a:lnTo>
                  <a:lnTo>
                    <a:pt x="66517" y="313738"/>
                  </a:lnTo>
                  <a:lnTo>
                    <a:pt x="66485" y="313889"/>
                  </a:lnTo>
                  <a:lnTo>
                    <a:pt x="50655" y="358730"/>
                  </a:lnTo>
                  <a:lnTo>
                    <a:pt x="28493" y="402782"/>
                  </a:lnTo>
                  <a:lnTo>
                    <a:pt x="0" y="445781"/>
                  </a:lnTo>
                  <a:lnTo>
                    <a:pt x="170388" y="445781"/>
                  </a:lnTo>
                  <a:lnTo>
                    <a:pt x="223926" y="435154"/>
                  </a:lnTo>
                  <a:lnTo>
                    <a:pt x="275137" y="421524"/>
                  </a:lnTo>
                  <a:lnTo>
                    <a:pt x="323746" y="405047"/>
                  </a:lnTo>
                  <a:lnTo>
                    <a:pt x="369479" y="385876"/>
                  </a:lnTo>
                  <a:lnTo>
                    <a:pt x="412061" y="364165"/>
                  </a:lnTo>
                  <a:lnTo>
                    <a:pt x="451218" y="340068"/>
                  </a:lnTo>
                  <a:lnTo>
                    <a:pt x="486674" y="313738"/>
                  </a:lnTo>
                  <a:lnTo>
                    <a:pt x="518156" y="285329"/>
                  </a:lnTo>
                  <a:lnTo>
                    <a:pt x="545388" y="254995"/>
                  </a:lnTo>
                  <a:lnTo>
                    <a:pt x="568096" y="222890"/>
                  </a:lnTo>
                  <a:lnTo>
                    <a:pt x="545680" y="190645"/>
                  </a:lnTo>
                  <a:lnTo>
                    <a:pt x="518652" y="160191"/>
                  </a:lnTo>
                  <a:lnTo>
                    <a:pt x="487296" y="131685"/>
                  </a:lnTo>
                  <a:lnTo>
                    <a:pt x="451893" y="105286"/>
                  </a:lnTo>
                  <a:lnTo>
                    <a:pt x="412728" y="81152"/>
                  </a:lnTo>
                  <a:lnTo>
                    <a:pt x="370085" y="59441"/>
                  </a:lnTo>
                  <a:lnTo>
                    <a:pt x="324246" y="40313"/>
                  </a:lnTo>
                  <a:lnTo>
                    <a:pt x="275494" y="23924"/>
                  </a:lnTo>
                  <a:lnTo>
                    <a:pt x="224114" y="10433"/>
                  </a:lnTo>
                  <a:lnTo>
                    <a:pt x="1703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38298" y="4122133"/>
              <a:ext cx="568325" cy="446405"/>
            </a:xfrm>
            <a:custGeom>
              <a:avLst/>
              <a:gdLst/>
              <a:ahLst/>
              <a:cxnLst/>
              <a:rect l="l" t="t" r="r" b="b"/>
              <a:pathLst>
                <a:path w="568325" h="446404">
                  <a:moveTo>
                    <a:pt x="568096" y="222890"/>
                  </a:moveTo>
                  <a:lnTo>
                    <a:pt x="545388" y="254995"/>
                  </a:lnTo>
                  <a:lnTo>
                    <a:pt x="518156" y="285329"/>
                  </a:lnTo>
                  <a:lnTo>
                    <a:pt x="486674" y="313738"/>
                  </a:lnTo>
                  <a:lnTo>
                    <a:pt x="451218" y="340068"/>
                  </a:lnTo>
                  <a:lnTo>
                    <a:pt x="412061" y="364165"/>
                  </a:lnTo>
                  <a:lnTo>
                    <a:pt x="369479" y="385876"/>
                  </a:lnTo>
                  <a:lnTo>
                    <a:pt x="323746" y="405047"/>
                  </a:lnTo>
                  <a:lnTo>
                    <a:pt x="275137" y="421524"/>
                  </a:lnTo>
                  <a:lnTo>
                    <a:pt x="223926" y="435154"/>
                  </a:lnTo>
                  <a:lnTo>
                    <a:pt x="170388" y="445781"/>
                  </a:lnTo>
                  <a:lnTo>
                    <a:pt x="0" y="445781"/>
                  </a:lnTo>
                  <a:lnTo>
                    <a:pt x="28493" y="402782"/>
                  </a:lnTo>
                  <a:lnTo>
                    <a:pt x="50655" y="358730"/>
                  </a:lnTo>
                  <a:lnTo>
                    <a:pt x="66485" y="313889"/>
                  </a:lnTo>
                  <a:lnTo>
                    <a:pt x="75983" y="268521"/>
                  </a:lnTo>
                  <a:lnTo>
                    <a:pt x="79149" y="222890"/>
                  </a:lnTo>
                  <a:lnTo>
                    <a:pt x="75983" y="177260"/>
                  </a:lnTo>
                  <a:lnTo>
                    <a:pt x="66485" y="131892"/>
                  </a:lnTo>
                  <a:lnTo>
                    <a:pt x="50655" y="87051"/>
                  </a:lnTo>
                  <a:lnTo>
                    <a:pt x="28493" y="42999"/>
                  </a:lnTo>
                  <a:lnTo>
                    <a:pt x="0" y="0"/>
                  </a:lnTo>
                  <a:lnTo>
                    <a:pt x="170388" y="0"/>
                  </a:lnTo>
                  <a:lnTo>
                    <a:pt x="224114" y="10433"/>
                  </a:lnTo>
                  <a:lnTo>
                    <a:pt x="275494" y="23924"/>
                  </a:lnTo>
                  <a:lnTo>
                    <a:pt x="324246" y="40313"/>
                  </a:lnTo>
                  <a:lnTo>
                    <a:pt x="370085" y="59441"/>
                  </a:lnTo>
                  <a:lnTo>
                    <a:pt x="412728" y="81152"/>
                  </a:lnTo>
                  <a:lnTo>
                    <a:pt x="451893" y="105286"/>
                  </a:lnTo>
                  <a:lnTo>
                    <a:pt x="487296" y="131685"/>
                  </a:lnTo>
                  <a:lnTo>
                    <a:pt x="518652" y="160191"/>
                  </a:lnTo>
                  <a:lnTo>
                    <a:pt x="545680" y="190645"/>
                  </a:lnTo>
                  <a:lnTo>
                    <a:pt x="568096" y="222890"/>
                  </a:lnTo>
                  <a:close/>
                </a:path>
              </a:pathLst>
            </a:custGeom>
            <a:ln w="9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38298" y="4122133"/>
              <a:ext cx="568325" cy="446405"/>
            </a:xfrm>
            <a:custGeom>
              <a:avLst/>
              <a:gdLst/>
              <a:ahLst/>
              <a:cxnLst/>
              <a:rect l="l" t="t" r="r" b="b"/>
              <a:pathLst>
                <a:path w="568325" h="446404">
                  <a:moveTo>
                    <a:pt x="349591" y="0"/>
                  </a:moveTo>
                  <a:lnTo>
                    <a:pt x="0" y="0"/>
                  </a:lnTo>
                  <a:lnTo>
                    <a:pt x="0" y="445781"/>
                  </a:lnTo>
                  <a:lnTo>
                    <a:pt x="349591" y="445781"/>
                  </a:lnTo>
                  <a:lnTo>
                    <a:pt x="393644" y="441255"/>
                  </a:lnTo>
                  <a:lnTo>
                    <a:pt x="434668" y="428273"/>
                  </a:lnTo>
                  <a:lnTo>
                    <a:pt x="471785" y="407729"/>
                  </a:lnTo>
                  <a:lnTo>
                    <a:pt x="504119" y="380517"/>
                  </a:lnTo>
                  <a:lnTo>
                    <a:pt x="530794" y="347533"/>
                  </a:lnTo>
                  <a:lnTo>
                    <a:pt x="550933" y="309671"/>
                  </a:lnTo>
                  <a:lnTo>
                    <a:pt x="563659" y="267825"/>
                  </a:lnTo>
                  <a:lnTo>
                    <a:pt x="568096" y="222890"/>
                  </a:lnTo>
                  <a:lnTo>
                    <a:pt x="563659" y="177979"/>
                  </a:lnTo>
                  <a:lnTo>
                    <a:pt x="550933" y="136144"/>
                  </a:lnTo>
                  <a:lnTo>
                    <a:pt x="530794" y="98284"/>
                  </a:lnTo>
                  <a:lnTo>
                    <a:pt x="504119" y="65294"/>
                  </a:lnTo>
                  <a:lnTo>
                    <a:pt x="471785" y="38074"/>
                  </a:lnTo>
                  <a:lnTo>
                    <a:pt x="434668" y="17520"/>
                  </a:lnTo>
                  <a:lnTo>
                    <a:pt x="393644" y="4529"/>
                  </a:lnTo>
                  <a:lnTo>
                    <a:pt x="349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38298" y="4122133"/>
              <a:ext cx="568325" cy="446405"/>
            </a:xfrm>
            <a:custGeom>
              <a:avLst/>
              <a:gdLst/>
              <a:ahLst/>
              <a:cxnLst/>
              <a:rect l="l" t="t" r="r" b="b"/>
              <a:pathLst>
                <a:path w="568325" h="446404">
                  <a:moveTo>
                    <a:pt x="349591" y="445781"/>
                  </a:moveTo>
                  <a:lnTo>
                    <a:pt x="0" y="445781"/>
                  </a:lnTo>
                  <a:lnTo>
                    <a:pt x="0" y="0"/>
                  </a:lnTo>
                  <a:lnTo>
                    <a:pt x="349591" y="0"/>
                  </a:lnTo>
                  <a:lnTo>
                    <a:pt x="393644" y="4529"/>
                  </a:lnTo>
                  <a:lnTo>
                    <a:pt x="434668" y="17520"/>
                  </a:lnTo>
                  <a:lnTo>
                    <a:pt x="471785" y="38074"/>
                  </a:lnTo>
                  <a:lnTo>
                    <a:pt x="504119" y="65294"/>
                  </a:lnTo>
                  <a:lnTo>
                    <a:pt x="530794" y="98284"/>
                  </a:lnTo>
                  <a:lnTo>
                    <a:pt x="550933" y="136144"/>
                  </a:lnTo>
                  <a:lnTo>
                    <a:pt x="563659" y="177979"/>
                  </a:lnTo>
                  <a:lnTo>
                    <a:pt x="568096" y="222890"/>
                  </a:lnTo>
                  <a:lnTo>
                    <a:pt x="563659" y="267825"/>
                  </a:lnTo>
                  <a:lnTo>
                    <a:pt x="550933" y="309671"/>
                  </a:lnTo>
                  <a:lnTo>
                    <a:pt x="530794" y="347533"/>
                  </a:lnTo>
                  <a:lnTo>
                    <a:pt x="504119" y="380517"/>
                  </a:lnTo>
                  <a:lnTo>
                    <a:pt x="471785" y="407729"/>
                  </a:lnTo>
                  <a:lnTo>
                    <a:pt x="434668" y="428273"/>
                  </a:lnTo>
                  <a:lnTo>
                    <a:pt x="393644" y="441255"/>
                  </a:lnTo>
                  <a:lnTo>
                    <a:pt x="349591" y="445781"/>
                  </a:lnTo>
                  <a:close/>
                </a:path>
              </a:pathLst>
            </a:custGeom>
            <a:ln w="9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12515" y="4122133"/>
              <a:ext cx="437515" cy="446405"/>
            </a:xfrm>
            <a:custGeom>
              <a:avLst/>
              <a:gdLst/>
              <a:ahLst/>
              <a:cxnLst/>
              <a:rect l="l" t="t" r="r" b="b"/>
              <a:pathLst>
                <a:path w="437515" h="446404">
                  <a:moveTo>
                    <a:pt x="218504" y="0"/>
                  </a:moveTo>
                  <a:lnTo>
                    <a:pt x="174451" y="4529"/>
                  </a:lnTo>
                  <a:lnTo>
                    <a:pt x="133428" y="17520"/>
                  </a:lnTo>
                  <a:lnTo>
                    <a:pt x="96310" y="38074"/>
                  </a:lnTo>
                  <a:lnTo>
                    <a:pt x="63976" y="65294"/>
                  </a:lnTo>
                  <a:lnTo>
                    <a:pt x="37301" y="98284"/>
                  </a:lnTo>
                  <a:lnTo>
                    <a:pt x="17162" y="136144"/>
                  </a:lnTo>
                  <a:lnTo>
                    <a:pt x="4436" y="177979"/>
                  </a:lnTo>
                  <a:lnTo>
                    <a:pt x="0" y="222890"/>
                  </a:lnTo>
                  <a:lnTo>
                    <a:pt x="4436" y="267825"/>
                  </a:lnTo>
                  <a:lnTo>
                    <a:pt x="17162" y="309671"/>
                  </a:lnTo>
                  <a:lnTo>
                    <a:pt x="37301" y="347533"/>
                  </a:lnTo>
                  <a:lnTo>
                    <a:pt x="63976" y="380517"/>
                  </a:lnTo>
                  <a:lnTo>
                    <a:pt x="96310" y="407729"/>
                  </a:lnTo>
                  <a:lnTo>
                    <a:pt x="133428" y="428273"/>
                  </a:lnTo>
                  <a:lnTo>
                    <a:pt x="174451" y="441255"/>
                  </a:lnTo>
                  <a:lnTo>
                    <a:pt x="218504" y="445781"/>
                  </a:lnTo>
                  <a:lnTo>
                    <a:pt x="262534" y="441255"/>
                  </a:lnTo>
                  <a:lnTo>
                    <a:pt x="303547" y="428273"/>
                  </a:lnTo>
                  <a:lnTo>
                    <a:pt x="340663" y="407729"/>
                  </a:lnTo>
                  <a:lnTo>
                    <a:pt x="373002" y="380517"/>
                  </a:lnTo>
                  <a:lnTo>
                    <a:pt x="399686" y="347533"/>
                  </a:lnTo>
                  <a:lnTo>
                    <a:pt x="419835" y="309671"/>
                  </a:lnTo>
                  <a:lnTo>
                    <a:pt x="432569" y="267825"/>
                  </a:lnTo>
                  <a:lnTo>
                    <a:pt x="437009" y="222890"/>
                  </a:lnTo>
                  <a:lnTo>
                    <a:pt x="432569" y="177979"/>
                  </a:lnTo>
                  <a:lnTo>
                    <a:pt x="419835" y="136144"/>
                  </a:lnTo>
                  <a:lnTo>
                    <a:pt x="399686" y="98284"/>
                  </a:lnTo>
                  <a:lnTo>
                    <a:pt x="373002" y="65294"/>
                  </a:lnTo>
                  <a:lnTo>
                    <a:pt x="340663" y="38074"/>
                  </a:lnTo>
                  <a:lnTo>
                    <a:pt x="303547" y="17520"/>
                  </a:lnTo>
                  <a:lnTo>
                    <a:pt x="262534" y="4529"/>
                  </a:lnTo>
                  <a:lnTo>
                    <a:pt x="2185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985296" y="4117249"/>
            <a:ext cx="296545" cy="455930"/>
            <a:chOff x="7985296" y="4117249"/>
            <a:chExt cx="296545" cy="455930"/>
          </a:xfrm>
        </p:grpSpPr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6135" y="4117249"/>
              <a:ext cx="155411" cy="45555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985296" y="4456470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70">
                  <a:moveTo>
                    <a:pt x="0" y="0"/>
                  </a:moveTo>
                  <a:lnTo>
                    <a:pt x="254976" y="0"/>
                  </a:lnTo>
                </a:path>
              </a:pathLst>
            </a:custGeom>
            <a:ln w="9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871430" y="4140000"/>
            <a:ext cx="82550" cy="387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latin typeface="Arial MT"/>
                <a:cs typeface="Arial MT"/>
              </a:rPr>
              <a:t>x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900" spc="-50" dirty="0">
                <a:latin typeface="Arial MT"/>
                <a:cs typeface="Arial MT"/>
              </a:rPr>
              <a:t>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60414" y="4251445"/>
            <a:ext cx="4476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 MT"/>
                <a:cs typeface="Arial MT"/>
              </a:rPr>
              <a:t>OR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gate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912515" y="5008865"/>
            <a:ext cx="947419" cy="455930"/>
            <a:chOff x="7912515" y="5008865"/>
            <a:chExt cx="947419" cy="455930"/>
          </a:xfrm>
        </p:grpSpPr>
        <p:sp>
          <p:nvSpPr>
            <p:cNvPr id="48" name="object 48"/>
            <p:cNvSpPr/>
            <p:nvPr/>
          </p:nvSpPr>
          <p:spPr>
            <a:xfrm>
              <a:off x="7985296" y="5236671"/>
              <a:ext cx="874394" cy="111760"/>
            </a:xfrm>
            <a:custGeom>
              <a:avLst/>
              <a:gdLst/>
              <a:ahLst/>
              <a:cxnLst/>
              <a:rect l="l" t="t" r="r" b="b"/>
              <a:pathLst>
                <a:path w="874395" h="111760">
                  <a:moveTo>
                    <a:pt x="0" y="111445"/>
                  </a:moveTo>
                  <a:lnTo>
                    <a:pt x="437090" y="111445"/>
                  </a:lnTo>
                </a:path>
                <a:path w="874395" h="111760">
                  <a:moveTo>
                    <a:pt x="874099" y="0"/>
                  </a:moveTo>
                  <a:lnTo>
                    <a:pt x="437090" y="0"/>
                  </a:lnTo>
                </a:path>
              </a:pathLst>
            </a:custGeom>
            <a:ln w="9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138298" y="5013780"/>
              <a:ext cx="568325" cy="446405"/>
            </a:xfrm>
            <a:custGeom>
              <a:avLst/>
              <a:gdLst/>
              <a:ahLst/>
              <a:cxnLst/>
              <a:rect l="l" t="t" r="r" b="b"/>
              <a:pathLst>
                <a:path w="568325" h="446404">
                  <a:moveTo>
                    <a:pt x="170388" y="0"/>
                  </a:moveTo>
                  <a:lnTo>
                    <a:pt x="0" y="0"/>
                  </a:lnTo>
                  <a:lnTo>
                    <a:pt x="28493" y="42999"/>
                  </a:lnTo>
                  <a:lnTo>
                    <a:pt x="50655" y="87051"/>
                  </a:lnTo>
                  <a:lnTo>
                    <a:pt x="66425" y="131721"/>
                  </a:lnTo>
                  <a:lnTo>
                    <a:pt x="66485" y="131892"/>
                  </a:lnTo>
                  <a:lnTo>
                    <a:pt x="75983" y="177260"/>
                  </a:lnTo>
                  <a:lnTo>
                    <a:pt x="79149" y="222890"/>
                  </a:lnTo>
                  <a:lnTo>
                    <a:pt x="75983" y="268521"/>
                  </a:lnTo>
                  <a:lnTo>
                    <a:pt x="66517" y="313738"/>
                  </a:lnTo>
                  <a:lnTo>
                    <a:pt x="50655" y="358730"/>
                  </a:lnTo>
                  <a:lnTo>
                    <a:pt x="28493" y="402782"/>
                  </a:lnTo>
                  <a:lnTo>
                    <a:pt x="0" y="445781"/>
                  </a:lnTo>
                  <a:lnTo>
                    <a:pt x="170388" y="445781"/>
                  </a:lnTo>
                  <a:lnTo>
                    <a:pt x="223926" y="435154"/>
                  </a:lnTo>
                  <a:lnTo>
                    <a:pt x="275137" y="421524"/>
                  </a:lnTo>
                  <a:lnTo>
                    <a:pt x="323746" y="405047"/>
                  </a:lnTo>
                  <a:lnTo>
                    <a:pt x="369479" y="385876"/>
                  </a:lnTo>
                  <a:lnTo>
                    <a:pt x="412061" y="364165"/>
                  </a:lnTo>
                  <a:lnTo>
                    <a:pt x="451218" y="340068"/>
                  </a:lnTo>
                  <a:lnTo>
                    <a:pt x="486674" y="313738"/>
                  </a:lnTo>
                  <a:lnTo>
                    <a:pt x="518156" y="285329"/>
                  </a:lnTo>
                  <a:lnTo>
                    <a:pt x="545388" y="254995"/>
                  </a:lnTo>
                  <a:lnTo>
                    <a:pt x="568096" y="222890"/>
                  </a:lnTo>
                  <a:lnTo>
                    <a:pt x="545680" y="190665"/>
                  </a:lnTo>
                  <a:lnTo>
                    <a:pt x="518652" y="160222"/>
                  </a:lnTo>
                  <a:lnTo>
                    <a:pt x="487296" y="131721"/>
                  </a:lnTo>
                  <a:lnTo>
                    <a:pt x="451893" y="105321"/>
                  </a:lnTo>
                  <a:lnTo>
                    <a:pt x="412728" y="81183"/>
                  </a:lnTo>
                  <a:lnTo>
                    <a:pt x="370085" y="59465"/>
                  </a:lnTo>
                  <a:lnTo>
                    <a:pt x="324246" y="40328"/>
                  </a:lnTo>
                  <a:lnTo>
                    <a:pt x="275494" y="23932"/>
                  </a:lnTo>
                  <a:lnTo>
                    <a:pt x="224114" y="10436"/>
                  </a:lnTo>
                  <a:lnTo>
                    <a:pt x="1703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38298" y="5013780"/>
              <a:ext cx="568325" cy="446405"/>
            </a:xfrm>
            <a:custGeom>
              <a:avLst/>
              <a:gdLst/>
              <a:ahLst/>
              <a:cxnLst/>
              <a:rect l="l" t="t" r="r" b="b"/>
              <a:pathLst>
                <a:path w="568325" h="446404">
                  <a:moveTo>
                    <a:pt x="568096" y="222890"/>
                  </a:moveTo>
                  <a:lnTo>
                    <a:pt x="545388" y="254995"/>
                  </a:lnTo>
                  <a:lnTo>
                    <a:pt x="518156" y="285329"/>
                  </a:lnTo>
                  <a:lnTo>
                    <a:pt x="486674" y="313738"/>
                  </a:lnTo>
                  <a:lnTo>
                    <a:pt x="451218" y="340068"/>
                  </a:lnTo>
                  <a:lnTo>
                    <a:pt x="412061" y="364165"/>
                  </a:lnTo>
                  <a:lnTo>
                    <a:pt x="369479" y="385876"/>
                  </a:lnTo>
                  <a:lnTo>
                    <a:pt x="323746" y="405047"/>
                  </a:lnTo>
                  <a:lnTo>
                    <a:pt x="275137" y="421524"/>
                  </a:lnTo>
                  <a:lnTo>
                    <a:pt x="223926" y="435154"/>
                  </a:lnTo>
                  <a:lnTo>
                    <a:pt x="170388" y="445781"/>
                  </a:lnTo>
                  <a:lnTo>
                    <a:pt x="0" y="445781"/>
                  </a:lnTo>
                  <a:lnTo>
                    <a:pt x="28493" y="402782"/>
                  </a:lnTo>
                  <a:lnTo>
                    <a:pt x="50655" y="358730"/>
                  </a:lnTo>
                  <a:lnTo>
                    <a:pt x="66485" y="313889"/>
                  </a:lnTo>
                  <a:lnTo>
                    <a:pt x="75983" y="268521"/>
                  </a:lnTo>
                  <a:lnTo>
                    <a:pt x="79149" y="222890"/>
                  </a:lnTo>
                  <a:lnTo>
                    <a:pt x="75983" y="177260"/>
                  </a:lnTo>
                  <a:lnTo>
                    <a:pt x="66485" y="131892"/>
                  </a:lnTo>
                  <a:lnTo>
                    <a:pt x="50655" y="87051"/>
                  </a:lnTo>
                  <a:lnTo>
                    <a:pt x="28493" y="42999"/>
                  </a:lnTo>
                  <a:lnTo>
                    <a:pt x="0" y="0"/>
                  </a:lnTo>
                  <a:lnTo>
                    <a:pt x="170388" y="0"/>
                  </a:lnTo>
                  <a:lnTo>
                    <a:pt x="224114" y="10436"/>
                  </a:lnTo>
                  <a:lnTo>
                    <a:pt x="275494" y="23932"/>
                  </a:lnTo>
                  <a:lnTo>
                    <a:pt x="324246" y="40328"/>
                  </a:lnTo>
                  <a:lnTo>
                    <a:pt x="370085" y="59465"/>
                  </a:lnTo>
                  <a:lnTo>
                    <a:pt x="412728" y="81183"/>
                  </a:lnTo>
                  <a:lnTo>
                    <a:pt x="451893" y="105321"/>
                  </a:lnTo>
                  <a:lnTo>
                    <a:pt x="487296" y="131721"/>
                  </a:lnTo>
                  <a:lnTo>
                    <a:pt x="518652" y="160222"/>
                  </a:lnTo>
                  <a:lnTo>
                    <a:pt x="545680" y="190665"/>
                  </a:lnTo>
                  <a:lnTo>
                    <a:pt x="568096" y="222890"/>
                  </a:lnTo>
                  <a:close/>
                </a:path>
              </a:pathLst>
            </a:custGeom>
            <a:ln w="9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38298" y="5013780"/>
              <a:ext cx="568325" cy="446405"/>
            </a:xfrm>
            <a:custGeom>
              <a:avLst/>
              <a:gdLst/>
              <a:ahLst/>
              <a:cxnLst/>
              <a:rect l="l" t="t" r="r" b="b"/>
              <a:pathLst>
                <a:path w="568325" h="446404">
                  <a:moveTo>
                    <a:pt x="349591" y="0"/>
                  </a:moveTo>
                  <a:lnTo>
                    <a:pt x="0" y="0"/>
                  </a:lnTo>
                  <a:lnTo>
                    <a:pt x="0" y="445781"/>
                  </a:lnTo>
                  <a:lnTo>
                    <a:pt x="349591" y="445781"/>
                  </a:lnTo>
                  <a:lnTo>
                    <a:pt x="393644" y="441255"/>
                  </a:lnTo>
                  <a:lnTo>
                    <a:pt x="434668" y="428273"/>
                  </a:lnTo>
                  <a:lnTo>
                    <a:pt x="471785" y="407729"/>
                  </a:lnTo>
                  <a:lnTo>
                    <a:pt x="504119" y="380517"/>
                  </a:lnTo>
                  <a:lnTo>
                    <a:pt x="530794" y="347533"/>
                  </a:lnTo>
                  <a:lnTo>
                    <a:pt x="550933" y="309671"/>
                  </a:lnTo>
                  <a:lnTo>
                    <a:pt x="563659" y="267825"/>
                  </a:lnTo>
                  <a:lnTo>
                    <a:pt x="568096" y="222890"/>
                  </a:lnTo>
                  <a:lnTo>
                    <a:pt x="563659" y="177979"/>
                  </a:lnTo>
                  <a:lnTo>
                    <a:pt x="550933" y="136144"/>
                  </a:lnTo>
                  <a:lnTo>
                    <a:pt x="530794" y="98284"/>
                  </a:lnTo>
                  <a:lnTo>
                    <a:pt x="504119" y="65294"/>
                  </a:lnTo>
                  <a:lnTo>
                    <a:pt x="471785" y="38074"/>
                  </a:lnTo>
                  <a:lnTo>
                    <a:pt x="434668" y="17520"/>
                  </a:lnTo>
                  <a:lnTo>
                    <a:pt x="393644" y="4529"/>
                  </a:lnTo>
                  <a:lnTo>
                    <a:pt x="349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38298" y="5013780"/>
              <a:ext cx="568325" cy="446405"/>
            </a:xfrm>
            <a:custGeom>
              <a:avLst/>
              <a:gdLst/>
              <a:ahLst/>
              <a:cxnLst/>
              <a:rect l="l" t="t" r="r" b="b"/>
              <a:pathLst>
                <a:path w="568325" h="446404">
                  <a:moveTo>
                    <a:pt x="349591" y="445781"/>
                  </a:moveTo>
                  <a:lnTo>
                    <a:pt x="0" y="445781"/>
                  </a:lnTo>
                  <a:lnTo>
                    <a:pt x="0" y="0"/>
                  </a:lnTo>
                  <a:lnTo>
                    <a:pt x="349591" y="0"/>
                  </a:lnTo>
                  <a:lnTo>
                    <a:pt x="393644" y="4529"/>
                  </a:lnTo>
                  <a:lnTo>
                    <a:pt x="434668" y="17520"/>
                  </a:lnTo>
                  <a:lnTo>
                    <a:pt x="471785" y="38074"/>
                  </a:lnTo>
                  <a:lnTo>
                    <a:pt x="504119" y="65294"/>
                  </a:lnTo>
                  <a:lnTo>
                    <a:pt x="530794" y="98284"/>
                  </a:lnTo>
                  <a:lnTo>
                    <a:pt x="550933" y="136144"/>
                  </a:lnTo>
                  <a:lnTo>
                    <a:pt x="563659" y="177979"/>
                  </a:lnTo>
                  <a:lnTo>
                    <a:pt x="568096" y="222890"/>
                  </a:lnTo>
                  <a:lnTo>
                    <a:pt x="563659" y="267825"/>
                  </a:lnTo>
                  <a:lnTo>
                    <a:pt x="550933" y="309671"/>
                  </a:lnTo>
                  <a:lnTo>
                    <a:pt x="530794" y="347533"/>
                  </a:lnTo>
                  <a:lnTo>
                    <a:pt x="504119" y="380517"/>
                  </a:lnTo>
                  <a:lnTo>
                    <a:pt x="471785" y="407729"/>
                  </a:lnTo>
                  <a:lnTo>
                    <a:pt x="434668" y="428273"/>
                  </a:lnTo>
                  <a:lnTo>
                    <a:pt x="393644" y="441255"/>
                  </a:lnTo>
                  <a:lnTo>
                    <a:pt x="349591" y="445781"/>
                  </a:lnTo>
                  <a:close/>
                </a:path>
              </a:pathLst>
            </a:custGeom>
            <a:ln w="9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12515" y="5013780"/>
              <a:ext cx="437515" cy="446405"/>
            </a:xfrm>
            <a:custGeom>
              <a:avLst/>
              <a:gdLst/>
              <a:ahLst/>
              <a:cxnLst/>
              <a:rect l="l" t="t" r="r" b="b"/>
              <a:pathLst>
                <a:path w="437515" h="446404">
                  <a:moveTo>
                    <a:pt x="218504" y="0"/>
                  </a:moveTo>
                  <a:lnTo>
                    <a:pt x="174451" y="4529"/>
                  </a:lnTo>
                  <a:lnTo>
                    <a:pt x="133428" y="17520"/>
                  </a:lnTo>
                  <a:lnTo>
                    <a:pt x="96310" y="38074"/>
                  </a:lnTo>
                  <a:lnTo>
                    <a:pt x="63976" y="65294"/>
                  </a:lnTo>
                  <a:lnTo>
                    <a:pt x="37301" y="98284"/>
                  </a:lnTo>
                  <a:lnTo>
                    <a:pt x="17162" y="136144"/>
                  </a:lnTo>
                  <a:lnTo>
                    <a:pt x="4436" y="177979"/>
                  </a:lnTo>
                  <a:lnTo>
                    <a:pt x="0" y="222890"/>
                  </a:lnTo>
                  <a:lnTo>
                    <a:pt x="4436" y="267825"/>
                  </a:lnTo>
                  <a:lnTo>
                    <a:pt x="17162" y="309671"/>
                  </a:lnTo>
                  <a:lnTo>
                    <a:pt x="37301" y="347533"/>
                  </a:lnTo>
                  <a:lnTo>
                    <a:pt x="63976" y="380517"/>
                  </a:lnTo>
                  <a:lnTo>
                    <a:pt x="96310" y="407729"/>
                  </a:lnTo>
                  <a:lnTo>
                    <a:pt x="133428" y="428273"/>
                  </a:lnTo>
                  <a:lnTo>
                    <a:pt x="174451" y="441255"/>
                  </a:lnTo>
                  <a:lnTo>
                    <a:pt x="218504" y="445781"/>
                  </a:lnTo>
                  <a:lnTo>
                    <a:pt x="262534" y="441255"/>
                  </a:lnTo>
                  <a:lnTo>
                    <a:pt x="303547" y="428273"/>
                  </a:lnTo>
                  <a:lnTo>
                    <a:pt x="340663" y="407729"/>
                  </a:lnTo>
                  <a:lnTo>
                    <a:pt x="373002" y="380517"/>
                  </a:lnTo>
                  <a:lnTo>
                    <a:pt x="399686" y="347533"/>
                  </a:lnTo>
                  <a:lnTo>
                    <a:pt x="419835" y="309671"/>
                  </a:lnTo>
                  <a:lnTo>
                    <a:pt x="432569" y="267825"/>
                  </a:lnTo>
                  <a:lnTo>
                    <a:pt x="437009" y="222890"/>
                  </a:lnTo>
                  <a:lnTo>
                    <a:pt x="432569" y="177979"/>
                  </a:lnTo>
                  <a:lnTo>
                    <a:pt x="419835" y="136144"/>
                  </a:lnTo>
                  <a:lnTo>
                    <a:pt x="399686" y="98284"/>
                  </a:lnTo>
                  <a:lnTo>
                    <a:pt x="373002" y="65294"/>
                  </a:lnTo>
                  <a:lnTo>
                    <a:pt x="340663" y="38074"/>
                  </a:lnTo>
                  <a:lnTo>
                    <a:pt x="303547" y="17520"/>
                  </a:lnTo>
                  <a:lnTo>
                    <a:pt x="262534" y="4529"/>
                  </a:lnTo>
                  <a:lnTo>
                    <a:pt x="2185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7985296" y="5348116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4976" y="0"/>
                </a:lnTo>
              </a:path>
            </a:pathLst>
          </a:custGeom>
          <a:ln w="9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871430" y="5031646"/>
            <a:ext cx="82550" cy="387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latin typeface="Arial MT"/>
                <a:cs typeface="Arial MT"/>
              </a:rPr>
              <a:t>x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900" spc="-50" dirty="0">
                <a:latin typeface="Arial MT"/>
                <a:cs typeface="Arial MT"/>
              </a:rPr>
              <a:t>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19506" y="5143091"/>
            <a:ext cx="5295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 MT"/>
                <a:cs typeface="Arial MT"/>
              </a:rPr>
              <a:t>NOR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gate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57" name="object 5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54790" y="5176739"/>
            <a:ext cx="117845" cy="119863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7948905" y="5974640"/>
            <a:ext cx="970280" cy="474980"/>
            <a:chOff x="7948905" y="5974640"/>
            <a:chExt cx="970280" cy="474980"/>
          </a:xfrm>
        </p:grpSpPr>
        <p:sp>
          <p:nvSpPr>
            <p:cNvPr id="59" name="object 59"/>
            <p:cNvSpPr/>
            <p:nvPr/>
          </p:nvSpPr>
          <p:spPr>
            <a:xfrm>
              <a:off x="8003491" y="6095823"/>
              <a:ext cx="910590" cy="116205"/>
            </a:xfrm>
            <a:custGeom>
              <a:avLst/>
              <a:gdLst/>
              <a:ahLst/>
              <a:cxnLst/>
              <a:rect l="l" t="t" r="r" b="b"/>
              <a:pathLst>
                <a:path w="910590" h="116204">
                  <a:moveTo>
                    <a:pt x="0" y="0"/>
                  </a:moveTo>
                  <a:lnTo>
                    <a:pt x="455285" y="0"/>
                  </a:lnTo>
                </a:path>
                <a:path w="910590" h="116204">
                  <a:moveTo>
                    <a:pt x="910490" y="116102"/>
                  </a:moveTo>
                  <a:lnTo>
                    <a:pt x="455285" y="116102"/>
                  </a:lnTo>
                </a:path>
              </a:pathLst>
            </a:custGeom>
            <a:ln w="9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162881" y="5979720"/>
              <a:ext cx="591820" cy="464820"/>
            </a:xfrm>
            <a:custGeom>
              <a:avLst/>
              <a:gdLst/>
              <a:ahLst/>
              <a:cxnLst/>
              <a:rect l="l" t="t" r="r" b="b"/>
              <a:pathLst>
                <a:path w="591820" h="464820">
                  <a:moveTo>
                    <a:pt x="177504" y="0"/>
                  </a:moveTo>
                  <a:lnTo>
                    <a:pt x="0" y="0"/>
                  </a:lnTo>
                  <a:lnTo>
                    <a:pt x="27247" y="40672"/>
                  </a:lnTo>
                  <a:lnTo>
                    <a:pt x="49045" y="82272"/>
                  </a:lnTo>
                  <a:lnTo>
                    <a:pt x="65394" y="124593"/>
                  </a:lnTo>
                  <a:lnTo>
                    <a:pt x="76293" y="167430"/>
                  </a:lnTo>
                  <a:lnTo>
                    <a:pt x="81743" y="210576"/>
                  </a:lnTo>
                  <a:lnTo>
                    <a:pt x="81743" y="253826"/>
                  </a:lnTo>
                  <a:lnTo>
                    <a:pt x="76293" y="296972"/>
                  </a:lnTo>
                  <a:lnTo>
                    <a:pt x="65394" y="339809"/>
                  </a:lnTo>
                  <a:lnTo>
                    <a:pt x="49045" y="382130"/>
                  </a:lnTo>
                  <a:lnTo>
                    <a:pt x="27247" y="423730"/>
                  </a:lnTo>
                  <a:lnTo>
                    <a:pt x="0" y="464402"/>
                  </a:lnTo>
                  <a:lnTo>
                    <a:pt x="177504" y="464402"/>
                  </a:lnTo>
                  <a:lnTo>
                    <a:pt x="233258" y="453333"/>
                  </a:lnTo>
                  <a:lnTo>
                    <a:pt x="286594" y="439137"/>
                  </a:lnTo>
                  <a:lnTo>
                    <a:pt x="337225" y="421972"/>
                  </a:lnTo>
                  <a:lnTo>
                    <a:pt x="384865" y="402001"/>
                  </a:lnTo>
                  <a:lnTo>
                    <a:pt x="429226" y="379384"/>
                  </a:lnTo>
                  <a:lnTo>
                    <a:pt x="470020" y="354281"/>
                  </a:lnTo>
                  <a:lnTo>
                    <a:pt x="506961" y="326852"/>
                  </a:lnTo>
                  <a:lnTo>
                    <a:pt x="539761" y="297259"/>
                  </a:lnTo>
                  <a:lnTo>
                    <a:pt x="568133" y="265662"/>
                  </a:lnTo>
                  <a:lnTo>
                    <a:pt x="591790" y="232222"/>
                  </a:lnTo>
                  <a:lnTo>
                    <a:pt x="568428" y="198635"/>
                  </a:lnTo>
                  <a:lnTo>
                    <a:pt x="540266" y="166910"/>
                  </a:lnTo>
                  <a:lnTo>
                    <a:pt x="507598" y="137213"/>
                  </a:lnTo>
                  <a:lnTo>
                    <a:pt x="470719" y="109709"/>
                  </a:lnTo>
                  <a:lnTo>
                    <a:pt x="429923" y="84562"/>
                  </a:lnTo>
                  <a:lnTo>
                    <a:pt x="385505" y="61940"/>
                  </a:lnTo>
                  <a:lnTo>
                    <a:pt x="337760" y="42007"/>
                  </a:lnTo>
                  <a:lnTo>
                    <a:pt x="286982" y="24929"/>
                  </a:lnTo>
                  <a:lnTo>
                    <a:pt x="233465" y="10871"/>
                  </a:lnTo>
                  <a:lnTo>
                    <a:pt x="1775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62881" y="5979720"/>
              <a:ext cx="591820" cy="464820"/>
            </a:xfrm>
            <a:custGeom>
              <a:avLst/>
              <a:gdLst/>
              <a:ahLst/>
              <a:cxnLst/>
              <a:rect l="l" t="t" r="r" b="b"/>
              <a:pathLst>
                <a:path w="591820" h="464820">
                  <a:moveTo>
                    <a:pt x="591790" y="232222"/>
                  </a:moveTo>
                  <a:lnTo>
                    <a:pt x="568133" y="265662"/>
                  </a:lnTo>
                  <a:lnTo>
                    <a:pt x="539761" y="297259"/>
                  </a:lnTo>
                  <a:lnTo>
                    <a:pt x="506961" y="326852"/>
                  </a:lnTo>
                  <a:lnTo>
                    <a:pt x="470020" y="354281"/>
                  </a:lnTo>
                  <a:lnTo>
                    <a:pt x="429225" y="379384"/>
                  </a:lnTo>
                  <a:lnTo>
                    <a:pt x="384865" y="402001"/>
                  </a:lnTo>
                  <a:lnTo>
                    <a:pt x="337225" y="421972"/>
                  </a:lnTo>
                  <a:lnTo>
                    <a:pt x="286594" y="439137"/>
                  </a:lnTo>
                  <a:lnTo>
                    <a:pt x="233258" y="453333"/>
                  </a:lnTo>
                  <a:lnTo>
                    <a:pt x="177504" y="464402"/>
                  </a:lnTo>
                  <a:lnTo>
                    <a:pt x="0" y="464402"/>
                  </a:lnTo>
                  <a:lnTo>
                    <a:pt x="27247" y="423730"/>
                  </a:lnTo>
                  <a:lnTo>
                    <a:pt x="49045" y="382130"/>
                  </a:lnTo>
                  <a:lnTo>
                    <a:pt x="65394" y="339809"/>
                  </a:lnTo>
                  <a:lnTo>
                    <a:pt x="76293" y="296972"/>
                  </a:lnTo>
                  <a:lnTo>
                    <a:pt x="81743" y="253826"/>
                  </a:lnTo>
                  <a:lnTo>
                    <a:pt x="81743" y="210576"/>
                  </a:lnTo>
                  <a:lnTo>
                    <a:pt x="76293" y="167430"/>
                  </a:lnTo>
                  <a:lnTo>
                    <a:pt x="65394" y="124593"/>
                  </a:lnTo>
                  <a:lnTo>
                    <a:pt x="49045" y="82272"/>
                  </a:lnTo>
                  <a:lnTo>
                    <a:pt x="27247" y="40672"/>
                  </a:lnTo>
                  <a:lnTo>
                    <a:pt x="0" y="0"/>
                  </a:lnTo>
                  <a:lnTo>
                    <a:pt x="177504" y="0"/>
                  </a:lnTo>
                  <a:lnTo>
                    <a:pt x="233465" y="10871"/>
                  </a:lnTo>
                  <a:lnTo>
                    <a:pt x="286982" y="24929"/>
                  </a:lnTo>
                  <a:lnTo>
                    <a:pt x="337760" y="42007"/>
                  </a:lnTo>
                  <a:lnTo>
                    <a:pt x="385505" y="61940"/>
                  </a:lnTo>
                  <a:lnTo>
                    <a:pt x="429923" y="84562"/>
                  </a:lnTo>
                  <a:lnTo>
                    <a:pt x="470719" y="109709"/>
                  </a:lnTo>
                  <a:lnTo>
                    <a:pt x="507598" y="137213"/>
                  </a:lnTo>
                  <a:lnTo>
                    <a:pt x="540266" y="166910"/>
                  </a:lnTo>
                  <a:lnTo>
                    <a:pt x="568428" y="198635"/>
                  </a:lnTo>
                  <a:lnTo>
                    <a:pt x="591790" y="232222"/>
                  </a:lnTo>
                  <a:close/>
                </a:path>
              </a:pathLst>
            </a:custGeom>
            <a:ln w="9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162881" y="5979720"/>
              <a:ext cx="591820" cy="464820"/>
            </a:xfrm>
            <a:custGeom>
              <a:avLst/>
              <a:gdLst/>
              <a:ahLst/>
              <a:cxnLst/>
              <a:rect l="l" t="t" r="r" b="b"/>
              <a:pathLst>
                <a:path w="591820" h="464820">
                  <a:moveTo>
                    <a:pt x="364147" y="0"/>
                  </a:moveTo>
                  <a:lnTo>
                    <a:pt x="0" y="0"/>
                  </a:lnTo>
                  <a:lnTo>
                    <a:pt x="0" y="464402"/>
                  </a:lnTo>
                  <a:lnTo>
                    <a:pt x="364147" y="464402"/>
                  </a:lnTo>
                  <a:lnTo>
                    <a:pt x="410033" y="459685"/>
                  </a:lnTo>
                  <a:lnTo>
                    <a:pt x="452767" y="446155"/>
                  </a:lnTo>
                  <a:lnTo>
                    <a:pt x="491436" y="424746"/>
                  </a:lnTo>
                  <a:lnTo>
                    <a:pt x="525125" y="396391"/>
                  </a:lnTo>
                  <a:lnTo>
                    <a:pt x="552919" y="362026"/>
                  </a:lnTo>
                  <a:lnTo>
                    <a:pt x="573904" y="322582"/>
                  </a:lnTo>
                  <a:lnTo>
                    <a:pt x="587166" y="278995"/>
                  </a:lnTo>
                  <a:lnTo>
                    <a:pt x="591790" y="232197"/>
                  </a:lnTo>
                  <a:lnTo>
                    <a:pt x="587166" y="185402"/>
                  </a:lnTo>
                  <a:lnTo>
                    <a:pt x="573904" y="141816"/>
                  </a:lnTo>
                  <a:lnTo>
                    <a:pt x="552919" y="102374"/>
                  </a:lnTo>
                  <a:lnTo>
                    <a:pt x="525125" y="68009"/>
                  </a:lnTo>
                  <a:lnTo>
                    <a:pt x="491436" y="39656"/>
                  </a:lnTo>
                  <a:lnTo>
                    <a:pt x="452767" y="18247"/>
                  </a:lnTo>
                  <a:lnTo>
                    <a:pt x="410033" y="4717"/>
                  </a:lnTo>
                  <a:lnTo>
                    <a:pt x="364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162881" y="5979720"/>
              <a:ext cx="591820" cy="464820"/>
            </a:xfrm>
            <a:custGeom>
              <a:avLst/>
              <a:gdLst/>
              <a:ahLst/>
              <a:cxnLst/>
              <a:rect l="l" t="t" r="r" b="b"/>
              <a:pathLst>
                <a:path w="591820" h="464820">
                  <a:moveTo>
                    <a:pt x="364147" y="464402"/>
                  </a:moveTo>
                  <a:lnTo>
                    <a:pt x="0" y="464402"/>
                  </a:lnTo>
                  <a:lnTo>
                    <a:pt x="0" y="0"/>
                  </a:lnTo>
                  <a:lnTo>
                    <a:pt x="364147" y="0"/>
                  </a:lnTo>
                  <a:lnTo>
                    <a:pt x="410032" y="4717"/>
                  </a:lnTo>
                  <a:lnTo>
                    <a:pt x="452767" y="18247"/>
                  </a:lnTo>
                  <a:lnTo>
                    <a:pt x="491436" y="39656"/>
                  </a:lnTo>
                  <a:lnTo>
                    <a:pt x="525125" y="68009"/>
                  </a:lnTo>
                  <a:lnTo>
                    <a:pt x="552919" y="102374"/>
                  </a:lnTo>
                  <a:lnTo>
                    <a:pt x="573904" y="141816"/>
                  </a:lnTo>
                  <a:lnTo>
                    <a:pt x="587166" y="185402"/>
                  </a:lnTo>
                  <a:lnTo>
                    <a:pt x="591790" y="232197"/>
                  </a:lnTo>
                  <a:lnTo>
                    <a:pt x="587166" y="278995"/>
                  </a:lnTo>
                  <a:lnTo>
                    <a:pt x="573904" y="322582"/>
                  </a:lnTo>
                  <a:lnTo>
                    <a:pt x="552919" y="362026"/>
                  </a:lnTo>
                  <a:lnTo>
                    <a:pt x="525125" y="396391"/>
                  </a:lnTo>
                  <a:lnTo>
                    <a:pt x="491436" y="424746"/>
                  </a:lnTo>
                  <a:lnTo>
                    <a:pt x="452767" y="446155"/>
                  </a:lnTo>
                  <a:lnTo>
                    <a:pt x="410032" y="459685"/>
                  </a:lnTo>
                  <a:lnTo>
                    <a:pt x="364147" y="464402"/>
                  </a:lnTo>
                  <a:close/>
                </a:path>
              </a:pathLst>
            </a:custGeom>
            <a:ln w="9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48905" y="5998300"/>
              <a:ext cx="437515" cy="446405"/>
            </a:xfrm>
            <a:custGeom>
              <a:avLst/>
              <a:gdLst/>
              <a:ahLst/>
              <a:cxnLst/>
              <a:rect l="l" t="t" r="r" b="b"/>
              <a:pathLst>
                <a:path w="437515" h="446404">
                  <a:moveTo>
                    <a:pt x="218504" y="0"/>
                  </a:moveTo>
                  <a:lnTo>
                    <a:pt x="174474" y="4528"/>
                  </a:lnTo>
                  <a:lnTo>
                    <a:pt x="133462" y="17517"/>
                  </a:lnTo>
                  <a:lnTo>
                    <a:pt x="96346" y="38068"/>
                  </a:lnTo>
                  <a:lnTo>
                    <a:pt x="64006" y="65287"/>
                  </a:lnTo>
                  <a:lnTo>
                    <a:pt x="37323" y="98277"/>
                  </a:lnTo>
                  <a:lnTo>
                    <a:pt x="17174" y="136141"/>
                  </a:lnTo>
                  <a:lnTo>
                    <a:pt x="4440" y="177983"/>
                  </a:lnTo>
                  <a:lnTo>
                    <a:pt x="0" y="222907"/>
                  </a:lnTo>
                  <a:lnTo>
                    <a:pt x="4440" y="267831"/>
                  </a:lnTo>
                  <a:lnTo>
                    <a:pt x="17174" y="309674"/>
                  </a:lnTo>
                  <a:lnTo>
                    <a:pt x="37323" y="347540"/>
                  </a:lnTo>
                  <a:lnTo>
                    <a:pt x="64006" y="380531"/>
                  </a:lnTo>
                  <a:lnTo>
                    <a:pt x="96346" y="407751"/>
                  </a:lnTo>
                  <a:lnTo>
                    <a:pt x="133462" y="428304"/>
                  </a:lnTo>
                  <a:lnTo>
                    <a:pt x="174474" y="441294"/>
                  </a:lnTo>
                  <a:lnTo>
                    <a:pt x="218504" y="445823"/>
                  </a:lnTo>
                  <a:lnTo>
                    <a:pt x="262534" y="441294"/>
                  </a:lnTo>
                  <a:lnTo>
                    <a:pt x="303547" y="428304"/>
                  </a:lnTo>
                  <a:lnTo>
                    <a:pt x="340663" y="407751"/>
                  </a:lnTo>
                  <a:lnTo>
                    <a:pt x="373002" y="380531"/>
                  </a:lnTo>
                  <a:lnTo>
                    <a:pt x="399686" y="347540"/>
                  </a:lnTo>
                  <a:lnTo>
                    <a:pt x="419835" y="309674"/>
                  </a:lnTo>
                  <a:lnTo>
                    <a:pt x="432569" y="267831"/>
                  </a:lnTo>
                  <a:lnTo>
                    <a:pt x="437009" y="222907"/>
                  </a:lnTo>
                  <a:lnTo>
                    <a:pt x="432569" y="177983"/>
                  </a:lnTo>
                  <a:lnTo>
                    <a:pt x="419835" y="136141"/>
                  </a:lnTo>
                  <a:lnTo>
                    <a:pt x="399686" y="98277"/>
                  </a:lnTo>
                  <a:lnTo>
                    <a:pt x="373002" y="65287"/>
                  </a:lnTo>
                  <a:lnTo>
                    <a:pt x="340663" y="38068"/>
                  </a:lnTo>
                  <a:lnTo>
                    <a:pt x="303547" y="17517"/>
                  </a:lnTo>
                  <a:lnTo>
                    <a:pt x="262534" y="4528"/>
                  </a:lnTo>
                  <a:lnTo>
                    <a:pt x="2185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03491" y="5998300"/>
              <a:ext cx="309880" cy="446405"/>
            </a:xfrm>
            <a:custGeom>
              <a:avLst/>
              <a:gdLst/>
              <a:ahLst/>
              <a:cxnLst/>
              <a:rect l="l" t="t" r="r" b="b"/>
              <a:pathLst>
                <a:path w="309879" h="446404">
                  <a:moveTo>
                    <a:pt x="163919" y="0"/>
                  </a:moveTo>
                  <a:lnTo>
                    <a:pt x="202646" y="7962"/>
                  </a:lnTo>
                  <a:lnTo>
                    <a:pt x="237439" y="30433"/>
                  </a:lnTo>
                  <a:lnTo>
                    <a:pt x="266914" y="65287"/>
                  </a:lnTo>
                  <a:lnTo>
                    <a:pt x="289683" y="110401"/>
                  </a:lnTo>
                  <a:lnTo>
                    <a:pt x="304361" y="163649"/>
                  </a:lnTo>
                  <a:lnTo>
                    <a:pt x="309561" y="222907"/>
                  </a:lnTo>
                </a:path>
                <a:path w="309879" h="446404">
                  <a:moveTo>
                    <a:pt x="163919" y="445823"/>
                  </a:moveTo>
                  <a:lnTo>
                    <a:pt x="202646" y="437860"/>
                  </a:lnTo>
                  <a:lnTo>
                    <a:pt x="237439" y="415389"/>
                  </a:lnTo>
                  <a:lnTo>
                    <a:pt x="266914" y="380534"/>
                  </a:lnTo>
                  <a:lnTo>
                    <a:pt x="289683" y="335419"/>
                  </a:lnTo>
                  <a:lnTo>
                    <a:pt x="304361" y="282168"/>
                  </a:lnTo>
                  <a:lnTo>
                    <a:pt x="309561" y="222907"/>
                  </a:lnTo>
                </a:path>
                <a:path w="309879" h="446404">
                  <a:moveTo>
                    <a:pt x="0" y="97523"/>
                  </a:moveTo>
                  <a:lnTo>
                    <a:pt x="163919" y="97523"/>
                  </a:lnTo>
                </a:path>
              </a:pathLst>
            </a:custGeom>
            <a:ln w="9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907901" y="6016150"/>
            <a:ext cx="82550" cy="387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latin typeface="Arial MT"/>
                <a:cs typeface="Arial MT"/>
              </a:rPr>
              <a:t>x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900" spc="-50" dirty="0">
                <a:latin typeface="Arial MT"/>
                <a:cs typeface="Arial MT"/>
              </a:rPr>
              <a:t>y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7991919" y="3717784"/>
          <a:ext cx="2941316" cy="2874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5270"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00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00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00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95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95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95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ts val="1070"/>
                        </a:lnSpc>
                        <a:spcBef>
                          <a:spcPts val="75"/>
                        </a:spcBef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z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(x)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(y)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070"/>
                        </a:lnSpc>
                        <a:spcBef>
                          <a:spcPts val="7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070"/>
                        </a:lnSpc>
                        <a:spcBef>
                          <a:spcPts val="7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070"/>
                        </a:lnSpc>
                        <a:spcBef>
                          <a:spcPts val="7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952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07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07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07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95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95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95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685">
                        <a:lnSpc>
                          <a:spcPts val="1070"/>
                        </a:lnSpc>
                        <a:spcBef>
                          <a:spcPts val="75"/>
                        </a:spcBef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z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(x)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NOR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(y)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070"/>
                        </a:lnSpc>
                        <a:spcBef>
                          <a:spcPts val="7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070"/>
                        </a:lnSpc>
                        <a:spcBef>
                          <a:spcPts val="7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070"/>
                        </a:lnSpc>
                        <a:spcBef>
                          <a:spcPts val="7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952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07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07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07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x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040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994"/>
                        </a:lnSpc>
                        <a:spcBef>
                          <a:spcPts val="105"/>
                        </a:spcBef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055">
                        <a:lnSpc>
                          <a:spcPts val="1005"/>
                        </a:lnSpc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z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(x)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XOR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(y)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00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00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00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00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00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005"/>
                        </a:lnSpc>
                      </a:pP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8" name="object 68"/>
          <p:cNvSpPr txBox="1"/>
          <p:nvPr/>
        </p:nvSpPr>
        <p:spPr>
          <a:xfrm>
            <a:off x="6959048" y="6127603"/>
            <a:ext cx="52324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 MT"/>
                <a:cs typeface="Arial MT"/>
              </a:rPr>
              <a:t>XOR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gate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69" name="object 6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26135" y="5008895"/>
            <a:ext cx="155411" cy="455550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8058158" y="5979720"/>
            <a:ext cx="146050" cy="483234"/>
          </a:xfrm>
          <a:custGeom>
            <a:avLst/>
            <a:gdLst/>
            <a:ahLst/>
            <a:cxnLst/>
            <a:rect l="l" t="t" r="r" b="b"/>
            <a:pathLst>
              <a:path w="146050" h="483235">
                <a:moveTo>
                  <a:pt x="0" y="0"/>
                </a:moveTo>
                <a:lnTo>
                  <a:pt x="64868" y="27759"/>
                </a:lnTo>
                <a:lnTo>
                  <a:pt x="92079" y="56909"/>
                </a:lnTo>
                <a:lnTo>
                  <a:pt x="114639" y="94306"/>
                </a:lnTo>
                <a:lnTo>
                  <a:pt x="131671" y="138501"/>
                </a:lnTo>
                <a:lnTo>
                  <a:pt x="142298" y="188044"/>
                </a:lnTo>
                <a:lnTo>
                  <a:pt x="145642" y="241487"/>
                </a:lnTo>
              </a:path>
              <a:path w="146050" h="483235">
                <a:moveTo>
                  <a:pt x="0" y="482974"/>
                </a:moveTo>
                <a:lnTo>
                  <a:pt x="64868" y="455219"/>
                </a:lnTo>
                <a:lnTo>
                  <a:pt x="92079" y="426071"/>
                </a:lnTo>
                <a:lnTo>
                  <a:pt x="114639" y="388674"/>
                </a:lnTo>
                <a:lnTo>
                  <a:pt x="131671" y="344478"/>
                </a:lnTo>
                <a:lnTo>
                  <a:pt x="142298" y="294932"/>
                </a:lnTo>
                <a:lnTo>
                  <a:pt x="145642" y="241487"/>
                </a:lnTo>
              </a:path>
            </a:pathLst>
          </a:custGeom>
          <a:ln w="9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89490">
              <a:lnSpc>
                <a:spcPts val="1425"/>
              </a:lnSpc>
            </a:pPr>
            <a:fld id="{81D60167-4931-47E6-BA6A-407CBD079E47}" type="slidenum">
              <a:rPr spc="-25" dirty="0">
                <a:latin typeface="Arial MT"/>
                <a:cs typeface="Arial MT"/>
              </a:rPr>
              <a:t>19</a:t>
            </a:fld>
            <a:endParaRPr spc="-25" dirty="0">
              <a:latin typeface="Arial MT"/>
              <a:cs typeface="Arial MT"/>
            </a:endParaRPr>
          </a:p>
        </p:txBody>
      </p:sp>
      <p:sp>
        <p:nvSpPr>
          <p:cNvPr id="72" name="Footer Placeholder 2">
            <a:extLst>
              <a:ext uri="{FF2B5EF4-FFF2-40B4-BE49-F238E27FC236}">
                <a16:creationId xmlns:a16="http://schemas.microsoft.com/office/drawing/2014/main" id="{6156B2E2-9DC5-FCAC-AF68-52C727FB4086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phic 39">
            <a:extLst>
              <a:ext uri="{FF2B5EF4-FFF2-40B4-BE49-F238E27FC236}">
                <a16:creationId xmlns:a16="http://schemas.microsoft.com/office/drawing/2014/main" id="{9619A2D2-21A2-4C1A-B73E-AABC7758B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689" y="581461"/>
            <a:ext cx="3671026" cy="32054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A82032-4E54-4F72-A412-8BD3EB1896B1}"/>
              </a:ext>
            </a:extLst>
          </p:cNvPr>
          <p:cNvSpPr/>
          <p:nvPr/>
        </p:nvSpPr>
        <p:spPr>
          <a:xfrm>
            <a:off x="6327167" y="579812"/>
            <a:ext cx="34120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5400" dirty="0">
                <a:solidFill>
                  <a:schemeClr val="accent4"/>
                </a:solidFill>
              </a:rPr>
              <a:t>Quantum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8A6EA-6956-4B9E-94A6-0BFF6D4FF24C}"/>
              </a:ext>
            </a:extLst>
          </p:cNvPr>
          <p:cNvSpPr/>
          <p:nvPr/>
        </p:nvSpPr>
        <p:spPr>
          <a:xfrm>
            <a:off x="6327167" y="1435087"/>
            <a:ext cx="3962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GB" altLang="ko-KR" sz="5400" dirty="0">
                <a:solidFill>
                  <a:schemeClr val="accent4"/>
                </a:solidFill>
                <a:cs typeface="Arial" pitchFamily="34" charset="0"/>
              </a:rPr>
              <a:t>Computing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3AE63-B9B4-4654-AF61-AF66766A6AA7}"/>
              </a:ext>
            </a:extLst>
          </p:cNvPr>
          <p:cNvSpPr txBox="1"/>
          <p:nvPr/>
        </p:nvSpPr>
        <p:spPr>
          <a:xfrm>
            <a:off x="530409" y="3865491"/>
            <a:ext cx="11131182" cy="244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4005" indent="-285750">
              <a:lnSpc>
                <a:spcPct val="100000"/>
              </a:lnSpc>
              <a:spcBef>
                <a:spcPts val="370"/>
              </a:spcBef>
              <a:buSzPct val="96428"/>
              <a:buFont typeface="Wingdings"/>
              <a:buChar char=""/>
              <a:tabLst>
                <a:tab pos="294005" algn="l"/>
              </a:tabLst>
            </a:pPr>
            <a:r>
              <a:rPr lang="en-US" sz="2800" dirty="0">
                <a:solidFill>
                  <a:srgbClr val="333333"/>
                </a:solidFill>
                <a:latin typeface="Times New Roman"/>
                <a:cs typeface="Times New Roman"/>
              </a:rPr>
              <a:t>Quantum</a:t>
            </a:r>
            <a:r>
              <a:rPr lang="en-US" sz="2800" spc="-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Computer</a:t>
            </a:r>
            <a:endParaRPr lang="en-US" sz="2800" dirty="0">
              <a:latin typeface="Times New Roman"/>
              <a:cs typeface="Times New Roman"/>
            </a:endParaRPr>
          </a:p>
          <a:p>
            <a:pPr marL="697865" marR="5080" lvl="1" indent="-231140">
              <a:lnSpc>
                <a:spcPts val="2590"/>
              </a:lnSpc>
              <a:spcBef>
                <a:spcPts val="560"/>
              </a:spcBef>
              <a:buSzPct val="95833"/>
              <a:buFont typeface="Wingdings"/>
              <a:buChar char=""/>
              <a:tabLst>
                <a:tab pos="697865" algn="l"/>
                <a:tab pos="711200" algn="l"/>
              </a:tabLst>
            </a:pP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	A</a:t>
            </a:r>
            <a:r>
              <a:rPr lang="en-US" sz="2400" spc="-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computer</a:t>
            </a:r>
            <a:r>
              <a:rPr lang="en-US"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lang="en-US"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uses </a:t>
            </a:r>
            <a:r>
              <a:rPr lang="en-US" sz="2400" dirty="0">
                <a:latin typeface="Times New Roman"/>
                <a:cs typeface="Times New Roman"/>
              </a:rPr>
              <a:t>laws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quantum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mechanics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lang="en-US"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perform</a:t>
            </a:r>
            <a:r>
              <a:rPr lang="en-US"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massively </a:t>
            </a:r>
            <a:r>
              <a:rPr lang="en-US" sz="2400" dirty="0">
                <a:latin typeface="Times New Roman"/>
                <a:cs typeface="Times New Roman"/>
              </a:rPr>
              <a:t>parallel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computing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through</a:t>
            </a:r>
            <a:r>
              <a:rPr lang="en-US"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superposition,</a:t>
            </a:r>
            <a:r>
              <a:rPr lang="en-US"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entanglement,</a:t>
            </a:r>
            <a:r>
              <a:rPr lang="en-US"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lang="en-US"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 de</a:t>
            </a:r>
            <a:r>
              <a:rPr lang="en-US" sz="2400" spc="-10" dirty="0">
                <a:latin typeface="Times New Roman"/>
                <a:cs typeface="Times New Roman"/>
              </a:rPr>
              <a:t>coherence</a:t>
            </a:r>
            <a:r>
              <a:rPr lang="en-US"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294005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294005" algn="l"/>
              </a:tabLst>
            </a:pPr>
            <a:r>
              <a:rPr lang="en-US" sz="2800" dirty="0">
                <a:solidFill>
                  <a:srgbClr val="333333"/>
                </a:solidFill>
                <a:latin typeface="Times New Roman"/>
                <a:cs typeface="Times New Roman"/>
              </a:rPr>
              <a:t>Classical</a:t>
            </a:r>
            <a:r>
              <a:rPr lang="en-US" sz="28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Computer</a:t>
            </a:r>
            <a:endParaRPr lang="en-US" sz="2800" dirty="0">
              <a:latin typeface="Times New Roman"/>
              <a:cs typeface="Times New Roman"/>
            </a:endParaRPr>
          </a:p>
          <a:p>
            <a:pPr marL="697865" marR="299085" lvl="1" indent="-231140">
              <a:lnSpc>
                <a:spcPts val="2590"/>
              </a:lnSpc>
              <a:spcBef>
                <a:spcPts val="550"/>
              </a:spcBef>
              <a:buSzPct val="95833"/>
              <a:buFont typeface="Wingdings"/>
              <a:buChar char=""/>
              <a:tabLst>
                <a:tab pos="697865" algn="l"/>
                <a:tab pos="711200" algn="l"/>
              </a:tabLst>
            </a:pP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	A</a:t>
            </a:r>
            <a:r>
              <a:rPr lang="en-US" sz="2400" spc="-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computer</a:t>
            </a:r>
            <a:r>
              <a:rPr lang="en-US"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lang="en-US"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uses</a:t>
            </a:r>
            <a:r>
              <a:rPr lang="en-US"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voltages</a:t>
            </a:r>
            <a:r>
              <a:rPr lang="en-US"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flowing</a:t>
            </a:r>
            <a:r>
              <a:rPr lang="en-US"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through</a:t>
            </a:r>
            <a:r>
              <a:rPr lang="en-US"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circuits</a:t>
            </a:r>
            <a:r>
              <a:rPr lang="en-US"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lang="en-US"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gates,</a:t>
            </a:r>
            <a:r>
              <a:rPr lang="en-US"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which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lang="en-US"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be controlled</a:t>
            </a:r>
            <a:r>
              <a:rPr lang="en-US"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lang="en-US"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manipulated</a:t>
            </a:r>
            <a:r>
              <a:rPr lang="en-US"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entirely</a:t>
            </a:r>
            <a:r>
              <a:rPr lang="en-US"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by classical</a:t>
            </a:r>
            <a:r>
              <a:rPr lang="en-US"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mechanics.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1E0689-83EC-E0BE-FB41-9AB59C91FF8C}"/>
              </a:ext>
            </a:extLst>
          </p:cNvPr>
          <p:cNvSpPr/>
          <p:nvPr/>
        </p:nvSpPr>
        <p:spPr>
          <a:xfrm>
            <a:off x="6327167" y="2358417"/>
            <a:ext cx="25294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5400" dirty="0">
                <a:solidFill>
                  <a:schemeClr val="accent4"/>
                </a:solidFill>
              </a:rPr>
              <a:t>Games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155C0-E138-B3A8-6B9E-C1848E97B87F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416FE2-C5A2-165B-1BAF-6529B56C9D45}"/>
              </a:ext>
            </a:extLst>
          </p:cNvPr>
          <p:cNvSpPr txBox="1"/>
          <p:nvPr/>
        </p:nvSpPr>
        <p:spPr>
          <a:xfrm>
            <a:off x="6641432" y="449178"/>
            <a:ext cx="4957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CODE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33B1B-BCC7-DF18-4E69-EBC819056F5F}"/>
              </a:ext>
            </a:extLst>
          </p:cNvPr>
          <p:cNvSpPr txBox="1"/>
          <p:nvPr/>
        </p:nvSpPr>
        <p:spPr>
          <a:xfrm>
            <a:off x="6930189" y="1284385"/>
            <a:ext cx="46682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</a:rPr>
              <a:t>Language used</a:t>
            </a:r>
            <a:r>
              <a:rPr lang="en-US" sz="2800" dirty="0">
                <a:solidFill>
                  <a:schemeClr val="bg1"/>
                </a:solidFill>
              </a:rPr>
              <a:t> :- Python 3.7.1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u="sng" dirty="0" err="1">
                <a:solidFill>
                  <a:schemeClr val="bg1"/>
                </a:solidFill>
              </a:rPr>
              <a:t>Librarie’s</a:t>
            </a:r>
            <a:r>
              <a:rPr lang="en-US" sz="2800" u="sng" dirty="0">
                <a:solidFill>
                  <a:schemeClr val="bg1"/>
                </a:solidFill>
              </a:rPr>
              <a:t> used</a:t>
            </a:r>
            <a:r>
              <a:rPr lang="en-US" sz="2800" dirty="0">
                <a:solidFill>
                  <a:schemeClr val="bg1"/>
                </a:solidFill>
              </a:rPr>
              <a:t> :- NumPy, </a:t>
            </a:r>
            <a:r>
              <a:rPr lang="en-US" sz="2800" dirty="0" err="1">
                <a:solidFill>
                  <a:schemeClr val="bg1"/>
                </a:solidFill>
              </a:rPr>
              <a:t>Qiskit</a:t>
            </a:r>
            <a:r>
              <a:rPr lang="en-US" sz="2800" dirty="0">
                <a:solidFill>
                  <a:schemeClr val="bg1"/>
                </a:solidFill>
              </a:rPr>
              <a:t>, Matplotlib, </a:t>
            </a:r>
            <a:r>
              <a:rPr lang="en-US" sz="2800" dirty="0" err="1">
                <a:solidFill>
                  <a:schemeClr val="bg1"/>
                </a:solidFill>
              </a:rPr>
              <a:t>pygame</a:t>
            </a:r>
            <a:r>
              <a:rPr lang="en-US" sz="2800" dirty="0">
                <a:solidFill>
                  <a:schemeClr val="bg1"/>
                </a:solidFill>
              </a:rPr>
              <a:t>, time 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31E8CF6-673D-849D-3453-E0EB63DFEE98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  <p:extLst>
      <p:ext uri="{BB962C8B-B14F-4D97-AF65-F5344CB8AC3E}">
        <p14:creationId xmlns:p14="http://schemas.microsoft.com/office/powerpoint/2010/main" val="2626200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92DE0AE-0633-4BA7-94F6-979389C83C1A}"/>
              </a:ext>
            </a:extLst>
          </p:cNvPr>
          <p:cNvSpPr txBox="1"/>
          <p:nvPr/>
        </p:nvSpPr>
        <p:spPr>
          <a:xfrm>
            <a:off x="8176850" y="2289662"/>
            <a:ext cx="309721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000" dirty="0">
                <a:sym typeface="+mn-ea"/>
              </a:rPr>
              <a:t>Original Puzzle</a:t>
            </a:r>
            <a:endParaRPr lang="ko-KR" altLang="en-US" sz="3200" dirty="0">
              <a:cs typeface="Arial" pitchFamily="34" charset="0"/>
            </a:endParaRPr>
          </a:p>
        </p:txBody>
      </p:sp>
      <p:graphicFrame>
        <p:nvGraphicFramePr>
          <p:cNvPr id="2" name="Picture Placeholder 1">
            <a:extLst>
              <a:ext uri="{FF2B5EF4-FFF2-40B4-BE49-F238E27FC236}">
                <a16:creationId xmlns:a16="http://schemas.microsoft.com/office/drawing/2014/main" id="{873BDCA5-ECF2-525D-7321-089FFDBB3C1E}"/>
              </a:ext>
            </a:extLst>
          </p:cNvPr>
          <p:cNvGraphicFramePr>
            <a:graphicFrameLocks noGrp="1"/>
          </p:cNvGraphicFramePr>
          <p:nvPr>
            <p:ph type="pic" sz="quarter" idx="44"/>
            <p:extLst>
              <p:ext uri="{D42A27DB-BD31-4B8C-83A1-F6EECF244321}">
                <p14:modId xmlns:p14="http://schemas.microsoft.com/office/powerpoint/2010/main" val="4108163522"/>
              </p:ext>
            </p:extLst>
          </p:nvPr>
        </p:nvGraphicFramePr>
        <p:xfrm>
          <a:off x="571331" y="772480"/>
          <a:ext cx="6717240" cy="531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130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1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F0346-BC39-DBD2-7CC1-A5BBD614C102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  <p:extLst>
      <p:ext uri="{BB962C8B-B14F-4D97-AF65-F5344CB8AC3E}">
        <p14:creationId xmlns:p14="http://schemas.microsoft.com/office/powerpoint/2010/main" val="129912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E604F-AE94-62A9-25E4-D3C13995D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FD3090C-42B1-5121-CC4B-768AE70340DB}"/>
              </a:ext>
            </a:extLst>
          </p:cNvPr>
          <p:cNvSpPr txBox="1"/>
          <p:nvPr/>
        </p:nvSpPr>
        <p:spPr>
          <a:xfrm>
            <a:off x="7688061" y="2211941"/>
            <a:ext cx="324034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000" dirty="0"/>
              <a:t>Solved Puzzle</a:t>
            </a:r>
            <a:endParaRPr lang="ko-KR" altLang="en-US" sz="6000" dirty="0">
              <a:cs typeface="Arial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A0F799-7093-974C-5797-823130206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992773"/>
              </p:ext>
            </p:extLst>
          </p:nvPr>
        </p:nvGraphicFramePr>
        <p:xfrm>
          <a:off x="585926" y="666749"/>
          <a:ext cx="6649371" cy="538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8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878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7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7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7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7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7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7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87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97C79027-952F-F3B8-617D-7863AA920D7D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  <p:extLst>
      <p:ext uri="{BB962C8B-B14F-4D97-AF65-F5344CB8AC3E}">
        <p14:creationId xmlns:p14="http://schemas.microsoft.com/office/powerpoint/2010/main" val="165738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26">
            <a:extLst>
              <a:ext uri="{FF2B5EF4-FFF2-40B4-BE49-F238E27FC236}">
                <a16:creationId xmlns:a16="http://schemas.microsoft.com/office/drawing/2014/main" id="{F4CF9A31-7AC9-D2A3-684C-80B0DB7D47C6}"/>
              </a:ext>
            </a:extLst>
          </p:cNvPr>
          <p:cNvSpPr/>
          <p:nvPr/>
        </p:nvSpPr>
        <p:spPr>
          <a:xfrm>
            <a:off x="3512589" y="2240187"/>
            <a:ext cx="8483600" cy="3614243"/>
          </a:xfrm>
          <a:prstGeom prst="frame">
            <a:avLst>
              <a:gd name="adj1" fmla="val 12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5CC55490-0DD7-158C-75CF-007AE3572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738" y="2594346"/>
            <a:ext cx="779330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Quantum Computing Highlights: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Google's Willow Chip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With 105 qubits, it reduces errors and solves tasks billions of times faster than classical supercomputers.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Entanglement Record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24 logical qubits were entangled, advancing scalable, fault-tolerant quantum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IBM's Progress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Focused on healthcare, climate, and materials science, IBM plans a fully error-corrected quantum system by 2029.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E370E-1552-B616-2495-8A67BC52BE96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  <p:extLst>
      <p:ext uri="{BB962C8B-B14F-4D97-AF65-F5344CB8AC3E}">
        <p14:creationId xmlns:p14="http://schemas.microsoft.com/office/powerpoint/2010/main" val="2070825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0EE723-4227-4B93-B05B-0CF27F713C1E}"/>
              </a:ext>
            </a:extLst>
          </p:cNvPr>
          <p:cNvSpPr/>
          <p:nvPr/>
        </p:nvSpPr>
        <p:spPr>
          <a:xfrm>
            <a:off x="0" y="4645891"/>
            <a:ext cx="12191903" cy="155170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-96" y="4913913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2464AC18-262A-20BD-71EF-0566327FEAB2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381488" y="432080"/>
            <a:ext cx="1044326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spc="-30" dirty="0">
                <a:solidFill>
                  <a:schemeClr val="bg1"/>
                </a:solidFill>
              </a:rPr>
              <a:t>Classical</a:t>
            </a:r>
            <a:r>
              <a:rPr lang="en-US" sz="4000" spc="-165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Bit</a:t>
            </a:r>
            <a:r>
              <a:rPr lang="en-US" sz="4000" spc="-155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vs.</a:t>
            </a:r>
            <a:r>
              <a:rPr lang="en-US" sz="4000" spc="-140" dirty="0">
                <a:solidFill>
                  <a:schemeClr val="bg1"/>
                </a:solidFill>
              </a:rPr>
              <a:t> </a:t>
            </a:r>
            <a:r>
              <a:rPr lang="en-US" sz="4000" spc="-40" dirty="0">
                <a:solidFill>
                  <a:schemeClr val="bg1"/>
                </a:solidFill>
              </a:rPr>
              <a:t>Quantum</a:t>
            </a:r>
            <a:r>
              <a:rPr lang="en-US" sz="4000" spc="-204" dirty="0">
                <a:solidFill>
                  <a:schemeClr val="bg1"/>
                </a:solidFill>
              </a:rPr>
              <a:t> </a:t>
            </a:r>
            <a:r>
              <a:rPr lang="en-US" sz="4000" spc="-25" dirty="0">
                <a:solidFill>
                  <a:schemeClr val="bg1"/>
                </a:solidFill>
              </a:rPr>
              <a:t>Bit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FFD1C-1E78-4C7E-91CD-036775A46713}"/>
              </a:ext>
            </a:extLst>
          </p:cNvPr>
          <p:cNvSpPr txBox="1"/>
          <p:nvPr/>
        </p:nvSpPr>
        <p:spPr>
          <a:xfrm>
            <a:off x="5462363" y="2127638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CLASSICAL</a:t>
            </a:r>
            <a:r>
              <a:rPr lang="en-US" sz="1400" b="1" spc="-9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400" b="1" spc="-20" dirty="0">
                <a:solidFill>
                  <a:schemeClr val="bg1"/>
                </a:solidFill>
                <a:latin typeface="Calibri"/>
                <a:cs typeface="Calibri"/>
              </a:rPr>
              <a:t>BITS</a:t>
            </a:r>
            <a:r>
              <a:rPr lang="en-US" sz="1400" spc="-20" dirty="0">
                <a:solidFill>
                  <a:schemeClr val="bg1"/>
                </a:solidFill>
                <a:latin typeface="Calibri"/>
                <a:cs typeface="Calibri"/>
              </a:rPr>
              <a:t>: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D8FBF-8D1B-4ECD-BC2F-A28BC9FC8743}"/>
              </a:ext>
            </a:extLst>
          </p:cNvPr>
          <p:cNvSpPr txBox="1"/>
          <p:nvPr/>
        </p:nvSpPr>
        <p:spPr>
          <a:xfrm>
            <a:off x="9459597" y="832189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1400" b="1" spc="-10" dirty="0">
                <a:solidFill>
                  <a:schemeClr val="bg1"/>
                </a:solidFill>
                <a:latin typeface="Calibri"/>
                <a:cs typeface="Calibri"/>
              </a:rPr>
              <a:t>QUANTUM</a:t>
            </a:r>
            <a:r>
              <a:rPr lang="en-US" sz="1400" b="1" spc="-1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400" b="1" spc="-20" dirty="0">
                <a:solidFill>
                  <a:schemeClr val="bg1"/>
                </a:solidFill>
                <a:latin typeface="Calibri"/>
                <a:cs typeface="Calibri"/>
              </a:rPr>
              <a:t>BITS</a:t>
            </a:r>
            <a:r>
              <a:rPr lang="en-US" sz="1400" spc="-20" dirty="0">
                <a:solidFill>
                  <a:schemeClr val="bg1"/>
                </a:solidFill>
                <a:latin typeface="Calibri"/>
                <a:cs typeface="Calibri"/>
              </a:rPr>
              <a:t>: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51F399B7-555F-EAB2-A28D-8D9C25039383}"/>
              </a:ext>
            </a:extLst>
          </p:cNvPr>
          <p:cNvSpPr txBox="1"/>
          <p:nvPr/>
        </p:nvSpPr>
        <p:spPr>
          <a:xfrm>
            <a:off x="4609244" y="2666247"/>
            <a:ext cx="3477040" cy="369267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can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2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2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two</a:t>
            </a:r>
            <a:r>
              <a:rPr sz="28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distinct 	states,</a:t>
            </a:r>
            <a:r>
              <a:rPr sz="2800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0</a:t>
            </a:r>
            <a:r>
              <a:rPr sz="2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2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40029" marR="608330" indent="-227329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can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2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measured 	completely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40029" marR="306705" indent="-227329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2800" spc="-7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not</a:t>
            </a:r>
            <a:r>
              <a:rPr sz="2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changed</a:t>
            </a:r>
            <a:r>
              <a:rPr sz="2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chemeClr val="bg1"/>
                </a:solidFill>
                <a:latin typeface="Calibri"/>
                <a:cs typeface="Calibri"/>
              </a:rPr>
              <a:t>by 	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measurement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can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2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copied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can</a:t>
            </a:r>
            <a:r>
              <a:rPr sz="28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28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erased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F0D7B8-EF00-15A0-A1D4-79CBCE3F52B8}"/>
              </a:ext>
            </a:extLst>
          </p:cNvPr>
          <p:cNvSpPr txBox="1"/>
          <p:nvPr/>
        </p:nvSpPr>
        <p:spPr>
          <a:xfrm>
            <a:off x="8388443" y="1293854"/>
            <a:ext cx="3681637" cy="528542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can</a:t>
            </a:r>
            <a:r>
              <a:rPr sz="28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2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28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state</a:t>
            </a:r>
            <a:r>
              <a:rPr sz="2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|0&gt;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2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2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state</a:t>
            </a:r>
            <a:r>
              <a:rPr sz="2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chemeClr val="bg1"/>
                </a:solidFill>
                <a:latin typeface="Calibri"/>
                <a:cs typeface="Calibri"/>
              </a:rPr>
              <a:t>|1&gt; 	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2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28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any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other</a:t>
            </a:r>
            <a:r>
              <a:rPr sz="2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state</a:t>
            </a:r>
            <a:r>
              <a:rPr sz="2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that</a:t>
            </a:r>
            <a:r>
              <a:rPr sz="28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linear 	combination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two</a:t>
            </a:r>
            <a:r>
              <a:rPr sz="28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states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40029" marR="599440" indent="-227329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can</a:t>
            </a:r>
            <a:r>
              <a:rPr sz="2800" spc="-7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2800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measured</a:t>
            </a:r>
            <a:r>
              <a:rPr sz="2800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partially</a:t>
            </a:r>
            <a:r>
              <a:rPr sz="2800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with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given</a:t>
            </a:r>
            <a:r>
              <a:rPr sz="2800" spc="-7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probability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2800" spc="-7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changed</a:t>
            </a:r>
            <a:r>
              <a:rPr sz="28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by</a:t>
            </a:r>
            <a:r>
              <a:rPr sz="2800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measurement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cannot</a:t>
            </a:r>
            <a:r>
              <a:rPr sz="2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2800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copied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cannot</a:t>
            </a:r>
            <a:r>
              <a:rPr sz="2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2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erased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24D4446-7D2B-1FEA-9CDF-AC83C12EE48F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33" y="397205"/>
            <a:ext cx="11833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Evolution</a:t>
            </a:r>
            <a:r>
              <a:rPr spc="-160" dirty="0"/>
              <a:t> </a:t>
            </a:r>
            <a:r>
              <a:rPr dirty="0"/>
              <a:t>of</a:t>
            </a:r>
            <a:r>
              <a:rPr spc="-125" dirty="0"/>
              <a:t> </a:t>
            </a:r>
            <a:r>
              <a:rPr spc="-40" dirty="0"/>
              <a:t>Quantum</a:t>
            </a:r>
            <a:r>
              <a:rPr spc="-175" dirty="0"/>
              <a:t> </a:t>
            </a:r>
            <a:r>
              <a:rPr spc="-20" dirty="0"/>
              <a:t>Theory</a:t>
            </a:r>
            <a:r>
              <a:rPr spc="-150" dirty="0"/>
              <a:t> </a:t>
            </a:r>
            <a:r>
              <a:rPr dirty="0"/>
              <a:t>&amp;</a:t>
            </a:r>
            <a:r>
              <a:rPr spc="-135" dirty="0"/>
              <a:t> </a:t>
            </a:r>
            <a:r>
              <a:rPr spc="-40" dirty="0"/>
              <a:t>Quantum</a:t>
            </a:r>
            <a:r>
              <a:rPr spc="-190" dirty="0"/>
              <a:t> </a:t>
            </a:r>
            <a:r>
              <a:rPr spc="-45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84381" y="6477914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6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921763"/>
            <a:ext cx="12192000" cy="4936490"/>
            <a:chOff x="0" y="1921763"/>
            <a:chExt cx="12192000" cy="49364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21763"/>
              <a:ext cx="12191999" cy="49362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87268" y="3061716"/>
              <a:ext cx="0" cy="1988185"/>
            </a:xfrm>
            <a:custGeom>
              <a:avLst/>
              <a:gdLst/>
              <a:ahLst/>
              <a:cxnLst/>
              <a:rect l="l" t="t" r="r" b="b"/>
              <a:pathLst>
                <a:path h="1988185">
                  <a:moveTo>
                    <a:pt x="0" y="0"/>
                  </a:moveTo>
                  <a:lnTo>
                    <a:pt x="0" y="1987804"/>
                  </a:lnTo>
                </a:path>
              </a:pathLst>
            </a:custGeom>
            <a:ln w="63500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46519" y="3061716"/>
              <a:ext cx="0" cy="1988185"/>
            </a:xfrm>
            <a:custGeom>
              <a:avLst/>
              <a:gdLst/>
              <a:ahLst/>
              <a:cxnLst/>
              <a:rect l="l" t="t" r="r" b="b"/>
              <a:pathLst>
                <a:path h="1988185">
                  <a:moveTo>
                    <a:pt x="0" y="0"/>
                  </a:moveTo>
                  <a:lnTo>
                    <a:pt x="0" y="1987804"/>
                  </a:lnTo>
                </a:path>
              </a:pathLst>
            </a:custGeom>
            <a:ln w="63500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3756" y="1440180"/>
            <a:ext cx="2306320" cy="477520"/>
          </a:xfrm>
          <a:prstGeom prst="rect">
            <a:avLst/>
          </a:prstGeom>
          <a:solidFill>
            <a:srgbClr val="FF0000"/>
          </a:solidFill>
          <a:ln w="12700">
            <a:solidFill>
              <a:srgbClr val="2E528F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55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Foundations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2632" y="1440180"/>
            <a:ext cx="2714625" cy="477520"/>
          </a:xfrm>
          <a:prstGeom prst="rect">
            <a:avLst/>
          </a:prstGeom>
          <a:solidFill>
            <a:srgbClr val="00AF50"/>
          </a:solidFill>
          <a:ln w="12700">
            <a:solidFill>
              <a:srgbClr val="2E528F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55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Theory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Practice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84947" y="1440180"/>
            <a:ext cx="3685540" cy="477520"/>
          </a:xfrm>
          <a:prstGeom prst="rect">
            <a:avLst/>
          </a:prstGeom>
          <a:solidFill>
            <a:srgbClr val="006FC0"/>
          </a:solidFill>
          <a:ln w="12700">
            <a:solidFill>
              <a:srgbClr val="2E528F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55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Commercialization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9236" y="2780157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6FC0"/>
                </a:solidFill>
                <a:latin typeface="Calibri"/>
                <a:cs typeface="Calibri"/>
              </a:rPr>
              <a:t>1980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4346" y="2783535"/>
            <a:ext cx="488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6FC0"/>
                </a:solidFill>
                <a:latin typeface="Calibri"/>
                <a:cs typeface="Calibri"/>
              </a:rPr>
              <a:t>2010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" y="4133850"/>
            <a:ext cx="669290" cy="0"/>
          </a:xfrm>
          <a:custGeom>
            <a:avLst/>
            <a:gdLst/>
            <a:ahLst/>
            <a:cxnLst/>
            <a:rect l="l" t="t" r="r" b="b"/>
            <a:pathLst>
              <a:path w="669290">
                <a:moveTo>
                  <a:pt x="66882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4471C4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39" y="3846957"/>
            <a:ext cx="488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1900’s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14150" y="3845433"/>
            <a:ext cx="385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2021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4597146"/>
            <a:ext cx="11042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1925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Schrödinger </a:t>
            </a:r>
            <a:r>
              <a:rPr sz="1100" dirty="0">
                <a:latin typeface="Calibri"/>
                <a:cs typeface="Calibri"/>
              </a:rPr>
              <a:t>Equation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proposed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0748" y="2657855"/>
            <a:ext cx="10883900" cy="1968500"/>
          </a:xfrm>
          <a:custGeom>
            <a:avLst/>
            <a:gdLst/>
            <a:ahLst/>
            <a:cxnLst/>
            <a:rect l="l" t="t" r="r" b="b"/>
            <a:pathLst>
              <a:path w="10883900" h="1968500">
                <a:moveTo>
                  <a:pt x="0" y="1495044"/>
                </a:moveTo>
                <a:lnTo>
                  <a:pt x="0" y="1968500"/>
                </a:lnTo>
              </a:path>
              <a:path w="10883900" h="1968500">
                <a:moveTo>
                  <a:pt x="10883773" y="771144"/>
                </a:moveTo>
                <a:lnTo>
                  <a:pt x="10869168" y="1426337"/>
                </a:lnTo>
              </a:path>
              <a:path w="10883900" h="1968500">
                <a:moveTo>
                  <a:pt x="10882884" y="0"/>
                </a:moveTo>
                <a:lnTo>
                  <a:pt x="10882884" y="4734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559288" y="2160270"/>
            <a:ext cx="1475740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25098E"/>
                </a:solidFill>
                <a:latin typeface="Calibri"/>
                <a:cs typeface="Calibri"/>
              </a:rPr>
              <a:t>2020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Chinese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scientists </a:t>
            </a:r>
            <a:r>
              <a:rPr sz="1100" dirty="0">
                <a:latin typeface="Calibri"/>
                <a:cs typeface="Calibri"/>
              </a:rPr>
              <a:t>claimed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100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trillion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faster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quantum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supremacy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23ACCA4B-CF14-F7E0-C022-398EACFCC8F5}"/>
              </a:ext>
            </a:extLst>
          </p:cNvPr>
          <p:cNvSpPr txBox="1">
            <a:spLocks/>
          </p:cNvSpPr>
          <p:nvPr/>
        </p:nvSpPr>
        <p:spPr>
          <a:xfrm>
            <a:off x="4784117" y="6534513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0497"/>
            <a:ext cx="7340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Brief</a:t>
            </a:r>
            <a:r>
              <a:rPr sz="4000" spc="-160" dirty="0"/>
              <a:t> </a:t>
            </a:r>
            <a:r>
              <a:rPr sz="4000" spc="-30" dirty="0"/>
              <a:t>History</a:t>
            </a:r>
            <a:r>
              <a:rPr sz="4000" spc="-175" dirty="0"/>
              <a:t> </a:t>
            </a:r>
            <a:r>
              <a:rPr sz="4000" dirty="0"/>
              <a:t>of</a:t>
            </a:r>
            <a:r>
              <a:rPr sz="4000" spc="-125" dirty="0"/>
              <a:t> </a:t>
            </a:r>
            <a:r>
              <a:rPr sz="4000" spc="-30" dirty="0"/>
              <a:t>Quantum</a:t>
            </a:r>
            <a:r>
              <a:rPr sz="4000" spc="-190" dirty="0"/>
              <a:t> </a:t>
            </a:r>
            <a:r>
              <a:rPr sz="4000" spc="-25" dirty="0"/>
              <a:t>Computers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473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3839" y="1134617"/>
            <a:ext cx="10890885" cy="46951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123189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1981: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Richard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Feynman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proposed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computing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systems.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He </a:t>
            </a:r>
            <a:r>
              <a:rPr sz="2200" dirty="0">
                <a:latin typeface="Calibri"/>
                <a:cs typeface="Calibri"/>
              </a:rPr>
              <a:t>also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describe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theoretical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computer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1985: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David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Deutsch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described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first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universal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computer</a:t>
            </a:r>
            <a:endParaRPr sz="2200" dirty="0">
              <a:latin typeface="Calibri"/>
              <a:cs typeface="Calibri"/>
            </a:endParaRPr>
          </a:p>
          <a:p>
            <a:pPr marL="241300" marR="664845" indent="-228600">
              <a:lnSpc>
                <a:spcPts val="238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1994: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Peter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first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algorithm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(factorization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into </a:t>
            </a:r>
            <a:r>
              <a:rPr sz="2200" spc="-10" dirty="0">
                <a:latin typeface="Calibri"/>
                <a:cs typeface="Calibri"/>
              </a:rPr>
              <a:t>primes)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1995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Schumacher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proposed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“Quantum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bit”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“qubit”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physical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resource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1996: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Lov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Grover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algorithm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search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unsorted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database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1998: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first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computers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two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qubits,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NMR</a:t>
            </a:r>
            <a:r>
              <a:rPr sz="2200" spc="-10" dirty="0">
                <a:latin typeface="Calibri"/>
                <a:cs typeface="Calibri"/>
              </a:rPr>
              <a:t> (Oxford;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IBM,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MIT,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Stanford)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2000: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7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qubits,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NMR</a:t>
            </a:r>
            <a:r>
              <a:rPr sz="2200" spc="-10" dirty="0">
                <a:latin typeface="Calibri"/>
                <a:cs typeface="Calibri"/>
              </a:rPr>
              <a:t> (Los-Alamos)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2001: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15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3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5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7-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qubit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computer</a:t>
            </a:r>
            <a:r>
              <a:rPr sz="2200" dirty="0">
                <a:latin typeface="Calibri"/>
                <a:cs typeface="Calibri"/>
              </a:rPr>
              <a:t> by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IBM</a:t>
            </a:r>
            <a:endParaRPr sz="2200" dirty="0">
              <a:latin typeface="Calibri"/>
              <a:cs typeface="Calibri"/>
            </a:endParaRPr>
          </a:p>
          <a:p>
            <a:pPr marL="241300" marR="219075" indent="-228600">
              <a:lnSpc>
                <a:spcPts val="238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2005-</a:t>
            </a:r>
            <a:r>
              <a:rPr sz="2200" dirty="0">
                <a:latin typeface="Calibri"/>
                <a:cs typeface="Calibri"/>
              </a:rPr>
              <a:t>2006: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experiments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photons;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dots;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fullerenes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nanotubes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"particle traps"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BCAF10-AFE6-0E95-7756-E1C737E74EEA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0497"/>
            <a:ext cx="7340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Brief</a:t>
            </a:r>
            <a:r>
              <a:rPr sz="4000" spc="-160" dirty="0"/>
              <a:t> </a:t>
            </a:r>
            <a:r>
              <a:rPr sz="4000" spc="-30" dirty="0"/>
              <a:t>History</a:t>
            </a:r>
            <a:r>
              <a:rPr sz="4000" spc="-175" dirty="0"/>
              <a:t> </a:t>
            </a:r>
            <a:r>
              <a:rPr sz="4000" dirty="0"/>
              <a:t>of</a:t>
            </a:r>
            <a:r>
              <a:rPr sz="4000" spc="-125" dirty="0"/>
              <a:t> </a:t>
            </a:r>
            <a:r>
              <a:rPr sz="4000" spc="-30" dirty="0"/>
              <a:t>Quantum</a:t>
            </a:r>
            <a:r>
              <a:rPr sz="4000" spc="-190" dirty="0"/>
              <a:t> </a:t>
            </a:r>
            <a:r>
              <a:rPr sz="4000" spc="-25" dirty="0"/>
              <a:t>Computers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473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3839" y="1041044"/>
            <a:ext cx="10961370" cy="47891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2007: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D-</a:t>
            </a:r>
            <a:r>
              <a:rPr sz="2200" spc="-20" dirty="0">
                <a:latin typeface="Calibri"/>
                <a:cs typeface="Calibri"/>
              </a:rPr>
              <a:t>Wave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announced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creation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16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qubits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2012: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D-</a:t>
            </a:r>
            <a:r>
              <a:rPr sz="2200" spc="-20" dirty="0">
                <a:latin typeface="Calibri"/>
                <a:cs typeface="Calibri"/>
              </a:rPr>
              <a:t>Wave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claimed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computation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84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qubits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2017: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D-</a:t>
            </a:r>
            <a:r>
              <a:rPr sz="2200" spc="-20" dirty="0">
                <a:latin typeface="Calibri"/>
                <a:cs typeface="Calibri"/>
              </a:rPr>
              <a:t>Wave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Inc.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announced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D-</a:t>
            </a:r>
            <a:r>
              <a:rPr sz="2200" spc="-20" dirty="0">
                <a:latin typeface="Calibri"/>
                <a:cs typeface="Calibri"/>
              </a:rPr>
              <a:t>Wave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2000Q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annealer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2000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qubits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2017: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Microsoft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revealed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Sharp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32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qubits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2018: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Google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announced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creation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72-qubit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chip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ts val="251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2019: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Google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claimed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supremacy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54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qubits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operations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200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seconds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would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take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supercomputer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10,000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years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complete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2019: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IBM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revealed </a:t>
            </a:r>
            <a:r>
              <a:rPr sz="2200" dirty="0">
                <a:latin typeface="Calibri"/>
                <a:cs typeface="Calibri"/>
              </a:rPr>
              <a:t>53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qubits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ts val="251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2020: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Chinese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researchers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claimed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have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achieved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supremacy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photonic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76-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qubit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100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trillion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classical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supercomputers</a:t>
            </a:r>
            <a:endParaRPr sz="2200" dirty="0">
              <a:latin typeface="Calibri"/>
              <a:cs typeface="Calibri"/>
            </a:endParaRPr>
          </a:p>
          <a:p>
            <a:pPr marL="241300" marR="610870" indent="-228600">
              <a:lnSpc>
                <a:spcPts val="238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2020: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IBM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build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1121-qubit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quantum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2023,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million-</a:t>
            </a:r>
            <a:r>
              <a:rPr sz="2200" dirty="0">
                <a:latin typeface="Calibri"/>
                <a:cs typeface="Calibri"/>
              </a:rPr>
              <a:t>qubit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quantum computer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2030.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E34DC40-8F29-6972-4C82-2905ABFE4592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            Qubits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C62AE-5510-E25F-0DB6-20392B22D19B}"/>
              </a:ext>
            </a:extLst>
          </p:cNvPr>
          <p:cNvSpPr txBox="1"/>
          <p:nvPr/>
        </p:nvSpPr>
        <p:spPr>
          <a:xfrm>
            <a:off x="802105" y="1507958"/>
            <a:ext cx="6397338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Classical bits are either 0 or 1, quantum bits have been described as being 0 and 1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more mathematical definition would be that the condition of n qubits is like a vector in a 2</a:t>
            </a:r>
            <a:r>
              <a:rPr lang="en-US" sz="1800" baseline="300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 </a:t>
            </a:r>
            <a:r>
              <a:rPr lang="en-US" sz="1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dimensional Hilbert space</a:t>
            </a:r>
          </a:p>
          <a:p>
            <a:endParaRPr lang="en-US" dirty="0"/>
          </a:p>
        </p:txBody>
      </p:sp>
      <p:pic>
        <p:nvPicPr>
          <p:cNvPr id="4" name="Shape 158">
            <a:extLst>
              <a:ext uri="{FF2B5EF4-FFF2-40B4-BE49-F238E27FC236}">
                <a16:creationId xmlns:a16="http://schemas.microsoft.com/office/drawing/2014/main" id="{2F7FAEA0-5152-2C15-00A9-E9B9B4E362A9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527761" y="3172993"/>
            <a:ext cx="2888579" cy="3108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What is quantum computing? | Google Quantum AI">
            <a:extLst>
              <a:ext uri="{FF2B5EF4-FFF2-40B4-BE49-F238E27FC236}">
                <a16:creationId xmlns:a16="http://schemas.microsoft.com/office/drawing/2014/main" id="{8729AAFD-5FA0-243E-FE86-0A7AC04FB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583" y="788125"/>
            <a:ext cx="3961312" cy="528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0E3438F-D36C-8C78-EA46-D229ADC9EB5F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72916-0203-A50C-E405-66500525FE3F}"/>
              </a:ext>
            </a:extLst>
          </p:cNvPr>
          <p:cNvSpPr txBox="1"/>
          <p:nvPr/>
        </p:nvSpPr>
        <p:spPr>
          <a:xfrm>
            <a:off x="348343" y="891100"/>
            <a:ext cx="450233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solidFill>
                  <a:schemeClr val="dk1"/>
                </a:solidFill>
              </a:rPr>
              <a:t>Because quantum solutions perform better at certain tasks</a:t>
            </a:r>
            <a:endParaRPr lang="en-US" sz="20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Quantum Superposition</a:t>
            </a:r>
            <a:endParaRPr lang="en-US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Quantum Entanglement</a:t>
            </a:r>
            <a:endParaRPr lang="en-US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Qubits scale exponentially 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Quantum algorithms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Moore's Law failing, Neven's law succeeding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en-GB" dirty="0"/>
              <a:t>Success of Rose's Law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en-GB" dirty="0"/>
              <a:t>Quantum solutions scale much more easily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en-GB" dirty="0"/>
              <a:t>Amount of data is increasing exponentially, classical algorithms cannot keep up</a:t>
            </a:r>
          </a:p>
        </p:txBody>
      </p:sp>
      <p:sp>
        <p:nvSpPr>
          <p:cNvPr id="3" name="Shape 163">
            <a:extLst>
              <a:ext uri="{FF2B5EF4-FFF2-40B4-BE49-F238E27FC236}">
                <a16:creationId xmlns:a16="http://schemas.microsoft.com/office/drawing/2014/main" id="{88D79351-AFA9-B881-2496-994F82BBDC7F}"/>
              </a:ext>
            </a:extLst>
          </p:cNvPr>
          <p:cNvSpPr txBox="1">
            <a:spLocks/>
          </p:cNvSpPr>
          <p:nvPr/>
        </p:nvSpPr>
        <p:spPr>
          <a:xfrm>
            <a:off x="4021311" y="126757"/>
            <a:ext cx="4149377" cy="926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dirty="0"/>
              <a:t>Why Quantum?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E673BD1-F9FA-36D9-85D2-4E2359B823E4}"/>
              </a:ext>
            </a:extLst>
          </p:cNvPr>
          <p:cNvSpPr txBox="1">
            <a:spLocks/>
          </p:cNvSpPr>
          <p:nvPr/>
        </p:nvSpPr>
        <p:spPr>
          <a:xfrm>
            <a:off x="4784117" y="6525804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48820" cy="6858000"/>
            <a:chOff x="0" y="0"/>
            <a:chExt cx="1214882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916923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3394" y="2073568"/>
              <a:ext cx="3194840" cy="25292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630167" cy="281330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27363" y="14096"/>
            <a:ext cx="299783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dirty="0"/>
              <a:t>How</a:t>
            </a:r>
            <a:r>
              <a:rPr sz="3600" spc="-190" dirty="0"/>
              <a:t> </a:t>
            </a:r>
            <a:r>
              <a:rPr sz="3600" dirty="0"/>
              <a:t>does</a:t>
            </a:r>
            <a:r>
              <a:rPr sz="3600" spc="-165" dirty="0"/>
              <a:t> </a:t>
            </a:r>
            <a:r>
              <a:rPr sz="3600" spc="-50" dirty="0"/>
              <a:t>a </a:t>
            </a:r>
            <a:r>
              <a:rPr sz="3600" spc="-10" dirty="0"/>
              <a:t>quantum </a:t>
            </a:r>
            <a:r>
              <a:rPr sz="3600" spc="-40" dirty="0"/>
              <a:t>computer</a:t>
            </a:r>
            <a:r>
              <a:rPr sz="3600" spc="-150" dirty="0"/>
              <a:t> </a:t>
            </a:r>
            <a:r>
              <a:rPr sz="3600" spc="-20" dirty="0"/>
              <a:t>work?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8995918" y="4969509"/>
            <a:ext cx="296672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flow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submitting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job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classical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quantum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computer,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job,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quantum measurement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classical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284" y="2374519"/>
            <a:ext cx="3349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alibri Light"/>
                <a:cs typeface="Calibri Light"/>
              </a:rPr>
              <a:t>Quantum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Computer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Architecture</a:t>
            </a:r>
            <a:endParaRPr sz="2000">
              <a:latin typeface="Calibri Light"/>
              <a:cs typeface="Calibri Ligh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3179" y="3398520"/>
            <a:ext cx="864107" cy="5562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743580" y="3596132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33000C48-D190-5694-5F04-DACC1C4D1DE8}"/>
              </a:ext>
            </a:extLst>
          </p:cNvPr>
          <p:cNvSpPr txBox="1">
            <a:spLocks/>
          </p:cNvSpPr>
          <p:nvPr/>
        </p:nvSpPr>
        <p:spPr>
          <a:xfrm>
            <a:off x="4784117" y="6675435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Department .of Computer Science, RYMEC, Ballari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2168</Words>
  <Application>Microsoft Office PowerPoint</Application>
  <PresentationFormat>Widescreen</PresentationFormat>
  <Paragraphs>445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MT</vt:lpstr>
      <vt:lpstr>Calibri</vt:lpstr>
      <vt:lpstr>Calibri Light</vt:lpstr>
      <vt:lpstr>Symbol</vt:lpstr>
      <vt:lpstr>Times New Roman</vt:lpstr>
      <vt:lpstr>Wingdings</vt:lpstr>
      <vt:lpstr>Wingdings 2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Evolution of Quantum Theory &amp; Quantum Technology</vt:lpstr>
      <vt:lpstr>Brief History of Quantum Computers</vt:lpstr>
      <vt:lpstr>Brief History of Quantum Computers</vt:lpstr>
      <vt:lpstr>PowerPoint Presentation</vt:lpstr>
      <vt:lpstr>PowerPoint Presentation</vt:lpstr>
      <vt:lpstr>How does a quantum computer work?</vt:lpstr>
      <vt:lpstr>Superposition</vt:lpstr>
      <vt:lpstr>Entanglement</vt:lpstr>
      <vt:lpstr>Decoherence</vt:lpstr>
      <vt:lpstr>Measurement</vt:lpstr>
      <vt:lpstr>PowerPoint Presentation</vt:lpstr>
      <vt:lpstr>PowerPoint Presentation</vt:lpstr>
      <vt:lpstr>PowerPoint Presentation</vt:lpstr>
      <vt:lpstr>Solution Presented </vt:lpstr>
      <vt:lpstr>Quantum Programming</vt:lpstr>
      <vt:lpstr>Quantum vs. Classic Gates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srinu reddy</cp:lastModifiedBy>
  <cp:revision>130</cp:revision>
  <dcterms:created xsi:type="dcterms:W3CDTF">2020-01-20T05:08:25Z</dcterms:created>
  <dcterms:modified xsi:type="dcterms:W3CDTF">2025-02-17T14:38:56Z</dcterms:modified>
</cp:coreProperties>
</file>