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Analysis of Mobile Phone Call Data</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Presented by </a:t>
            </a:r>
            <a:r>
              <a:rPr lang="en-US" dirty="0" err="1">
                <a:solidFill>
                  <a:schemeClr val="tx1"/>
                </a:solidFill>
              </a:rPr>
              <a:t>B.Srinu</a:t>
            </a:r>
            <a:endParaRPr lang="en-US" b="1" dirty="0">
              <a:solidFill>
                <a:schemeClr val="tx1"/>
              </a:solidFill>
            </a:endParaRPr>
          </a:p>
          <a:p>
            <a:pPr>
              <a:spcAft>
                <a:spcPts val="600"/>
              </a:spcAft>
            </a:pPr>
            <a:r>
              <a:rPr lang="en-US" dirty="0">
                <a:solidFill>
                  <a:schemeClr val="tx1"/>
                </a:solidFill>
              </a:rPr>
              <a:t>Batch-7230</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3912-28D6-E4C5-5E5B-AF28937361F6}"/>
              </a:ext>
            </a:extLst>
          </p:cNvPr>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Distribution of call durations at different times of the day</a:t>
            </a:r>
            <a:endParaRPr lang="en-IN"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EADF386-931B-447E-EE5F-9F745E9F37E3}"/>
              </a:ext>
            </a:extLst>
          </p:cNvPr>
          <p:cNvSpPr>
            <a:spLocks noGrp="1"/>
          </p:cNvSpPr>
          <p:nvPr>
            <p:ph idx="1"/>
          </p:nvPr>
        </p:nvSpPr>
        <p:spPr/>
        <p:txBody>
          <a:bodyPr>
            <a:normAutofit/>
          </a:bodyPr>
          <a:lstStyle/>
          <a:p>
            <a:pPr marL="0" indent="0">
              <a:buNone/>
            </a:pPr>
            <a:r>
              <a:rPr lang="en-US" sz="1800" b="1" dirty="0">
                <a:latin typeface="Calibri" panose="020F0502020204030204" pitchFamily="34" charset="0"/>
                <a:cs typeface="Calibri" panose="020F0502020204030204" pitchFamily="34" charset="0"/>
              </a:rPr>
              <a:t>Observations: </a:t>
            </a:r>
            <a:r>
              <a:rPr lang="en-US" sz="1800" dirty="0">
                <a:latin typeface="Calibri" panose="020F0502020204030204" pitchFamily="34" charset="0"/>
                <a:cs typeface="Calibri" panose="020F0502020204030204" pitchFamily="34" charset="0"/>
              </a:rPr>
              <a:t>The call activity starts about 7 am. It ramps up and peaks between 11:00 am and noon. Generally there is high activity between 9 am and 5 pm, and between 6pm and 7 pm. Between 5pm and 6 pm there is lesser activity. </a:t>
            </a:r>
            <a:endParaRPr lang="en-IN" sz="18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59B3FB9-F520-F5D3-5763-B34C37945B69}"/>
              </a:ext>
            </a:extLst>
          </p:cNvPr>
          <p:cNvPicPr>
            <a:picLocks noChangeAspect="1"/>
          </p:cNvPicPr>
          <p:nvPr/>
        </p:nvPicPr>
        <p:blipFill>
          <a:blip r:embed="rId2"/>
          <a:stretch>
            <a:fillRect/>
          </a:stretch>
        </p:blipFill>
        <p:spPr>
          <a:xfrm>
            <a:off x="3699154" y="3144280"/>
            <a:ext cx="4625741" cy="3071126"/>
          </a:xfrm>
          <a:prstGeom prst="rect">
            <a:avLst/>
          </a:prstGeom>
        </p:spPr>
      </p:pic>
    </p:spTree>
    <p:extLst>
      <p:ext uri="{BB962C8B-B14F-4D97-AF65-F5344CB8AC3E}">
        <p14:creationId xmlns:p14="http://schemas.microsoft.com/office/powerpoint/2010/main" val="93476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445819-F459-88D5-A657-648D151D163D}"/>
              </a:ext>
            </a:extLst>
          </p:cNvPr>
          <p:cNvPicPr>
            <a:picLocks noChangeAspect="1"/>
          </p:cNvPicPr>
          <p:nvPr/>
        </p:nvPicPr>
        <p:blipFill>
          <a:blip r:embed="rId2"/>
          <a:stretch>
            <a:fillRect/>
          </a:stretch>
        </p:blipFill>
        <p:spPr>
          <a:xfrm>
            <a:off x="2667000" y="522514"/>
            <a:ext cx="6858000" cy="5691674"/>
          </a:xfrm>
          <a:prstGeom prst="rect">
            <a:avLst/>
          </a:prstGeom>
        </p:spPr>
      </p:pic>
    </p:spTree>
    <p:extLst>
      <p:ext uri="{BB962C8B-B14F-4D97-AF65-F5344CB8AC3E}">
        <p14:creationId xmlns:p14="http://schemas.microsoft.com/office/powerpoint/2010/main" val="137120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F506-1646-CA84-033E-ABE11C6266F4}"/>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Objective</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0A73F3E-DCB0-4C10-F111-2883AE210283}"/>
              </a:ext>
            </a:extLst>
          </p:cNvPr>
          <p:cNvSpPr>
            <a:spLocks noGrp="1"/>
          </p:cNvSpPr>
          <p:nvPr>
            <p:ph idx="1"/>
          </p:nvPr>
        </p:nvSpPr>
        <p:spPr/>
        <p:txBody>
          <a:bodyPr>
            <a:normAutofit/>
          </a:bodyPr>
          <a:lstStyle/>
          <a:p>
            <a:pPr>
              <a:buFont typeface="Arial" panose="020B0604020202020204" pitchFamily="34" charset="0"/>
              <a:buChar char="•"/>
            </a:pPr>
            <a:r>
              <a:rPr lang="en-US" sz="3200" dirty="0">
                <a:latin typeface="Calibri" panose="020F0502020204030204" pitchFamily="34" charset="0"/>
                <a:cs typeface="Calibri" panose="020F0502020204030204" pitchFamily="34" charset="0"/>
              </a:rPr>
              <a:t>The Main objective of this project is to determine the call log data of Mobile Phone</a:t>
            </a:r>
            <a:endParaRPr lang="en-I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846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3EEB-7B72-55B1-C2EC-1A94F2E85957}"/>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Abstract</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0AF580D-5855-B53B-FF48-7D7827CEC5BF}"/>
              </a:ext>
            </a:extLst>
          </p:cNvPr>
          <p:cNvSpPr>
            <a:spLocks noGrp="1"/>
          </p:cNvSpPr>
          <p:nvPr>
            <p:ph idx="1"/>
          </p:nvPr>
        </p:nvSpPr>
        <p:spPr/>
        <p:txBody>
          <a:bodyPr/>
          <a:lstStyle/>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Mobile phones have become Popular in a very short time.</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Almost 5 Billion Users are using the Mobile Phones all over the World.</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Here we present a scheme which uses analysis of a typical mobile feature phone call data to yield interesting and useful results which would enable determination of some of the mobile user characteristics and enable possible productivity improvements.</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292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7691-9C90-383A-708F-B0ECBF9E870D}"/>
              </a:ext>
            </a:extLst>
          </p:cNvPr>
          <p:cNvSpPr>
            <a:spLocks noGrp="1"/>
          </p:cNvSpPr>
          <p:nvPr>
            <p:ph type="title"/>
          </p:nvPr>
        </p:nvSpPr>
        <p:spPr/>
        <p:txBody>
          <a:bodyPr>
            <a:normAutofit/>
          </a:bodyPr>
          <a:lstStyle/>
          <a:p>
            <a:r>
              <a:rPr lang="en-US" sz="3200" b="1" dirty="0">
                <a:latin typeface="Calibri" panose="020F0502020204030204" pitchFamily="34" charset="0"/>
                <a:cs typeface="Calibri" panose="020F0502020204030204" pitchFamily="34" charset="0"/>
              </a:rPr>
              <a:t>ELEMENTARY CALL LOG DATA ANALYSIS</a:t>
            </a:r>
            <a:endParaRPr lang="en-IN"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8B35838-CA0C-58CC-2264-914921CB9635}"/>
              </a:ext>
            </a:extLst>
          </p:cNvPr>
          <p:cNvSpPr>
            <a:spLocks noGrp="1"/>
          </p:cNvSpPr>
          <p:nvPr>
            <p:ph idx="1"/>
          </p:nvPr>
        </p:nvSpPr>
        <p:spPr/>
        <p:txBody>
          <a:bodyPr>
            <a:normAutofit/>
          </a:bodyPr>
          <a:lstStyle/>
          <a:p>
            <a:pPr>
              <a:buFont typeface="Arial" panose="020B0604020202020204" pitchFamily="34" charset="0"/>
              <a:buChar char="•"/>
            </a:pPr>
            <a:r>
              <a:rPr lang="en-US" sz="1800" dirty="0">
                <a:latin typeface="Calibri" panose="020F0502020204030204" pitchFamily="34" charset="0"/>
                <a:cs typeface="Calibri" panose="020F0502020204030204" pitchFamily="34" charset="0"/>
              </a:rPr>
              <a:t>The elementary data analysis describes the simple statistics on a single data set </a:t>
            </a:r>
          </a:p>
          <a:p>
            <a:pPr>
              <a:buFont typeface="Arial" panose="020B0604020202020204" pitchFamily="34" charset="0"/>
              <a:buChar char="•"/>
            </a:pPr>
            <a:r>
              <a:rPr lang="en-US" sz="1800" dirty="0">
                <a:latin typeface="Calibri" panose="020F0502020204030204" pitchFamily="34" charset="0"/>
                <a:cs typeface="Calibri" panose="020F0502020204030204" pitchFamily="34" charset="0"/>
              </a:rPr>
              <a:t>The phone call data in mobile phones. For example, consider the voice call history consisting of elementary data such as</a:t>
            </a:r>
          </a:p>
          <a:p>
            <a:pPr marL="0" indent="0">
              <a:buNone/>
            </a:pPr>
            <a:r>
              <a:rPr lang="en-US" sz="1800" dirty="0">
                <a:latin typeface="Calibri" panose="020F0502020204030204" pitchFamily="34" charset="0"/>
                <a:cs typeface="Calibri" panose="020F0502020204030204" pitchFamily="34" charset="0"/>
              </a:rPr>
              <a:t>    (a) phone numbers of incoming, dialed, and missed calls</a:t>
            </a:r>
          </a:p>
          <a:p>
            <a:pPr marL="0" indent="0">
              <a:buNone/>
            </a:pPr>
            <a:r>
              <a:rPr lang="en-US" sz="1800" dirty="0">
                <a:latin typeface="Calibri" panose="020F0502020204030204" pitchFamily="34" charset="0"/>
                <a:cs typeface="Calibri" panose="020F0502020204030204" pitchFamily="34" charset="0"/>
              </a:rPr>
              <a:t>    (b)The days, times, and durations of incoming and dialed calls. Using elementary data analysis on the        above data, one can derive various distributions related to calls.</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1230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444567-7FDA-B7D2-4EEC-E283B64A6B17}"/>
              </a:ext>
            </a:extLst>
          </p:cNvPr>
          <p:cNvPicPr>
            <a:picLocks noChangeAspect="1"/>
          </p:cNvPicPr>
          <p:nvPr/>
        </p:nvPicPr>
        <p:blipFill>
          <a:blip r:embed="rId2"/>
          <a:stretch>
            <a:fillRect/>
          </a:stretch>
        </p:blipFill>
        <p:spPr>
          <a:xfrm>
            <a:off x="3237722" y="944664"/>
            <a:ext cx="5159829" cy="4968671"/>
          </a:xfrm>
          <a:prstGeom prst="rect">
            <a:avLst/>
          </a:prstGeom>
        </p:spPr>
      </p:pic>
    </p:spTree>
    <p:extLst>
      <p:ext uri="{BB962C8B-B14F-4D97-AF65-F5344CB8AC3E}">
        <p14:creationId xmlns:p14="http://schemas.microsoft.com/office/powerpoint/2010/main" val="62776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1621-257B-41C1-B227-ED525A40976A}"/>
              </a:ext>
            </a:extLst>
          </p:cNvPr>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Aggregate of phone calls over a 4-week</a:t>
            </a:r>
            <a:br>
              <a:rPr lang="en-US" sz="3200" dirty="0">
                <a:latin typeface="Calibri" panose="020F0502020204030204" pitchFamily="34" charset="0"/>
                <a:cs typeface="Calibri" panose="020F0502020204030204" pitchFamily="34" charset="0"/>
              </a:rPr>
            </a:br>
            <a:r>
              <a:rPr lang="en-US" sz="3200" dirty="0">
                <a:latin typeface="Calibri" panose="020F0502020204030204" pitchFamily="34" charset="0"/>
                <a:cs typeface="Calibri" panose="020F0502020204030204" pitchFamily="34" charset="0"/>
              </a:rPr>
              <a:t>period</a:t>
            </a:r>
            <a:endParaRPr lang="en-IN" sz="3200" dirty="0">
              <a:latin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427D0927-22AC-A44C-6E76-6A997D937E1A}"/>
              </a:ext>
            </a:extLst>
          </p:cNvPr>
          <p:cNvSpPr>
            <a:spLocks noGrp="1"/>
          </p:cNvSpPr>
          <p:nvPr>
            <p:ph idx="1"/>
          </p:nvPr>
        </p:nvSpPr>
        <p:spPr/>
        <p:txBody>
          <a:bodyPr>
            <a:normAutofit/>
          </a:bodyPr>
          <a:lstStyle/>
          <a:p>
            <a:pPr marL="0" indent="0">
              <a:buNone/>
            </a:pPr>
            <a:r>
              <a:rPr lang="en-US" sz="1800" b="1" dirty="0">
                <a:latin typeface="Calibri" panose="020F0502020204030204" pitchFamily="34" charset="0"/>
                <a:cs typeface="Calibri" panose="020F0502020204030204" pitchFamily="34" charset="0"/>
              </a:rPr>
              <a:t>Observation: </a:t>
            </a:r>
            <a:r>
              <a:rPr lang="en-US" sz="1800" dirty="0">
                <a:latin typeface="Calibri" panose="020F0502020204030204" pitchFamily="34" charset="0"/>
                <a:cs typeface="Calibri" panose="020F0502020204030204" pitchFamily="34" charset="0"/>
              </a:rPr>
              <a:t>The distributions of phone call durations are </a:t>
            </a:r>
            <a:r>
              <a:rPr lang="en-US" sz="1800" dirty="0" err="1">
                <a:latin typeface="Calibri" panose="020F0502020204030204" pitchFamily="34" charset="0"/>
                <a:cs typeface="Calibri" panose="020F0502020204030204" pitchFamily="34" charset="0"/>
              </a:rPr>
              <a:t>bursty</a:t>
            </a:r>
            <a:r>
              <a:rPr lang="en-US" sz="1800" dirty="0">
                <a:latin typeface="Calibri" panose="020F0502020204030204" pitchFamily="34" charset="0"/>
                <a:cs typeface="Calibri" panose="020F0502020204030204" pitchFamily="34" charset="0"/>
              </a:rPr>
              <a:t> – the calls are mostly of short durations, and once in a while there are high peaks corresponding to calls of long durations. </a:t>
            </a:r>
          </a:p>
          <a:p>
            <a:pPr marL="0" indent="0">
              <a:buNone/>
            </a:pPr>
            <a:endParaRPr lang="en-IN" sz="1800"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C01D82EF-C89C-ED2C-1364-3B2A6437D282}"/>
              </a:ext>
            </a:extLst>
          </p:cNvPr>
          <p:cNvPicPr>
            <a:picLocks noChangeAspect="1"/>
          </p:cNvPicPr>
          <p:nvPr/>
        </p:nvPicPr>
        <p:blipFill>
          <a:blip r:embed="rId2"/>
          <a:stretch>
            <a:fillRect/>
          </a:stretch>
        </p:blipFill>
        <p:spPr>
          <a:xfrm>
            <a:off x="3607800" y="2976465"/>
            <a:ext cx="4435224" cy="3065205"/>
          </a:xfrm>
          <a:prstGeom prst="rect">
            <a:avLst/>
          </a:prstGeom>
        </p:spPr>
      </p:pic>
    </p:spTree>
    <p:extLst>
      <p:ext uri="{BB962C8B-B14F-4D97-AF65-F5344CB8AC3E}">
        <p14:creationId xmlns:p14="http://schemas.microsoft.com/office/powerpoint/2010/main" val="323642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539D-0270-C03B-1E69-4A3155424344}"/>
              </a:ext>
            </a:extLst>
          </p:cNvPr>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Call durations across phone numbers</a:t>
            </a:r>
            <a:endParaRPr lang="en-IN"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D0536CA-2751-137D-026C-440893DD9E8C}"/>
              </a:ext>
            </a:extLst>
          </p:cNvPr>
          <p:cNvSpPr>
            <a:spLocks noGrp="1"/>
          </p:cNvSpPr>
          <p:nvPr>
            <p:ph idx="1"/>
          </p:nvPr>
        </p:nvSpPr>
        <p:spPr/>
        <p:txBody>
          <a:bodyPr>
            <a:normAutofit/>
          </a:bodyPr>
          <a:lstStyle/>
          <a:p>
            <a:pPr marL="0" indent="0">
              <a:buNone/>
            </a:pPr>
            <a:r>
              <a:rPr lang="en-US" sz="1600" b="1" dirty="0">
                <a:latin typeface="Calibri" panose="020F0502020204030204" pitchFamily="34" charset="0"/>
                <a:cs typeface="Calibri" panose="020F0502020204030204" pitchFamily="34" charset="0"/>
              </a:rPr>
              <a:t>Observation:</a:t>
            </a:r>
            <a:r>
              <a:rPr lang="en-US" sz="1600" dirty="0">
                <a:latin typeface="Calibri" panose="020F0502020204030204" pitchFamily="34" charset="0"/>
                <a:cs typeface="Calibri" panose="020F0502020204030204" pitchFamily="34" charset="0"/>
              </a:rPr>
              <a:t> There is a very small percentage of phone calls with long durations – corresponding to known persons with close relationship and relatively long tail of short call durations.</a:t>
            </a:r>
            <a:endParaRPr lang="en-IN" sz="16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A5A96BF6-AEAD-A7C8-F8F7-36C2F6360DA0}"/>
              </a:ext>
            </a:extLst>
          </p:cNvPr>
          <p:cNvPicPr>
            <a:picLocks noChangeAspect="1"/>
          </p:cNvPicPr>
          <p:nvPr/>
        </p:nvPicPr>
        <p:blipFill>
          <a:blip r:embed="rId2"/>
          <a:stretch>
            <a:fillRect/>
          </a:stretch>
        </p:blipFill>
        <p:spPr>
          <a:xfrm>
            <a:off x="3817422" y="2993668"/>
            <a:ext cx="4557155" cy="3147333"/>
          </a:xfrm>
          <a:prstGeom prst="rect">
            <a:avLst/>
          </a:prstGeom>
        </p:spPr>
      </p:pic>
    </p:spTree>
    <p:extLst>
      <p:ext uri="{BB962C8B-B14F-4D97-AF65-F5344CB8AC3E}">
        <p14:creationId xmlns:p14="http://schemas.microsoft.com/office/powerpoint/2010/main" val="132133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4384-06FF-EF1E-B05D-72FB80E6C08D}"/>
              </a:ext>
            </a:extLst>
          </p:cNvPr>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Distribution of call durations over weekdays and weekends </a:t>
            </a:r>
            <a:endParaRPr lang="en-IN" sz="3200" dirty="0">
              <a:latin typeface="Calibri" panose="020F0502020204030204" pitchFamily="34" charset="0"/>
              <a:cs typeface="Calibri" panose="020F0502020204030204" pitchFamily="34" charset="0"/>
            </a:endParaRPr>
          </a:p>
        </p:txBody>
      </p:sp>
      <p:sp>
        <p:nvSpPr>
          <p:cNvPr id="11" name="Content Placeholder 10">
            <a:extLst>
              <a:ext uri="{FF2B5EF4-FFF2-40B4-BE49-F238E27FC236}">
                <a16:creationId xmlns:a16="http://schemas.microsoft.com/office/drawing/2014/main" id="{99EFCCB4-20C3-B639-246F-335C16AF493B}"/>
              </a:ext>
            </a:extLst>
          </p:cNvPr>
          <p:cNvSpPr>
            <a:spLocks noGrp="1"/>
          </p:cNvSpPr>
          <p:nvPr>
            <p:ph idx="1"/>
          </p:nvPr>
        </p:nvSpPr>
        <p:spPr/>
        <p:txBody>
          <a:bodyPr/>
          <a:lstStyle/>
          <a:p>
            <a:pPr marL="0" indent="0">
              <a:buNone/>
            </a:pPr>
            <a:r>
              <a:rPr lang="en-US" b="1" dirty="0">
                <a:latin typeface="Calibri" panose="020F0502020204030204" pitchFamily="34" charset="0"/>
                <a:cs typeface="Calibri" panose="020F0502020204030204" pitchFamily="34" charset="0"/>
              </a:rPr>
              <a:t>Observations:</a:t>
            </a:r>
            <a:r>
              <a:rPr lang="en-US" dirty="0">
                <a:latin typeface="Calibri" panose="020F0502020204030204" pitchFamily="34" charset="0"/>
                <a:cs typeface="Calibri" panose="020F0502020204030204" pitchFamily="34" charset="0"/>
              </a:rPr>
              <a:t> The week starts off slowly with respect to the total duration of calls on Monday. It has high peaks on Thursday and Friday. The time spent on weekends is very minimal. Time spent talking on Wednesday is the lowest among weekdays – a very likely reason being the user involved in part-time work or some serious activity on that day. 4.4 Distribution of call durations across all day.</a:t>
            </a:r>
            <a:endParaRPr lang="en-IN"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B62E6EA5-A8C5-56E2-EB8A-E0362046C005}"/>
              </a:ext>
            </a:extLst>
          </p:cNvPr>
          <p:cNvPicPr>
            <a:picLocks noChangeAspect="1"/>
          </p:cNvPicPr>
          <p:nvPr/>
        </p:nvPicPr>
        <p:blipFill>
          <a:blip r:embed="rId2"/>
          <a:stretch>
            <a:fillRect/>
          </a:stretch>
        </p:blipFill>
        <p:spPr>
          <a:xfrm>
            <a:off x="3918888" y="3155708"/>
            <a:ext cx="4671465" cy="3177815"/>
          </a:xfrm>
          <a:prstGeom prst="rect">
            <a:avLst/>
          </a:prstGeom>
        </p:spPr>
      </p:pic>
    </p:spTree>
    <p:extLst>
      <p:ext uri="{BB962C8B-B14F-4D97-AF65-F5344CB8AC3E}">
        <p14:creationId xmlns:p14="http://schemas.microsoft.com/office/powerpoint/2010/main" val="3934649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4AC2-78E2-D8C9-6CCB-E863EBE0A2A9}"/>
              </a:ext>
            </a:extLst>
          </p:cNvPr>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Distribution of call durations across all calls</a:t>
            </a:r>
            <a:endParaRPr lang="en-IN"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C3966E3-DF38-F538-AD0B-4B820F66D061}"/>
              </a:ext>
            </a:extLst>
          </p:cNvPr>
          <p:cNvSpPr>
            <a:spLocks noGrp="1"/>
          </p:cNvSpPr>
          <p:nvPr>
            <p:ph idx="1"/>
          </p:nvPr>
        </p:nvSpPr>
        <p:spPr/>
        <p:txBody>
          <a:bodyPr>
            <a:normAutofit/>
          </a:bodyPr>
          <a:lstStyle/>
          <a:p>
            <a:pPr marL="0" indent="0">
              <a:buNone/>
            </a:pPr>
            <a:r>
              <a:rPr lang="en-US" sz="1800" b="1" dirty="0">
                <a:latin typeface="Calibri" panose="020F0502020204030204" pitchFamily="34" charset="0"/>
                <a:cs typeface="Calibri" panose="020F0502020204030204" pitchFamily="34" charset="0"/>
              </a:rPr>
              <a:t>Observations: </a:t>
            </a:r>
            <a:r>
              <a:rPr lang="en-US" sz="1800" dirty="0">
                <a:latin typeface="Calibri" panose="020F0502020204030204" pitchFamily="34" charset="0"/>
                <a:cs typeface="Calibri" panose="020F0502020204030204" pitchFamily="34" charset="0"/>
              </a:rPr>
              <a:t>The number of calls of short durations are very high (for 1 – 2 minutes) and tapers off rapidly for durations of 3 minutes and above.</a:t>
            </a:r>
            <a:endParaRPr lang="en-IN" sz="18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4EA5021-808A-86CF-E7D8-6A98B2DCA0A7}"/>
              </a:ext>
            </a:extLst>
          </p:cNvPr>
          <p:cNvPicPr>
            <a:picLocks noChangeAspect="1"/>
          </p:cNvPicPr>
          <p:nvPr/>
        </p:nvPicPr>
        <p:blipFill>
          <a:blip r:embed="rId2"/>
          <a:stretch>
            <a:fillRect/>
          </a:stretch>
        </p:blipFill>
        <p:spPr>
          <a:xfrm>
            <a:off x="3914929" y="2997479"/>
            <a:ext cx="4511431" cy="3139712"/>
          </a:xfrm>
          <a:prstGeom prst="rect">
            <a:avLst/>
          </a:prstGeom>
        </p:spPr>
      </p:pic>
    </p:spTree>
    <p:extLst>
      <p:ext uri="{BB962C8B-B14F-4D97-AF65-F5344CB8AC3E}">
        <p14:creationId xmlns:p14="http://schemas.microsoft.com/office/powerpoint/2010/main" val="2046558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{AA123E59-35E8-4888-BC59-854E62738676}tf78438558_win32</Template>
  <TotalTime>89</TotalTime>
  <Words>444</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Garamond</vt:lpstr>
      <vt:lpstr>SavonVTI</vt:lpstr>
      <vt:lpstr>Analysis of Mobile Phone Call Data</vt:lpstr>
      <vt:lpstr>Objective</vt:lpstr>
      <vt:lpstr>Abstract</vt:lpstr>
      <vt:lpstr>ELEMENTARY CALL LOG DATA ANALYSIS</vt:lpstr>
      <vt:lpstr>PowerPoint Presentation</vt:lpstr>
      <vt:lpstr>Aggregate of phone calls over a 4-week period</vt:lpstr>
      <vt:lpstr>Call durations across phone numbers</vt:lpstr>
      <vt:lpstr>Distribution of call durations over weekdays and weekends </vt:lpstr>
      <vt:lpstr>Distribution of call durations across all calls</vt:lpstr>
      <vt:lpstr>Distribution of call durations at different times of the day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Mobile Phone Call Data</dc:title>
  <dc:creator>Budda Srinu</dc:creator>
  <cp:lastModifiedBy>Budda Srinu</cp:lastModifiedBy>
  <cp:revision>2</cp:revision>
  <dcterms:created xsi:type="dcterms:W3CDTF">2022-05-14T06:08:36Z</dcterms:created>
  <dcterms:modified xsi:type="dcterms:W3CDTF">2022-05-14T07:38:04Z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