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5" r:id="rId9"/>
    <p:sldId id="264" r:id="rId10"/>
    <p:sldId id="269" r:id="rId11"/>
    <p:sldId id="270" r:id="rId12"/>
    <p:sldId id="266" r:id="rId13"/>
    <p:sldId id="267" r:id="rId14"/>
    <p:sldId id="268"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114" d="100"/>
          <a:sy n="114" d="100"/>
        </p:scale>
        <p:origin x="13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4/26/2020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4/26/2020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4/26/2020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question-board-chalk-school-1262378/"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lacity.org/A-Safe-City/Arrest-Data-from-2010-to-Present/yru6-6re4" TargetMode="External"/><Relationship Id="rId2" Type="http://schemas.openxmlformats.org/officeDocument/2006/relationships/hyperlink" Target="https://www.kaggle.com/cityofLA/crime-in-los-angeles" TargetMode="External"/><Relationship Id="rId1" Type="http://schemas.openxmlformats.org/officeDocument/2006/relationships/slideLayout" Target="../slideLayouts/slideLayout2.xml"/><Relationship Id="rId6" Type="http://schemas.openxmlformats.org/officeDocument/2006/relationships/hyperlink" Target="https://api.meteostat.net/" TargetMode="External"/><Relationship Id="rId5" Type="http://schemas.openxmlformats.org/officeDocument/2006/relationships/hyperlink" Target="https://openweathermap.org/api" TargetMode="External"/><Relationship Id="rId4" Type="http://schemas.openxmlformats.org/officeDocument/2006/relationships/hyperlink" Target="https://data.lacity.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9EB8-7C12-4C78-982E-2707FA222820}"/>
              </a:ext>
            </a:extLst>
          </p:cNvPr>
          <p:cNvSpPr>
            <a:spLocks noGrp="1"/>
          </p:cNvSpPr>
          <p:nvPr>
            <p:ph type="ctrTitle"/>
          </p:nvPr>
        </p:nvSpPr>
        <p:spPr/>
        <p:txBody>
          <a:bodyPr>
            <a:normAutofit fontScale="90000"/>
          </a:bodyPr>
          <a:lstStyle/>
          <a:p>
            <a:pPr algn="ctr"/>
            <a:r>
              <a:rPr lang="en-US" dirty="0"/>
              <a:t>Criminal Activity and Weather Analysis in Los Angeles</a:t>
            </a:r>
          </a:p>
        </p:txBody>
      </p:sp>
      <p:sp>
        <p:nvSpPr>
          <p:cNvPr id="3" name="Subtitle 2">
            <a:extLst>
              <a:ext uri="{FF2B5EF4-FFF2-40B4-BE49-F238E27FC236}">
                <a16:creationId xmlns:a16="http://schemas.microsoft.com/office/drawing/2014/main" id="{302B58AA-3808-4CA4-A29C-57AD43B29DB9}"/>
              </a:ext>
            </a:extLst>
          </p:cNvPr>
          <p:cNvSpPr>
            <a:spLocks noGrp="1"/>
          </p:cNvSpPr>
          <p:nvPr>
            <p:ph type="subTitle" idx="1"/>
          </p:nvPr>
        </p:nvSpPr>
        <p:spPr>
          <a:xfrm>
            <a:off x="1128404" y="3564467"/>
            <a:ext cx="9595014" cy="1071095"/>
          </a:xfrm>
        </p:spPr>
        <p:txBody>
          <a:bodyPr>
            <a:noAutofit/>
          </a:bodyPr>
          <a:lstStyle/>
          <a:p>
            <a:pPr algn="ctr"/>
            <a:r>
              <a:rPr lang="en-US" sz="2300" dirty="0"/>
              <a:t>Akash Vaidya, Melody </a:t>
            </a:r>
            <a:r>
              <a:rPr lang="en-US" sz="2300" dirty="0" err="1"/>
              <a:t>Liou</a:t>
            </a:r>
            <a:r>
              <a:rPr lang="en-US" sz="2300" dirty="0"/>
              <a:t>, </a:t>
            </a:r>
            <a:r>
              <a:rPr lang="en-US" sz="2300" dirty="0" err="1"/>
              <a:t>Simar</a:t>
            </a:r>
            <a:r>
              <a:rPr lang="en-US" sz="2300" dirty="0"/>
              <a:t> Singh, Srinivas </a:t>
            </a:r>
            <a:r>
              <a:rPr lang="en-US" sz="2300" dirty="0" err="1"/>
              <a:t>Hanumansetty</a:t>
            </a:r>
            <a:endParaRPr lang="en-US" sz="2300" dirty="0"/>
          </a:p>
          <a:p>
            <a:endParaRPr lang="en-US" sz="2300" dirty="0"/>
          </a:p>
        </p:txBody>
      </p:sp>
    </p:spTree>
    <p:extLst>
      <p:ext uri="{BB962C8B-B14F-4D97-AF65-F5344CB8AC3E}">
        <p14:creationId xmlns:p14="http://schemas.microsoft.com/office/powerpoint/2010/main" val="107538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5D34BE-A907-4954-B0FE-07AD3F7E47E7}"/>
              </a:ext>
            </a:extLst>
          </p:cNvPr>
          <p:cNvSpPr>
            <a:spLocks noGrp="1"/>
          </p:cNvSpPr>
          <p:nvPr>
            <p:ph type="title"/>
          </p:nvPr>
        </p:nvSpPr>
        <p:spPr>
          <a:xfrm>
            <a:off x="1130270" y="953324"/>
            <a:ext cx="9603275" cy="1049235"/>
          </a:xfrm>
        </p:spPr>
        <p:txBody>
          <a:bodyPr>
            <a:normAutofit/>
          </a:bodyPr>
          <a:lstStyle/>
          <a:p>
            <a:pPr algn="ctr"/>
            <a:r>
              <a:rPr lang="en-US" dirty="0"/>
              <a:t>Weather Patterns/Crime Data Analysis</a:t>
            </a:r>
          </a:p>
        </p:txBody>
      </p:sp>
      <p:sp>
        <p:nvSpPr>
          <p:cNvPr id="20" name="Content Placeholder 2">
            <a:extLst>
              <a:ext uri="{FF2B5EF4-FFF2-40B4-BE49-F238E27FC236}">
                <a16:creationId xmlns:a16="http://schemas.microsoft.com/office/drawing/2014/main" id="{39403350-1A24-4A05-8659-F5975317C0DA}"/>
              </a:ext>
            </a:extLst>
          </p:cNvPr>
          <p:cNvSpPr>
            <a:spLocks noGrp="1"/>
          </p:cNvSpPr>
          <p:nvPr>
            <p:ph idx="1"/>
          </p:nvPr>
        </p:nvSpPr>
        <p:spPr>
          <a:xfrm>
            <a:off x="1130270" y="2158175"/>
            <a:ext cx="4345401" cy="3308172"/>
          </a:xfrm>
        </p:spPr>
        <p:txBody>
          <a:bodyPr>
            <a:normAutofit/>
          </a:bodyPr>
          <a:lstStyle/>
          <a:p>
            <a:pPr>
              <a:lnSpc>
                <a:spcPct val="110000"/>
              </a:lnSpc>
            </a:pPr>
            <a:r>
              <a:rPr lang="en-US" sz="1000" dirty="0"/>
              <a:t>Initial Analysis of Numbers of Temperature per month:</a:t>
            </a:r>
          </a:p>
          <a:p>
            <a:pPr lvl="1">
              <a:lnSpc>
                <a:spcPct val="110000"/>
              </a:lnSpc>
            </a:pPr>
            <a:r>
              <a:rPr lang="en-US" sz="1000" dirty="0"/>
              <a:t>The temperature range from start of Quarter 1 and end of Quarter 4 are in similar range. Please note that the reported arrests/crimes are higher in Quarter 1 than in Quarter 4.</a:t>
            </a:r>
          </a:p>
          <a:p>
            <a:pPr lvl="1">
              <a:lnSpc>
                <a:spcPct val="110000"/>
              </a:lnSpc>
            </a:pPr>
            <a:r>
              <a:rPr lang="en-US" sz="1000" dirty="0"/>
              <a:t>From Month 3 (March) to Month 9 (August), there is a gradual increase in the temperature.</a:t>
            </a:r>
          </a:p>
          <a:p>
            <a:pPr lvl="1">
              <a:lnSpc>
                <a:spcPct val="110000"/>
              </a:lnSpc>
            </a:pPr>
            <a:r>
              <a:rPr lang="en-US" sz="1000" dirty="0"/>
              <a:t>In the third quarter of the year, the temperature peaks. Please note that patterns of reported arrests/crimes similarly peak in the third quarter. Please reference Month 7 (July) to Month 8 (August).</a:t>
            </a:r>
          </a:p>
          <a:p>
            <a:pPr lvl="1">
              <a:lnSpc>
                <a:spcPct val="110000"/>
              </a:lnSpc>
            </a:pPr>
            <a:r>
              <a:rPr lang="en-US" sz="1000" dirty="0"/>
              <a:t>The number of reported crimes/arrests in Quarter 1 is in similar range to that of Quarter 4, despite Quarter 1 reporting lower temperatures. </a:t>
            </a:r>
          </a:p>
          <a:p>
            <a:pPr lvl="1">
              <a:lnSpc>
                <a:spcPct val="110000"/>
              </a:lnSpc>
            </a:pPr>
            <a:endParaRPr lang="en-US" sz="1000" dirty="0"/>
          </a:p>
          <a:p>
            <a:pPr lvl="1">
              <a:lnSpc>
                <a:spcPct val="110000"/>
              </a:lnSpc>
            </a:pPr>
            <a:endParaRPr lang="en-US" sz="1000" dirty="0"/>
          </a:p>
          <a:p>
            <a:pPr lvl="1">
              <a:lnSpc>
                <a:spcPct val="110000"/>
              </a:lnSpc>
            </a:pPr>
            <a:endParaRPr lang="en-US" sz="1000" dirty="0"/>
          </a:p>
        </p:txBody>
      </p:sp>
      <p:pic>
        <p:nvPicPr>
          <p:cNvPr id="12" name="Content Placeholder 11" descr="A screenshot of a cell phone&#10;&#10;Description automatically generated">
            <a:extLst>
              <a:ext uri="{FF2B5EF4-FFF2-40B4-BE49-F238E27FC236}">
                <a16:creationId xmlns:a16="http://schemas.microsoft.com/office/drawing/2014/main" id="{0FB55D2C-6653-446C-9EB2-462DBED55FD6}"/>
              </a:ext>
            </a:extLst>
          </p:cNvPr>
          <p:cNvPicPr>
            <a:picLocks noChangeAspect="1"/>
          </p:cNvPicPr>
          <p:nvPr/>
        </p:nvPicPr>
        <p:blipFill>
          <a:blip r:embed="rId2"/>
          <a:stretch>
            <a:fillRect/>
          </a:stretch>
        </p:blipFill>
        <p:spPr>
          <a:xfrm>
            <a:off x="6069640" y="2158175"/>
            <a:ext cx="4545761" cy="3308172"/>
          </a:xfrm>
          <a:prstGeom prst="rect">
            <a:avLst/>
          </a:prstGeom>
        </p:spPr>
      </p:pic>
    </p:spTree>
    <p:extLst>
      <p:ext uri="{BB962C8B-B14F-4D97-AF65-F5344CB8AC3E}">
        <p14:creationId xmlns:p14="http://schemas.microsoft.com/office/powerpoint/2010/main" val="122297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E334-95D8-405A-90D4-88979A6E589E}"/>
              </a:ext>
            </a:extLst>
          </p:cNvPr>
          <p:cNvSpPr>
            <a:spLocks noGrp="1"/>
          </p:cNvSpPr>
          <p:nvPr>
            <p:ph type="title"/>
          </p:nvPr>
        </p:nvSpPr>
        <p:spPr/>
        <p:txBody>
          <a:bodyPr/>
          <a:lstStyle/>
          <a:p>
            <a:pPr algn="ctr"/>
            <a:r>
              <a:rPr lang="en-US" dirty="0"/>
              <a:t>Weather Patterns/Crime Data Analysis</a:t>
            </a:r>
          </a:p>
        </p:txBody>
      </p:sp>
      <p:pic>
        <p:nvPicPr>
          <p:cNvPr id="4" name="Picture 3">
            <a:extLst>
              <a:ext uri="{FF2B5EF4-FFF2-40B4-BE49-F238E27FC236}">
                <a16:creationId xmlns:a16="http://schemas.microsoft.com/office/drawing/2014/main" id="{46997E86-9D97-45AC-9ECE-66AED1127FA2}"/>
              </a:ext>
            </a:extLst>
          </p:cNvPr>
          <p:cNvPicPr>
            <a:picLocks noChangeAspect="1"/>
          </p:cNvPicPr>
          <p:nvPr/>
        </p:nvPicPr>
        <p:blipFill>
          <a:blip r:embed="rId2"/>
          <a:stretch>
            <a:fillRect/>
          </a:stretch>
        </p:blipFill>
        <p:spPr>
          <a:xfrm>
            <a:off x="5434301" y="1631185"/>
            <a:ext cx="3038578" cy="2025718"/>
          </a:xfrm>
          <a:prstGeom prst="rect">
            <a:avLst/>
          </a:prstGeom>
        </p:spPr>
      </p:pic>
      <p:pic>
        <p:nvPicPr>
          <p:cNvPr id="5" name="Picture 4">
            <a:extLst>
              <a:ext uri="{FF2B5EF4-FFF2-40B4-BE49-F238E27FC236}">
                <a16:creationId xmlns:a16="http://schemas.microsoft.com/office/drawing/2014/main" id="{722113CB-800C-4938-85A8-6B63199C5626}"/>
              </a:ext>
            </a:extLst>
          </p:cNvPr>
          <p:cNvPicPr>
            <a:picLocks noChangeAspect="1"/>
          </p:cNvPicPr>
          <p:nvPr/>
        </p:nvPicPr>
        <p:blipFill>
          <a:blip r:embed="rId3"/>
          <a:stretch>
            <a:fillRect/>
          </a:stretch>
        </p:blipFill>
        <p:spPr>
          <a:xfrm>
            <a:off x="8472879" y="3656903"/>
            <a:ext cx="3221373" cy="2147582"/>
          </a:xfrm>
          <a:prstGeom prst="rect">
            <a:avLst/>
          </a:prstGeom>
        </p:spPr>
      </p:pic>
      <p:sp>
        <p:nvSpPr>
          <p:cNvPr id="7" name="Content Placeholder 2">
            <a:extLst>
              <a:ext uri="{FF2B5EF4-FFF2-40B4-BE49-F238E27FC236}">
                <a16:creationId xmlns:a16="http://schemas.microsoft.com/office/drawing/2014/main" id="{93FE5200-0628-49AD-B57E-DA6A227E356E}"/>
              </a:ext>
            </a:extLst>
          </p:cNvPr>
          <p:cNvSpPr>
            <a:spLocks noGrp="1"/>
          </p:cNvSpPr>
          <p:nvPr>
            <p:ph idx="1"/>
          </p:nvPr>
        </p:nvSpPr>
        <p:spPr>
          <a:xfrm>
            <a:off x="744376" y="1774914"/>
            <a:ext cx="4345401" cy="3308172"/>
          </a:xfrm>
        </p:spPr>
        <p:txBody>
          <a:bodyPr>
            <a:normAutofit/>
          </a:bodyPr>
          <a:lstStyle/>
          <a:p>
            <a:pPr>
              <a:lnSpc>
                <a:spcPct val="110000"/>
              </a:lnSpc>
            </a:pPr>
            <a:r>
              <a:rPr lang="en-US" sz="1000" dirty="0"/>
              <a:t>Question: What were other relevant pieces of data visualization for weather patterns and crime data? </a:t>
            </a:r>
          </a:p>
          <a:p>
            <a:pPr>
              <a:lnSpc>
                <a:spcPct val="110000"/>
              </a:lnSpc>
            </a:pPr>
            <a:r>
              <a:rPr lang="en-US" sz="1000" dirty="0"/>
              <a:t>Initial Analysis of  2010 to 2019 of reported crimes/arrests and temperature</a:t>
            </a:r>
          </a:p>
          <a:p>
            <a:pPr lvl="1">
              <a:lnSpc>
                <a:spcPct val="110000"/>
              </a:lnSpc>
            </a:pPr>
            <a:r>
              <a:rPr lang="en-US" sz="1000" dirty="0"/>
              <a:t>From 2010 to 2019, there is a gradual decrease in the number of arrests reported.</a:t>
            </a:r>
          </a:p>
          <a:p>
            <a:pPr lvl="1">
              <a:lnSpc>
                <a:spcPct val="110000"/>
              </a:lnSpc>
            </a:pPr>
            <a:r>
              <a:rPr lang="en-US" sz="1000" dirty="0"/>
              <a:t>From 2010 to 2015, there is an overall increase in the average temperature.</a:t>
            </a:r>
          </a:p>
          <a:p>
            <a:pPr lvl="1">
              <a:lnSpc>
                <a:spcPct val="110000"/>
              </a:lnSpc>
            </a:pPr>
            <a:r>
              <a:rPr lang="en-US" sz="1000" dirty="0"/>
              <a:t>There were peaks in the average temperature in 2015 and 2018.</a:t>
            </a:r>
          </a:p>
          <a:p>
            <a:pPr lvl="1">
              <a:lnSpc>
                <a:spcPct val="110000"/>
              </a:lnSpc>
            </a:pPr>
            <a:endParaRPr lang="en-US" sz="1000" dirty="0"/>
          </a:p>
          <a:p>
            <a:pPr lvl="1">
              <a:lnSpc>
                <a:spcPct val="110000"/>
              </a:lnSpc>
            </a:pPr>
            <a:endParaRPr lang="en-US" sz="1000" dirty="0"/>
          </a:p>
          <a:p>
            <a:pPr lvl="1">
              <a:lnSpc>
                <a:spcPct val="110000"/>
              </a:lnSpc>
            </a:pPr>
            <a:endParaRPr lang="en-US" sz="1000" dirty="0"/>
          </a:p>
        </p:txBody>
      </p:sp>
      <p:pic>
        <p:nvPicPr>
          <p:cNvPr id="6" name="Picture 5">
            <a:extLst>
              <a:ext uri="{FF2B5EF4-FFF2-40B4-BE49-F238E27FC236}">
                <a16:creationId xmlns:a16="http://schemas.microsoft.com/office/drawing/2014/main" id="{38B19ABB-572B-4463-BF0D-CC9FCE6CC3C1}"/>
              </a:ext>
            </a:extLst>
          </p:cNvPr>
          <p:cNvPicPr>
            <a:picLocks noChangeAspect="1"/>
          </p:cNvPicPr>
          <p:nvPr/>
        </p:nvPicPr>
        <p:blipFill>
          <a:blip r:embed="rId4"/>
          <a:stretch>
            <a:fillRect/>
          </a:stretch>
        </p:blipFill>
        <p:spPr>
          <a:xfrm>
            <a:off x="3622041" y="3799516"/>
            <a:ext cx="3224071" cy="2346313"/>
          </a:xfrm>
          <a:prstGeom prst="rect">
            <a:avLst/>
          </a:prstGeom>
        </p:spPr>
      </p:pic>
    </p:spTree>
    <p:extLst>
      <p:ext uri="{BB962C8B-B14F-4D97-AF65-F5344CB8AC3E}">
        <p14:creationId xmlns:p14="http://schemas.microsoft.com/office/powerpoint/2010/main" val="249527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3AA1-C6F7-49DD-A3DB-7892A222A78D}"/>
              </a:ext>
            </a:extLst>
          </p:cNvPr>
          <p:cNvSpPr>
            <a:spLocks noGrp="1"/>
          </p:cNvSpPr>
          <p:nvPr>
            <p:ph type="title"/>
          </p:nvPr>
        </p:nvSpPr>
        <p:spPr/>
        <p:txBody>
          <a:bodyPr/>
          <a:lstStyle/>
          <a:p>
            <a:pPr algn="ctr"/>
            <a:r>
              <a:rPr lang="en-US" dirty="0"/>
              <a:t>Law Enforcement Redistribution Analysis</a:t>
            </a:r>
          </a:p>
        </p:txBody>
      </p:sp>
      <p:sp>
        <p:nvSpPr>
          <p:cNvPr id="6" name="Content Placeholder 2">
            <a:extLst>
              <a:ext uri="{FF2B5EF4-FFF2-40B4-BE49-F238E27FC236}">
                <a16:creationId xmlns:a16="http://schemas.microsoft.com/office/drawing/2014/main" id="{38A49A84-6E64-4E55-ACF1-BA9F25AAFC09}"/>
              </a:ext>
            </a:extLst>
          </p:cNvPr>
          <p:cNvSpPr txBox="1">
            <a:spLocks/>
          </p:cNvSpPr>
          <p:nvPr/>
        </p:nvSpPr>
        <p:spPr>
          <a:xfrm>
            <a:off x="1586506" y="2002559"/>
            <a:ext cx="4345401" cy="330817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0000"/>
              </a:lnSpc>
            </a:pPr>
            <a:r>
              <a:rPr lang="en-US" sz="1400" dirty="0"/>
              <a:t>Question: How should the Los Angeles Police Department plan their patrols/allocate resources?</a:t>
            </a:r>
          </a:p>
          <a:p>
            <a:pPr>
              <a:lnSpc>
                <a:spcPct val="110000"/>
              </a:lnSpc>
            </a:pPr>
            <a:r>
              <a:rPr lang="en-US" sz="1400" dirty="0"/>
              <a:t>Initial Analysis of the Top Ten (10) crimes:</a:t>
            </a:r>
          </a:p>
          <a:p>
            <a:pPr lvl="1">
              <a:lnSpc>
                <a:spcPct val="110000"/>
              </a:lnSpc>
            </a:pPr>
            <a:r>
              <a:rPr lang="en-US" sz="1400" dirty="0"/>
              <a:t>The most reported crime is Battery – Simple Assault.</a:t>
            </a:r>
          </a:p>
          <a:p>
            <a:pPr lvl="1">
              <a:lnSpc>
                <a:spcPct val="110000"/>
              </a:lnSpc>
            </a:pPr>
            <a:r>
              <a:rPr lang="en-US" sz="1400" dirty="0"/>
              <a:t>The least reported crime is Vandalism – Misdemeanor ($399 OR UNDER).</a:t>
            </a:r>
          </a:p>
          <a:p>
            <a:pPr lvl="1">
              <a:lnSpc>
                <a:spcPct val="110000"/>
              </a:lnSpc>
            </a:pPr>
            <a:r>
              <a:rPr lang="en-US" sz="1400" dirty="0"/>
              <a:t>A majority of the crimes reported is in relation to theft.</a:t>
            </a:r>
          </a:p>
          <a:p>
            <a:pPr lvl="1">
              <a:lnSpc>
                <a:spcPct val="110000"/>
              </a:lnSpc>
            </a:pPr>
            <a:endParaRPr lang="en-US" sz="1300" dirty="0"/>
          </a:p>
          <a:p>
            <a:pPr lvl="1">
              <a:lnSpc>
                <a:spcPct val="110000"/>
              </a:lnSpc>
            </a:pPr>
            <a:endParaRPr lang="en-US" sz="1300" dirty="0"/>
          </a:p>
        </p:txBody>
      </p:sp>
      <p:pic>
        <p:nvPicPr>
          <p:cNvPr id="9" name="Picture 8" descr="A picture containing drawing, fence&#10;&#10;Description automatically generated">
            <a:extLst>
              <a:ext uri="{FF2B5EF4-FFF2-40B4-BE49-F238E27FC236}">
                <a16:creationId xmlns:a16="http://schemas.microsoft.com/office/drawing/2014/main" id="{E35B289E-AA28-4D7F-91A6-E05B77FAF12B}"/>
              </a:ext>
            </a:extLst>
          </p:cNvPr>
          <p:cNvPicPr>
            <a:picLocks noChangeAspect="1"/>
          </p:cNvPicPr>
          <p:nvPr/>
        </p:nvPicPr>
        <p:blipFill>
          <a:blip r:embed="rId2"/>
          <a:stretch>
            <a:fillRect/>
          </a:stretch>
        </p:blipFill>
        <p:spPr>
          <a:xfrm>
            <a:off x="7604234" y="1912689"/>
            <a:ext cx="2793750" cy="4084265"/>
          </a:xfrm>
          <a:prstGeom prst="rect">
            <a:avLst/>
          </a:prstGeom>
        </p:spPr>
      </p:pic>
    </p:spTree>
    <p:extLst>
      <p:ext uri="{BB962C8B-B14F-4D97-AF65-F5344CB8AC3E}">
        <p14:creationId xmlns:p14="http://schemas.microsoft.com/office/powerpoint/2010/main" val="336346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3AA1-C6F7-49DD-A3DB-7892A222A78D}"/>
              </a:ext>
            </a:extLst>
          </p:cNvPr>
          <p:cNvSpPr>
            <a:spLocks noGrp="1"/>
          </p:cNvSpPr>
          <p:nvPr>
            <p:ph type="title"/>
          </p:nvPr>
        </p:nvSpPr>
        <p:spPr>
          <a:xfrm>
            <a:off x="1130270" y="953324"/>
            <a:ext cx="9603275" cy="1049235"/>
          </a:xfrm>
        </p:spPr>
        <p:txBody>
          <a:bodyPr>
            <a:normAutofit/>
          </a:bodyPr>
          <a:lstStyle/>
          <a:p>
            <a:r>
              <a:rPr lang="en-US" dirty="0"/>
              <a:t>Law Enforcement </a:t>
            </a:r>
            <a:br>
              <a:rPr lang="en-US" dirty="0"/>
            </a:br>
            <a:r>
              <a:rPr lang="en-US" dirty="0"/>
              <a:t>Redistribution Analysis</a:t>
            </a:r>
          </a:p>
        </p:txBody>
      </p:sp>
      <p:sp>
        <p:nvSpPr>
          <p:cNvPr id="3" name="Content Placeholder 2">
            <a:extLst>
              <a:ext uri="{FF2B5EF4-FFF2-40B4-BE49-F238E27FC236}">
                <a16:creationId xmlns:a16="http://schemas.microsoft.com/office/drawing/2014/main" id="{5744D97B-5DBF-4934-9AA7-FAD9B1E4C636}"/>
              </a:ext>
            </a:extLst>
          </p:cNvPr>
          <p:cNvSpPr>
            <a:spLocks noGrp="1"/>
          </p:cNvSpPr>
          <p:nvPr>
            <p:ph idx="1"/>
          </p:nvPr>
        </p:nvSpPr>
        <p:spPr>
          <a:xfrm>
            <a:off x="1130270" y="2158175"/>
            <a:ext cx="4345401" cy="3308172"/>
          </a:xfrm>
        </p:spPr>
        <p:txBody>
          <a:bodyPr>
            <a:normAutofit/>
          </a:bodyPr>
          <a:lstStyle/>
          <a:p>
            <a:pPr>
              <a:lnSpc>
                <a:spcPct val="110000"/>
              </a:lnSpc>
            </a:pPr>
            <a:r>
              <a:rPr lang="en-US" sz="1200" dirty="0"/>
              <a:t>Initial Analysis of overall reported crimes:</a:t>
            </a:r>
          </a:p>
          <a:p>
            <a:pPr>
              <a:lnSpc>
                <a:spcPct val="110000"/>
              </a:lnSpc>
            </a:pPr>
            <a:r>
              <a:rPr lang="en-US" sz="1200" dirty="0"/>
              <a:t>The least reported crime categories are in relation to sexual assault.</a:t>
            </a:r>
          </a:p>
          <a:p>
            <a:pPr>
              <a:lnSpc>
                <a:spcPct val="110000"/>
              </a:lnSpc>
            </a:pPr>
            <a:r>
              <a:rPr lang="en-US" sz="1200" dirty="0"/>
              <a:t>The most overall reported crime category is in relation to theft/robbery. The categories range from vehicle-related theft to burglary.</a:t>
            </a:r>
          </a:p>
          <a:p>
            <a:pPr>
              <a:lnSpc>
                <a:spcPct val="110000"/>
              </a:lnSpc>
            </a:pPr>
            <a:r>
              <a:rPr lang="en-US" sz="1200" dirty="0"/>
              <a:t>The 2</a:t>
            </a:r>
            <a:r>
              <a:rPr lang="en-US" sz="1200" baseline="30000" dirty="0"/>
              <a:t>nd</a:t>
            </a:r>
            <a:r>
              <a:rPr lang="en-US" sz="1200" dirty="0"/>
              <a:t> most overall crime category is in relation to assault. The categories range from assault with a deadly weapon to battery. </a:t>
            </a:r>
          </a:p>
          <a:p>
            <a:pPr marL="0" indent="0">
              <a:lnSpc>
                <a:spcPct val="110000"/>
              </a:lnSpc>
              <a:buNone/>
            </a:pPr>
            <a:r>
              <a:rPr lang="en-US" sz="1200" dirty="0"/>
              <a:t>   </a:t>
            </a:r>
          </a:p>
        </p:txBody>
      </p:sp>
      <p:pic>
        <p:nvPicPr>
          <p:cNvPr id="5" name="Picture 4" descr="A close up of a logo&#10;&#10;Description automatically generated">
            <a:extLst>
              <a:ext uri="{FF2B5EF4-FFF2-40B4-BE49-F238E27FC236}">
                <a16:creationId xmlns:a16="http://schemas.microsoft.com/office/drawing/2014/main" id="{790BDA7E-B5CC-45A4-B5D4-9681DEBC60DF}"/>
              </a:ext>
            </a:extLst>
          </p:cNvPr>
          <p:cNvPicPr>
            <a:picLocks noChangeAspect="1"/>
          </p:cNvPicPr>
          <p:nvPr/>
        </p:nvPicPr>
        <p:blipFill>
          <a:blip r:embed="rId2"/>
          <a:stretch>
            <a:fillRect/>
          </a:stretch>
        </p:blipFill>
        <p:spPr>
          <a:xfrm>
            <a:off x="6716331" y="835878"/>
            <a:ext cx="4860476" cy="5904676"/>
          </a:xfrm>
          <a:prstGeom prst="rect">
            <a:avLst/>
          </a:prstGeom>
        </p:spPr>
      </p:pic>
    </p:spTree>
    <p:extLst>
      <p:ext uri="{BB962C8B-B14F-4D97-AF65-F5344CB8AC3E}">
        <p14:creationId xmlns:p14="http://schemas.microsoft.com/office/powerpoint/2010/main" val="409520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3AA1-C6F7-49DD-A3DB-7892A222A78D}"/>
              </a:ext>
            </a:extLst>
          </p:cNvPr>
          <p:cNvSpPr>
            <a:spLocks noGrp="1"/>
          </p:cNvSpPr>
          <p:nvPr>
            <p:ph type="title"/>
          </p:nvPr>
        </p:nvSpPr>
        <p:spPr/>
        <p:txBody>
          <a:bodyPr/>
          <a:lstStyle/>
          <a:p>
            <a:r>
              <a:rPr lang="en-US" dirty="0"/>
              <a:t>Law Enforcement </a:t>
            </a:r>
            <a:br>
              <a:rPr lang="en-US" dirty="0"/>
            </a:br>
            <a:r>
              <a:rPr lang="en-US" dirty="0"/>
              <a:t>Redistribution Analysis</a:t>
            </a:r>
          </a:p>
        </p:txBody>
      </p:sp>
      <p:sp>
        <p:nvSpPr>
          <p:cNvPr id="10" name="Content Placeholder 2">
            <a:extLst>
              <a:ext uri="{FF2B5EF4-FFF2-40B4-BE49-F238E27FC236}">
                <a16:creationId xmlns:a16="http://schemas.microsoft.com/office/drawing/2014/main" id="{AF9A63AA-FB2F-469F-A4FF-26A703D48685}"/>
              </a:ext>
            </a:extLst>
          </p:cNvPr>
          <p:cNvSpPr>
            <a:spLocks noGrp="1"/>
          </p:cNvSpPr>
          <p:nvPr>
            <p:ph idx="1"/>
          </p:nvPr>
        </p:nvSpPr>
        <p:spPr>
          <a:xfrm>
            <a:off x="1130270" y="2158175"/>
            <a:ext cx="4345401" cy="3308172"/>
          </a:xfrm>
        </p:spPr>
        <p:txBody>
          <a:bodyPr>
            <a:normAutofit/>
          </a:bodyPr>
          <a:lstStyle/>
          <a:p>
            <a:pPr>
              <a:lnSpc>
                <a:spcPct val="110000"/>
              </a:lnSpc>
            </a:pPr>
            <a:r>
              <a:rPr lang="en-US" sz="1200" dirty="0"/>
              <a:t>Additional crime datasets that were reviewed.   </a:t>
            </a:r>
          </a:p>
        </p:txBody>
      </p:sp>
      <p:pic>
        <p:nvPicPr>
          <p:cNvPr id="14" name="Picture 13" descr="A picture containing comb&#10;&#10;Description automatically generated">
            <a:extLst>
              <a:ext uri="{FF2B5EF4-FFF2-40B4-BE49-F238E27FC236}">
                <a16:creationId xmlns:a16="http://schemas.microsoft.com/office/drawing/2014/main" id="{FDF809CE-3F48-4FAC-A466-C0027287BB97}"/>
              </a:ext>
            </a:extLst>
          </p:cNvPr>
          <p:cNvPicPr>
            <a:picLocks noChangeAspect="1"/>
          </p:cNvPicPr>
          <p:nvPr/>
        </p:nvPicPr>
        <p:blipFill>
          <a:blip r:embed="rId2"/>
          <a:stretch>
            <a:fillRect/>
          </a:stretch>
        </p:blipFill>
        <p:spPr>
          <a:xfrm>
            <a:off x="6307969" y="1024855"/>
            <a:ext cx="4753761" cy="5942201"/>
          </a:xfrm>
          <a:prstGeom prst="rect">
            <a:avLst/>
          </a:prstGeom>
        </p:spPr>
      </p:pic>
    </p:spTree>
    <p:extLst>
      <p:ext uri="{BB962C8B-B14F-4D97-AF65-F5344CB8AC3E}">
        <p14:creationId xmlns:p14="http://schemas.microsoft.com/office/powerpoint/2010/main" val="71658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6D1E-5517-448B-B059-F839AC32DCCD}"/>
              </a:ext>
            </a:extLst>
          </p:cNvPr>
          <p:cNvSpPr>
            <a:spLocks noGrp="1"/>
          </p:cNvSpPr>
          <p:nvPr>
            <p:ph type="title"/>
          </p:nvPr>
        </p:nvSpPr>
        <p:spPr/>
        <p:txBody>
          <a:bodyPr/>
          <a:lstStyle/>
          <a:p>
            <a:pPr algn="ctr"/>
            <a:r>
              <a:rPr lang="en-US" dirty="0"/>
              <a:t>Conclusion</a:t>
            </a:r>
          </a:p>
        </p:txBody>
      </p:sp>
      <p:sp>
        <p:nvSpPr>
          <p:cNvPr id="4" name="Content Placeholder 2">
            <a:extLst>
              <a:ext uri="{FF2B5EF4-FFF2-40B4-BE49-F238E27FC236}">
                <a16:creationId xmlns:a16="http://schemas.microsoft.com/office/drawing/2014/main" id="{ADBFB7FC-A2AC-49B4-8B06-2465C4AA7277}"/>
              </a:ext>
            </a:extLst>
          </p:cNvPr>
          <p:cNvSpPr>
            <a:spLocks noGrp="1"/>
          </p:cNvSpPr>
          <p:nvPr>
            <p:ph idx="1"/>
          </p:nvPr>
        </p:nvSpPr>
        <p:spPr>
          <a:xfrm>
            <a:off x="1197382" y="1638056"/>
            <a:ext cx="4345401" cy="4578185"/>
          </a:xfrm>
        </p:spPr>
        <p:txBody>
          <a:bodyPr>
            <a:normAutofit/>
          </a:bodyPr>
          <a:lstStyle/>
          <a:p>
            <a:pPr>
              <a:lnSpc>
                <a:spcPct val="110000"/>
              </a:lnSpc>
            </a:pPr>
            <a:r>
              <a:rPr lang="en-US" sz="1300" dirty="0"/>
              <a:t>Question: </a:t>
            </a:r>
            <a:r>
              <a:rPr lang="en-US" sz="1100" b="1" dirty="0"/>
              <a:t>In the calendar period, does the weather pattern correspond with the criminal activity occurring in the city of Los Angeles?</a:t>
            </a:r>
          </a:p>
          <a:p>
            <a:pPr>
              <a:lnSpc>
                <a:spcPct val="110000"/>
              </a:lnSpc>
            </a:pPr>
            <a:r>
              <a:rPr lang="en-US" sz="1300" dirty="0"/>
              <a:t>Findings:</a:t>
            </a:r>
          </a:p>
          <a:p>
            <a:pPr lvl="1">
              <a:lnSpc>
                <a:spcPct val="110000"/>
              </a:lnSpc>
            </a:pPr>
            <a:r>
              <a:rPr lang="en-US" sz="1100" dirty="0"/>
              <a:t>Based on the data reviewed, there is significant evidence to support correlation weather patterns and the reported crime data. </a:t>
            </a:r>
          </a:p>
          <a:p>
            <a:pPr lvl="1">
              <a:lnSpc>
                <a:spcPct val="110000"/>
              </a:lnSpc>
            </a:pPr>
            <a:r>
              <a:rPr lang="en-US" sz="1100" dirty="0"/>
              <a:t>From Month 3 (March) to Month 8/9 (August/September), there is an increase in the reported crime data and temperature.</a:t>
            </a:r>
          </a:p>
          <a:p>
            <a:pPr lvl="1">
              <a:lnSpc>
                <a:spcPct val="110000"/>
              </a:lnSpc>
            </a:pPr>
            <a:r>
              <a:rPr lang="en-US" sz="1100" dirty="0"/>
              <a:t>In the fourth quarter, there is a decrease in the reported crime data and temperature.</a:t>
            </a:r>
          </a:p>
          <a:p>
            <a:pPr lvl="1">
              <a:lnSpc>
                <a:spcPct val="110000"/>
              </a:lnSpc>
            </a:pPr>
            <a:r>
              <a:rPr lang="en-US" sz="1100" dirty="0"/>
              <a:t>It was noted in the first quarter that the reported crime data was higher than fourth quarter, despite similar temperature  ranges.</a:t>
            </a:r>
          </a:p>
          <a:p>
            <a:pPr lvl="1">
              <a:lnSpc>
                <a:spcPct val="110000"/>
              </a:lnSpc>
            </a:pPr>
            <a:r>
              <a:rPr lang="en-US" sz="1100" dirty="0"/>
              <a:t>The seasons of Spring and Summer had the most activity of reported crime data. </a:t>
            </a:r>
          </a:p>
          <a:p>
            <a:pPr marL="457200" lvl="1" indent="0">
              <a:lnSpc>
                <a:spcPct val="110000"/>
              </a:lnSpc>
              <a:buNone/>
            </a:pPr>
            <a:endParaRPr lang="en-US" sz="1100" dirty="0"/>
          </a:p>
        </p:txBody>
      </p:sp>
      <p:sp>
        <p:nvSpPr>
          <p:cNvPr id="6" name="Rectangle 5">
            <a:extLst>
              <a:ext uri="{FF2B5EF4-FFF2-40B4-BE49-F238E27FC236}">
                <a16:creationId xmlns:a16="http://schemas.microsoft.com/office/drawing/2014/main" id="{E2AD359E-979C-4B21-A824-751258E1D097}"/>
              </a:ext>
            </a:extLst>
          </p:cNvPr>
          <p:cNvSpPr/>
          <p:nvPr/>
        </p:nvSpPr>
        <p:spPr>
          <a:xfrm>
            <a:off x="6096000" y="1638056"/>
            <a:ext cx="4429388" cy="2734723"/>
          </a:xfrm>
          <a:prstGeom prst="rect">
            <a:avLst/>
          </a:prstGeom>
        </p:spPr>
        <p:txBody>
          <a:bodyPr wrap="square">
            <a:spAutoFit/>
          </a:bodyPr>
          <a:lstStyle/>
          <a:p>
            <a:pPr marL="285750" indent="-285750">
              <a:lnSpc>
                <a:spcPct val="110000"/>
              </a:lnSpc>
              <a:buFont typeface="Arial" panose="020B0604020202020204" pitchFamily="34" charset="0"/>
              <a:buChar char="•"/>
            </a:pPr>
            <a:r>
              <a:rPr lang="en-US" sz="1200" dirty="0"/>
              <a:t>Question: </a:t>
            </a:r>
            <a:r>
              <a:rPr lang="en-US" sz="1100" b="1" dirty="0"/>
              <a:t>How should the Los Angeles Police Department plan their patrols/allocate resources?    </a:t>
            </a:r>
            <a:endParaRPr lang="en-US" sz="1200" b="1" dirty="0"/>
          </a:p>
          <a:p>
            <a:pPr marL="285750" indent="-285750">
              <a:lnSpc>
                <a:spcPct val="110000"/>
              </a:lnSpc>
              <a:buFont typeface="Arial" panose="020B0604020202020204" pitchFamily="34" charset="0"/>
              <a:buChar char="•"/>
            </a:pPr>
            <a:r>
              <a:rPr lang="en-US" sz="1200" dirty="0"/>
              <a:t>Findings:</a:t>
            </a:r>
          </a:p>
          <a:p>
            <a:pPr marL="628650" lvl="1" indent="-171450">
              <a:lnSpc>
                <a:spcPct val="110000"/>
              </a:lnSpc>
              <a:buFont typeface="Arial" panose="020B0604020202020204" pitchFamily="34" charset="0"/>
              <a:buChar char="•"/>
            </a:pPr>
            <a:r>
              <a:rPr lang="en-US" sz="1100" dirty="0"/>
              <a:t>Based on the data reviewed, we identified the most common crimes reported in the Los Angeles area.</a:t>
            </a:r>
          </a:p>
          <a:p>
            <a:pPr marL="628650" lvl="1" indent="-171450">
              <a:lnSpc>
                <a:spcPct val="110000"/>
              </a:lnSpc>
              <a:buFont typeface="Arial" panose="020B0604020202020204" pitchFamily="34" charset="0"/>
              <a:buChar char="•"/>
            </a:pPr>
            <a:r>
              <a:rPr lang="en-US" sz="1100" dirty="0"/>
              <a:t>the most reported crime category was Battery – Simple Assault.</a:t>
            </a:r>
          </a:p>
          <a:p>
            <a:pPr marL="628650" lvl="1" indent="-171450">
              <a:lnSpc>
                <a:spcPct val="110000"/>
              </a:lnSpc>
              <a:buFont typeface="Arial" panose="020B0604020202020204" pitchFamily="34" charset="0"/>
              <a:buChar char="•"/>
            </a:pPr>
            <a:r>
              <a:rPr lang="en-US" sz="1100" dirty="0"/>
              <a:t>In the Top Ten (10) crimes, the most common reported crime was in relation to theft.</a:t>
            </a:r>
          </a:p>
          <a:p>
            <a:pPr marL="628650" lvl="1" indent="-171450">
              <a:lnSpc>
                <a:spcPct val="110000"/>
              </a:lnSpc>
              <a:buFont typeface="Arial" panose="020B0604020202020204" pitchFamily="34" charset="0"/>
              <a:buChar char="•"/>
            </a:pPr>
            <a:r>
              <a:rPr lang="en-US" sz="1100" dirty="0"/>
              <a:t>The most common crime category was in relation to theft. The categories range from vehicle-related theft to burglary.</a:t>
            </a:r>
          </a:p>
          <a:p>
            <a:pPr marL="628650" lvl="1" indent="-171450">
              <a:lnSpc>
                <a:spcPct val="110000"/>
              </a:lnSpc>
              <a:buFont typeface="Arial" panose="020B0604020202020204" pitchFamily="34" charset="0"/>
              <a:buChar char="•"/>
            </a:pPr>
            <a:endParaRPr lang="en-US" sz="1100" dirty="0"/>
          </a:p>
          <a:p>
            <a:pPr lvl="1">
              <a:lnSpc>
                <a:spcPct val="110000"/>
              </a:lnSpc>
            </a:pPr>
            <a:endParaRPr lang="en-US" sz="1100" dirty="0"/>
          </a:p>
        </p:txBody>
      </p:sp>
      <p:sp>
        <p:nvSpPr>
          <p:cNvPr id="9" name="Rectangle 8">
            <a:extLst>
              <a:ext uri="{FF2B5EF4-FFF2-40B4-BE49-F238E27FC236}">
                <a16:creationId xmlns:a16="http://schemas.microsoft.com/office/drawing/2014/main" id="{F5EF2A2F-3376-4ECC-9291-5580777A0042}"/>
              </a:ext>
            </a:extLst>
          </p:cNvPr>
          <p:cNvSpPr/>
          <p:nvPr/>
        </p:nvSpPr>
        <p:spPr>
          <a:xfrm>
            <a:off x="6096000" y="4111706"/>
            <a:ext cx="3976667" cy="2497735"/>
          </a:xfrm>
          <a:prstGeom prst="rect">
            <a:avLst/>
          </a:prstGeom>
        </p:spPr>
        <p:txBody>
          <a:bodyPr wrap="square">
            <a:spAutoFit/>
          </a:bodyPr>
          <a:lstStyle/>
          <a:p>
            <a:pPr marL="285750" indent="-285750">
              <a:lnSpc>
                <a:spcPct val="110000"/>
              </a:lnSpc>
              <a:buFont typeface="Arial" panose="020B0604020202020204" pitchFamily="34" charset="0"/>
              <a:buChar char="•"/>
            </a:pPr>
            <a:r>
              <a:rPr lang="en-US" sz="1100" dirty="0"/>
              <a:t>Question: </a:t>
            </a:r>
            <a:r>
              <a:rPr lang="en-US" sz="1100" b="1" dirty="0"/>
              <a:t>What were other relevant pieces of data visualization for weather patterns and crime data? </a:t>
            </a:r>
          </a:p>
          <a:p>
            <a:pPr marL="285750" indent="-285750">
              <a:lnSpc>
                <a:spcPct val="110000"/>
              </a:lnSpc>
              <a:buFont typeface="Arial" panose="020B0604020202020204" pitchFamily="34" charset="0"/>
              <a:buChar char="•"/>
            </a:pPr>
            <a:r>
              <a:rPr lang="en-US" sz="1100" dirty="0"/>
              <a:t>Findings:</a:t>
            </a:r>
          </a:p>
          <a:p>
            <a:pPr marL="628650" lvl="1" indent="-171450">
              <a:lnSpc>
                <a:spcPct val="110000"/>
              </a:lnSpc>
              <a:buFont typeface="Arial" panose="020B0604020202020204" pitchFamily="34" charset="0"/>
              <a:buChar char="•"/>
            </a:pPr>
            <a:r>
              <a:rPr lang="en-US" sz="1100" dirty="0"/>
              <a:t>We reviewed 2010 to 2019 datasets for year by year patterns. </a:t>
            </a:r>
          </a:p>
          <a:p>
            <a:pPr marL="628650" lvl="1" indent="-171450">
              <a:lnSpc>
                <a:spcPct val="110000"/>
              </a:lnSpc>
              <a:buFont typeface="Arial" panose="020B0604020202020204" pitchFamily="34" charset="0"/>
              <a:buChar char="•"/>
            </a:pPr>
            <a:r>
              <a:rPr lang="en-US" sz="1100" dirty="0"/>
              <a:t>From 2010 to 2019, there is a gradual decrease in the number of arrests reported.</a:t>
            </a:r>
          </a:p>
          <a:p>
            <a:pPr marL="628650" lvl="1" indent="-171450">
              <a:lnSpc>
                <a:spcPct val="110000"/>
              </a:lnSpc>
              <a:buFont typeface="Arial" panose="020B0604020202020204" pitchFamily="34" charset="0"/>
              <a:buChar char="•"/>
            </a:pPr>
            <a:r>
              <a:rPr lang="en-US" sz="1100" dirty="0"/>
              <a:t>From 2010 to 2015, there is an overall increase in the average temperature.</a:t>
            </a:r>
          </a:p>
          <a:p>
            <a:pPr marL="628650" lvl="1" indent="-171450">
              <a:lnSpc>
                <a:spcPct val="110000"/>
              </a:lnSpc>
              <a:buFont typeface="Arial" panose="020B0604020202020204" pitchFamily="34" charset="0"/>
              <a:buChar char="•"/>
            </a:pPr>
            <a:endParaRPr lang="en-US" sz="1100" dirty="0"/>
          </a:p>
          <a:p>
            <a:pPr marL="628650" lvl="1" indent="-171450">
              <a:lnSpc>
                <a:spcPct val="110000"/>
              </a:lnSpc>
              <a:buFont typeface="Arial" panose="020B0604020202020204" pitchFamily="34" charset="0"/>
              <a:buChar char="•"/>
            </a:pPr>
            <a:endParaRPr lang="en-US" sz="1100" dirty="0"/>
          </a:p>
          <a:p>
            <a:pPr marL="628650" lvl="1" indent="-171450">
              <a:lnSpc>
                <a:spcPct val="110000"/>
              </a:lnSpc>
              <a:buFont typeface="Arial" panose="020B0604020202020204" pitchFamily="34" charset="0"/>
              <a:buChar char="•"/>
            </a:pPr>
            <a:endParaRPr lang="en-US" sz="1100" dirty="0"/>
          </a:p>
          <a:p>
            <a:pPr lvl="1">
              <a:lnSpc>
                <a:spcPct val="110000"/>
              </a:lnSpc>
            </a:pPr>
            <a:endParaRPr lang="en-US" sz="1100" dirty="0"/>
          </a:p>
        </p:txBody>
      </p:sp>
    </p:spTree>
    <p:extLst>
      <p:ext uri="{BB962C8B-B14F-4D97-AF65-F5344CB8AC3E}">
        <p14:creationId xmlns:p14="http://schemas.microsoft.com/office/powerpoint/2010/main" val="107194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92BD-32B3-4077-8877-C96E27D0D49F}"/>
              </a:ext>
            </a:extLst>
          </p:cNvPr>
          <p:cNvSpPr>
            <a:spLocks noGrp="1"/>
          </p:cNvSpPr>
          <p:nvPr>
            <p:ph type="title"/>
          </p:nvPr>
        </p:nvSpPr>
        <p:spPr/>
        <p:txBody>
          <a:bodyPr/>
          <a:lstStyle/>
          <a:p>
            <a:pPr algn="ctr"/>
            <a:r>
              <a:rPr lang="en-US" dirty="0"/>
              <a:t>Conclusion</a:t>
            </a:r>
          </a:p>
        </p:txBody>
      </p:sp>
      <p:sp>
        <p:nvSpPr>
          <p:cNvPr id="4" name="Rectangle 3">
            <a:extLst>
              <a:ext uri="{FF2B5EF4-FFF2-40B4-BE49-F238E27FC236}">
                <a16:creationId xmlns:a16="http://schemas.microsoft.com/office/drawing/2014/main" id="{C7166127-B4F9-4294-9E75-3EE677356077}"/>
              </a:ext>
            </a:extLst>
          </p:cNvPr>
          <p:cNvSpPr/>
          <p:nvPr/>
        </p:nvSpPr>
        <p:spPr>
          <a:xfrm>
            <a:off x="1130270" y="2002559"/>
            <a:ext cx="9767029" cy="2006831"/>
          </a:xfrm>
          <a:prstGeom prst="rect">
            <a:avLst/>
          </a:prstGeom>
        </p:spPr>
        <p:txBody>
          <a:bodyPr wrap="square">
            <a:spAutoFit/>
          </a:bodyPr>
          <a:lstStyle/>
          <a:p>
            <a:pPr marL="285750" indent="-285750">
              <a:lnSpc>
                <a:spcPct val="110000"/>
              </a:lnSpc>
              <a:buFont typeface="Arial" panose="020B0604020202020204" pitchFamily="34" charset="0"/>
              <a:buChar char="•"/>
            </a:pPr>
            <a:r>
              <a:rPr lang="en-US" sz="1300" dirty="0"/>
              <a:t>Question: </a:t>
            </a:r>
            <a:r>
              <a:rPr lang="en-US" sz="1100" b="1" dirty="0"/>
              <a:t>What do your results suggest about how best to distribute law enforcement resources over the calendar year?</a:t>
            </a:r>
          </a:p>
          <a:p>
            <a:pPr marL="285750" indent="-285750">
              <a:lnSpc>
                <a:spcPct val="110000"/>
              </a:lnSpc>
              <a:buFont typeface="Arial" panose="020B0604020202020204" pitchFamily="34" charset="0"/>
              <a:buChar char="•"/>
            </a:pPr>
            <a:endParaRPr lang="en-US" sz="1100" b="1" dirty="0"/>
          </a:p>
          <a:p>
            <a:pPr marL="285750" indent="-285750">
              <a:lnSpc>
                <a:spcPct val="110000"/>
              </a:lnSpc>
              <a:buFont typeface="Arial" panose="020B0604020202020204" pitchFamily="34" charset="0"/>
              <a:buChar char="•"/>
            </a:pPr>
            <a:r>
              <a:rPr lang="en-US" sz="1300" dirty="0"/>
              <a:t>Recommendations:</a:t>
            </a:r>
          </a:p>
          <a:p>
            <a:pPr marL="742950" lvl="1" indent="-285750">
              <a:lnSpc>
                <a:spcPct val="110000"/>
              </a:lnSpc>
              <a:buFont typeface="Arial" panose="020B0604020202020204" pitchFamily="34" charset="0"/>
              <a:buChar char="•"/>
            </a:pPr>
            <a:r>
              <a:rPr lang="en-US" sz="1100" dirty="0"/>
              <a:t>We recommend the Los Angeles Police Department to increase law enforcement resources in the season of Summer and Spring as the data reviewed established correlation between the weather pattern and reported criminal activity. </a:t>
            </a:r>
          </a:p>
          <a:p>
            <a:pPr marL="742950" lvl="1" indent="-285750">
              <a:lnSpc>
                <a:spcPct val="110000"/>
              </a:lnSpc>
              <a:buFont typeface="Arial" panose="020B0604020202020204" pitchFamily="34" charset="0"/>
              <a:buChar char="•"/>
            </a:pPr>
            <a:r>
              <a:rPr lang="en-US" sz="1100" dirty="0"/>
              <a:t>We recommend the Los Angeles Police Department to allocates additional resources to respond to theft and assault. For example, an increase in police patrol, during the peak months of July and August, in residential and commercial areas would be necessary to respond to vehicle–related theft. </a:t>
            </a:r>
          </a:p>
          <a:p>
            <a:pPr marL="742950" lvl="1" indent="-285750">
              <a:lnSpc>
                <a:spcPct val="110000"/>
              </a:lnSpc>
              <a:buFont typeface="Arial" panose="020B0604020202020204" pitchFamily="34" charset="0"/>
              <a:buChar char="•"/>
            </a:pPr>
            <a:r>
              <a:rPr lang="en-US" sz="1100" dirty="0"/>
              <a:t>In Month 1 (January) and Month 3 (March), crime data revealed significant criminal activity despite reported lower temperatures. We recommend additional law enforcement resources be distributed for the reported period.  </a:t>
            </a:r>
          </a:p>
        </p:txBody>
      </p:sp>
    </p:spTree>
    <p:extLst>
      <p:ext uri="{BB962C8B-B14F-4D97-AF65-F5344CB8AC3E}">
        <p14:creationId xmlns:p14="http://schemas.microsoft.com/office/powerpoint/2010/main" val="849116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9FEF-60E1-4CE9-931F-917D51DB3F83}"/>
              </a:ext>
            </a:extLst>
          </p:cNvPr>
          <p:cNvSpPr>
            <a:spLocks noGrp="1"/>
          </p:cNvSpPr>
          <p:nvPr>
            <p:ph type="title"/>
          </p:nvPr>
        </p:nvSpPr>
        <p:spPr/>
        <p:txBody>
          <a:bodyPr/>
          <a:lstStyle/>
          <a:p>
            <a:pPr algn="ctr"/>
            <a:r>
              <a:rPr lang="en-US" dirty="0"/>
              <a:t>Questions?</a:t>
            </a:r>
          </a:p>
        </p:txBody>
      </p:sp>
      <p:pic>
        <p:nvPicPr>
          <p:cNvPr id="5" name="Picture 4" descr="A close up of a blackboard&#10;&#10;Description automatically generated">
            <a:extLst>
              <a:ext uri="{FF2B5EF4-FFF2-40B4-BE49-F238E27FC236}">
                <a16:creationId xmlns:a16="http://schemas.microsoft.com/office/drawing/2014/main" id="{CFDD5BB9-A7C5-4304-AD7F-7A62E76B0D6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60955" y="1836774"/>
            <a:ext cx="4535088" cy="3018668"/>
          </a:xfrm>
          <a:prstGeom prst="rect">
            <a:avLst/>
          </a:prstGeom>
        </p:spPr>
      </p:pic>
    </p:spTree>
    <p:extLst>
      <p:ext uri="{BB962C8B-B14F-4D97-AF65-F5344CB8AC3E}">
        <p14:creationId xmlns:p14="http://schemas.microsoft.com/office/powerpoint/2010/main" val="294759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08;p2" descr="A screenshot of a social media post&#10;&#10;Description automatically generated">
            <a:extLst>
              <a:ext uri="{FF2B5EF4-FFF2-40B4-BE49-F238E27FC236}">
                <a16:creationId xmlns:a16="http://schemas.microsoft.com/office/drawing/2014/main" id="{D9E1B1F7-47FE-4284-A5C3-0E64D5871448}"/>
              </a:ext>
            </a:extLst>
          </p:cNvPr>
          <p:cNvPicPr preferRelativeResize="0"/>
          <p:nvPr/>
        </p:nvPicPr>
        <p:blipFill rotWithShape="1">
          <a:blip r:embed="rId2">
            <a:alphaModFix/>
          </a:blip>
          <a:srcRect/>
          <a:stretch/>
        </p:blipFill>
        <p:spPr>
          <a:xfrm>
            <a:off x="1008268" y="181892"/>
            <a:ext cx="10175464" cy="5571066"/>
          </a:xfrm>
          <a:prstGeom prst="rect">
            <a:avLst/>
          </a:prstGeom>
          <a:noFill/>
          <a:ln>
            <a:noFill/>
          </a:ln>
        </p:spPr>
      </p:pic>
    </p:spTree>
    <p:extLst>
      <p:ext uri="{BB962C8B-B14F-4D97-AF65-F5344CB8AC3E}">
        <p14:creationId xmlns:p14="http://schemas.microsoft.com/office/powerpoint/2010/main" val="245548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6;p3" descr="A screenshot of a social media post&#10;&#10;Description automatically generated">
            <a:extLst>
              <a:ext uri="{FF2B5EF4-FFF2-40B4-BE49-F238E27FC236}">
                <a16:creationId xmlns:a16="http://schemas.microsoft.com/office/drawing/2014/main" id="{73547E4D-69E4-48F0-B62B-D5B5025BF80F}"/>
              </a:ext>
            </a:extLst>
          </p:cNvPr>
          <p:cNvPicPr preferRelativeResize="0"/>
          <p:nvPr/>
        </p:nvPicPr>
        <p:blipFill rotWithShape="1">
          <a:blip r:embed="rId2">
            <a:alphaModFix/>
          </a:blip>
          <a:srcRect/>
          <a:stretch/>
        </p:blipFill>
        <p:spPr>
          <a:xfrm>
            <a:off x="889397" y="274498"/>
            <a:ext cx="10413205" cy="5571066"/>
          </a:xfrm>
          <a:prstGeom prst="rect">
            <a:avLst/>
          </a:prstGeom>
          <a:noFill/>
          <a:ln>
            <a:noFill/>
          </a:ln>
        </p:spPr>
      </p:pic>
    </p:spTree>
    <p:extLst>
      <p:ext uri="{BB962C8B-B14F-4D97-AF65-F5344CB8AC3E}">
        <p14:creationId xmlns:p14="http://schemas.microsoft.com/office/powerpoint/2010/main" val="388932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4DDE-819F-44A5-A2C3-891278DAFCFF}"/>
              </a:ext>
            </a:extLst>
          </p:cNvPr>
          <p:cNvSpPr>
            <a:spLocks noGrp="1"/>
          </p:cNvSpPr>
          <p:nvPr>
            <p:ph type="title"/>
          </p:nvPr>
        </p:nvSpPr>
        <p:spPr/>
        <p:txBody>
          <a:bodyPr/>
          <a:lstStyle/>
          <a:p>
            <a:pPr algn="ctr"/>
            <a:r>
              <a:rPr lang="en-US" dirty="0"/>
              <a:t>Project Description/Outline</a:t>
            </a:r>
          </a:p>
        </p:txBody>
      </p:sp>
      <p:sp>
        <p:nvSpPr>
          <p:cNvPr id="3" name="Content Placeholder 2">
            <a:extLst>
              <a:ext uri="{FF2B5EF4-FFF2-40B4-BE49-F238E27FC236}">
                <a16:creationId xmlns:a16="http://schemas.microsoft.com/office/drawing/2014/main" id="{E8FA1245-E6E5-4603-8293-AE9400C8E7A9}"/>
              </a:ext>
            </a:extLst>
          </p:cNvPr>
          <p:cNvSpPr>
            <a:spLocks noGrp="1"/>
          </p:cNvSpPr>
          <p:nvPr>
            <p:ph idx="1"/>
          </p:nvPr>
        </p:nvSpPr>
        <p:spPr>
          <a:xfrm>
            <a:off x="1130270" y="1648691"/>
            <a:ext cx="9603275" cy="3817654"/>
          </a:xfrm>
        </p:spPr>
        <p:txBody>
          <a:bodyPr/>
          <a:lstStyle/>
          <a:p>
            <a:r>
              <a:rPr lang="en-US" dirty="0"/>
              <a:t>Use aggregate crime data from different police precincts in a city to uncover patterns in criminal activity.</a:t>
            </a:r>
          </a:p>
          <a:p>
            <a:r>
              <a:rPr lang="en-US" dirty="0"/>
              <a:t>i.e. Most crimes LA takes place during the summer. Can you uncover similar patterns in your city?</a:t>
            </a:r>
          </a:p>
          <a:p>
            <a:r>
              <a:rPr lang="en-US" dirty="0"/>
              <a:t>What do your results suggest about how police should plan their patrols?</a:t>
            </a:r>
          </a:p>
          <a:p>
            <a:r>
              <a:rPr lang="en-US" dirty="0"/>
              <a:t>What do your results suggest about how best to distribute law enforcement resources over the calendar year?</a:t>
            </a:r>
          </a:p>
          <a:p>
            <a:endParaRPr lang="en-US" dirty="0"/>
          </a:p>
        </p:txBody>
      </p:sp>
    </p:spTree>
    <p:extLst>
      <p:ext uri="{BB962C8B-B14F-4D97-AF65-F5344CB8AC3E}">
        <p14:creationId xmlns:p14="http://schemas.microsoft.com/office/powerpoint/2010/main" val="9140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A943-AAB0-4B77-B0BF-6634134BCE8E}"/>
              </a:ext>
            </a:extLst>
          </p:cNvPr>
          <p:cNvSpPr>
            <a:spLocks noGrp="1"/>
          </p:cNvSpPr>
          <p:nvPr>
            <p:ph type="title"/>
          </p:nvPr>
        </p:nvSpPr>
        <p:spPr/>
        <p:txBody>
          <a:bodyPr/>
          <a:lstStyle/>
          <a:p>
            <a:pPr algn="ctr"/>
            <a:r>
              <a:rPr lang="en-US" dirty="0"/>
              <a:t>Research Questions to Answer:</a:t>
            </a:r>
            <a:br>
              <a:rPr lang="en-US" dirty="0"/>
            </a:br>
            <a:endParaRPr lang="en-US" dirty="0"/>
          </a:p>
        </p:txBody>
      </p:sp>
      <p:sp>
        <p:nvSpPr>
          <p:cNvPr id="3" name="Content Placeholder 2">
            <a:extLst>
              <a:ext uri="{FF2B5EF4-FFF2-40B4-BE49-F238E27FC236}">
                <a16:creationId xmlns:a16="http://schemas.microsoft.com/office/drawing/2014/main" id="{F57C1A2F-65A5-47AE-AC35-DED43CE66FFF}"/>
              </a:ext>
            </a:extLst>
          </p:cNvPr>
          <p:cNvSpPr>
            <a:spLocks noGrp="1"/>
          </p:cNvSpPr>
          <p:nvPr>
            <p:ph idx="1"/>
          </p:nvPr>
        </p:nvSpPr>
        <p:spPr>
          <a:xfrm>
            <a:off x="1130270" y="1704109"/>
            <a:ext cx="9603275" cy="3762236"/>
          </a:xfrm>
        </p:spPr>
        <p:txBody>
          <a:bodyPr/>
          <a:lstStyle/>
          <a:p>
            <a:r>
              <a:rPr lang="en-US" dirty="0"/>
              <a:t> Do crimes occur more during spring, summer, fall, or winter (throughout the year/each months/etc.)?</a:t>
            </a:r>
          </a:p>
          <a:p>
            <a:r>
              <a:rPr lang="en-US" dirty="0"/>
              <a:t>What do your results suggest about how police should plan their patrols?</a:t>
            </a:r>
          </a:p>
          <a:p>
            <a:r>
              <a:rPr lang="en-US" dirty="0"/>
              <a:t>What do your results suggest about how best to distribute law enforcement resources over the calendar year?</a:t>
            </a:r>
          </a:p>
          <a:p>
            <a:r>
              <a:rPr lang="en-US" dirty="0"/>
              <a:t>Others: Data visualization of crimes arrest/weather</a:t>
            </a:r>
          </a:p>
          <a:p>
            <a:endParaRPr lang="en-US" dirty="0"/>
          </a:p>
        </p:txBody>
      </p:sp>
    </p:spTree>
    <p:extLst>
      <p:ext uri="{BB962C8B-B14F-4D97-AF65-F5344CB8AC3E}">
        <p14:creationId xmlns:p14="http://schemas.microsoft.com/office/powerpoint/2010/main" val="65425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B0D9-A16D-409F-B6A5-ED36322BE076}"/>
              </a:ext>
            </a:extLst>
          </p:cNvPr>
          <p:cNvSpPr>
            <a:spLocks noGrp="1"/>
          </p:cNvSpPr>
          <p:nvPr>
            <p:ph type="title"/>
          </p:nvPr>
        </p:nvSpPr>
        <p:spPr/>
        <p:txBody>
          <a:bodyPr/>
          <a:lstStyle/>
          <a:p>
            <a:r>
              <a:rPr lang="en-US" dirty="0"/>
              <a:t>Data Sets to be Used (Website Links Resources):</a:t>
            </a:r>
            <a:br>
              <a:rPr lang="en-US" dirty="0"/>
            </a:br>
            <a:endParaRPr lang="en-US" dirty="0"/>
          </a:p>
        </p:txBody>
      </p:sp>
      <p:sp>
        <p:nvSpPr>
          <p:cNvPr id="3" name="Content Placeholder 2">
            <a:extLst>
              <a:ext uri="{FF2B5EF4-FFF2-40B4-BE49-F238E27FC236}">
                <a16:creationId xmlns:a16="http://schemas.microsoft.com/office/drawing/2014/main" id="{45CB3CB9-7E6F-4256-90B0-E2410C240BB1}"/>
              </a:ext>
            </a:extLst>
          </p:cNvPr>
          <p:cNvSpPr>
            <a:spLocks noGrp="1"/>
          </p:cNvSpPr>
          <p:nvPr>
            <p:ph idx="1"/>
          </p:nvPr>
        </p:nvSpPr>
        <p:spPr>
          <a:xfrm>
            <a:off x="1130270" y="1690255"/>
            <a:ext cx="9603275" cy="3776090"/>
          </a:xfrm>
        </p:spPr>
        <p:txBody>
          <a:bodyPr/>
          <a:lstStyle/>
          <a:p>
            <a:r>
              <a:rPr lang="en-US" dirty="0"/>
              <a:t> Crimes in Los Angeles from 2010 to September 2017 [</a:t>
            </a:r>
            <a:r>
              <a:rPr lang="en-US" dirty="0">
                <a:hlinkClick r:id="rId2"/>
              </a:rPr>
              <a:t>https://www.kaggle.com/cityofLA/crime-in-los-angeles</a:t>
            </a:r>
            <a:r>
              <a:rPr lang="en-US" dirty="0"/>
              <a:t>]</a:t>
            </a:r>
          </a:p>
          <a:p>
            <a:r>
              <a:rPr lang="en-US" dirty="0"/>
              <a:t>Arrest data from 2010 to most present [</a:t>
            </a:r>
            <a:r>
              <a:rPr lang="en-US" dirty="0">
                <a:hlinkClick r:id="rId3"/>
              </a:rPr>
              <a:t>https://data.lacity.org/A-Safe-City/Arrest-Data-from-2010-to-Present/yru6-6re4</a:t>
            </a:r>
            <a:r>
              <a:rPr lang="en-US" dirty="0"/>
              <a:t>]</a:t>
            </a:r>
          </a:p>
          <a:p>
            <a:r>
              <a:rPr lang="en-US" dirty="0"/>
              <a:t> LA City Data Main Page [</a:t>
            </a:r>
            <a:r>
              <a:rPr lang="en-US" dirty="0">
                <a:hlinkClick r:id="rId4"/>
              </a:rPr>
              <a:t>https://data.lacity.org/</a:t>
            </a:r>
            <a:r>
              <a:rPr lang="en-US" dirty="0"/>
              <a:t>]</a:t>
            </a:r>
          </a:p>
          <a:p>
            <a:r>
              <a:rPr lang="en-US" dirty="0"/>
              <a:t>Weather API [</a:t>
            </a:r>
            <a:r>
              <a:rPr lang="en-US" dirty="0">
                <a:hlinkClick r:id="rId5"/>
              </a:rPr>
              <a:t>https://openweathermap.org/api</a:t>
            </a:r>
            <a:r>
              <a:rPr lang="en-US" dirty="0"/>
              <a:t>]</a:t>
            </a:r>
          </a:p>
          <a:p>
            <a:r>
              <a:rPr lang="en-US" dirty="0"/>
              <a:t>Historical Weather API [</a:t>
            </a:r>
            <a:r>
              <a:rPr lang="en-US" dirty="0">
                <a:hlinkClick r:id="rId6"/>
              </a:rPr>
              <a:t>https://api.meteostat.net/</a:t>
            </a:r>
            <a:r>
              <a:rPr lang="en-US" dirty="0"/>
              <a:t>]</a:t>
            </a:r>
          </a:p>
          <a:p>
            <a:endParaRPr lang="en-US" dirty="0"/>
          </a:p>
        </p:txBody>
      </p:sp>
    </p:spTree>
    <p:extLst>
      <p:ext uri="{BB962C8B-B14F-4D97-AF65-F5344CB8AC3E}">
        <p14:creationId xmlns:p14="http://schemas.microsoft.com/office/powerpoint/2010/main" val="395519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DE05-29E7-4087-9E4F-0587670C0B5C}"/>
              </a:ext>
            </a:extLst>
          </p:cNvPr>
          <p:cNvSpPr>
            <a:spLocks noGrp="1"/>
          </p:cNvSpPr>
          <p:nvPr>
            <p:ph type="title"/>
          </p:nvPr>
        </p:nvSpPr>
        <p:spPr/>
        <p:txBody>
          <a:bodyPr/>
          <a:lstStyle/>
          <a:p>
            <a:pPr algn="ctr"/>
            <a:r>
              <a:rPr lang="en-US" dirty="0"/>
              <a:t>Breakdown of the Assigned Tasks</a:t>
            </a:r>
            <a:br>
              <a:rPr lang="en-US" dirty="0"/>
            </a:br>
            <a:endParaRPr lang="en-US" dirty="0"/>
          </a:p>
        </p:txBody>
      </p:sp>
      <p:sp>
        <p:nvSpPr>
          <p:cNvPr id="3" name="Content Placeholder 2">
            <a:extLst>
              <a:ext uri="{FF2B5EF4-FFF2-40B4-BE49-F238E27FC236}">
                <a16:creationId xmlns:a16="http://schemas.microsoft.com/office/drawing/2014/main" id="{178ECD0B-7A32-4A93-8861-7BD106AFDCAF}"/>
              </a:ext>
            </a:extLst>
          </p:cNvPr>
          <p:cNvSpPr>
            <a:spLocks noGrp="1"/>
          </p:cNvSpPr>
          <p:nvPr>
            <p:ph idx="1"/>
          </p:nvPr>
        </p:nvSpPr>
        <p:spPr>
          <a:xfrm>
            <a:off x="1130270" y="1717964"/>
            <a:ext cx="9603275" cy="3748381"/>
          </a:xfrm>
        </p:spPr>
        <p:txBody>
          <a:bodyPr/>
          <a:lstStyle/>
          <a:p>
            <a:r>
              <a:rPr lang="en-US" dirty="0"/>
              <a:t>Understanding the Dataset</a:t>
            </a:r>
          </a:p>
          <a:p>
            <a:r>
              <a:rPr lang="en-US" dirty="0"/>
              <a:t>Data Cleaning</a:t>
            </a:r>
          </a:p>
          <a:p>
            <a:r>
              <a:rPr lang="en-US" dirty="0"/>
              <a:t>Data Visualization (matplotlib, bar plot, pie plot, line plot, etc.)</a:t>
            </a:r>
          </a:p>
          <a:p>
            <a:r>
              <a:rPr lang="en-US" dirty="0"/>
              <a:t>Data Analysis and conclusions that answer our questions</a:t>
            </a:r>
          </a:p>
          <a:p>
            <a:r>
              <a:rPr lang="en-US" dirty="0"/>
              <a:t>Data PowerPoint presentation</a:t>
            </a:r>
          </a:p>
          <a:p>
            <a:endParaRPr lang="en-US" dirty="0"/>
          </a:p>
        </p:txBody>
      </p:sp>
    </p:spTree>
    <p:extLst>
      <p:ext uri="{BB962C8B-B14F-4D97-AF65-F5344CB8AC3E}">
        <p14:creationId xmlns:p14="http://schemas.microsoft.com/office/powerpoint/2010/main" val="71660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0950455-0F50-4D9D-A63A-59C3399FB95F}"/>
              </a:ext>
            </a:extLst>
          </p:cNvPr>
          <p:cNvSpPr>
            <a:spLocks noGrp="1"/>
          </p:cNvSpPr>
          <p:nvPr>
            <p:ph type="title"/>
          </p:nvPr>
        </p:nvSpPr>
        <p:spPr>
          <a:xfrm>
            <a:off x="1130270" y="953324"/>
            <a:ext cx="9603275" cy="1049235"/>
          </a:xfrm>
        </p:spPr>
        <p:txBody>
          <a:bodyPr>
            <a:normAutofit/>
          </a:bodyPr>
          <a:lstStyle/>
          <a:p>
            <a:pPr algn="ctr"/>
            <a:r>
              <a:rPr lang="en-US" dirty="0"/>
              <a:t>Weather Patterns/Crime Data Analysis</a:t>
            </a:r>
          </a:p>
        </p:txBody>
      </p:sp>
      <p:sp>
        <p:nvSpPr>
          <p:cNvPr id="3" name="Content Placeholder 2">
            <a:extLst>
              <a:ext uri="{FF2B5EF4-FFF2-40B4-BE49-F238E27FC236}">
                <a16:creationId xmlns:a16="http://schemas.microsoft.com/office/drawing/2014/main" id="{5744D97B-5DBF-4934-9AA7-FAD9B1E4C636}"/>
              </a:ext>
            </a:extLst>
          </p:cNvPr>
          <p:cNvSpPr>
            <a:spLocks noGrp="1"/>
          </p:cNvSpPr>
          <p:nvPr>
            <p:ph idx="1"/>
          </p:nvPr>
        </p:nvSpPr>
        <p:spPr>
          <a:xfrm>
            <a:off x="1130270" y="2158175"/>
            <a:ext cx="4345401" cy="3308172"/>
          </a:xfrm>
        </p:spPr>
        <p:txBody>
          <a:bodyPr>
            <a:normAutofit/>
          </a:bodyPr>
          <a:lstStyle/>
          <a:p>
            <a:pPr>
              <a:lnSpc>
                <a:spcPct val="110000"/>
              </a:lnSpc>
            </a:pPr>
            <a:r>
              <a:rPr lang="en-US" sz="1300" dirty="0"/>
              <a:t>Question: In the calendar period, does the weather pattern correspond with the criminal activity occurring in the city of Los Angeles?</a:t>
            </a:r>
          </a:p>
          <a:p>
            <a:pPr>
              <a:lnSpc>
                <a:spcPct val="110000"/>
              </a:lnSpc>
            </a:pPr>
            <a:r>
              <a:rPr lang="en-US" sz="1300" dirty="0"/>
              <a:t>Initial Analysis of Numbers of Crimes Per Month:</a:t>
            </a:r>
          </a:p>
          <a:p>
            <a:pPr lvl="1">
              <a:lnSpc>
                <a:spcPct val="110000"/>
              </a:lnSpc>
            </a:pPr>
            <a:r>
              <a:rPr lang="en-US" sz="1300" dirty="0"/>
              <a:t>In the first quarter of the year, Month 2 (February) has the lowest number of reported crimes in the year.</a:t>
            </a:r>
          </a:p>
          <a:p>
            <a:pPr lvl="1">
              <a:lnSpc>
                <a:spcPct val="110000"/>
              </a:lnSpc>
            </a:pPr>
            <a:r>
              <a:rPr lang="en-US" sz="1300" dirty="0"/>
              <a:t>From Month 3 (March) to Month 8 (August), there is an increase in the reported crimes. </a:t>
            </a:r>
          </a:p>
          <a:p>
            <a:pPr lvl="1">
              <a:lnSpc>
                <a:spcPct val="110000"/>
              </a:lnSpc>
            </a:pPr>
            <a:r>
              <a:rPr lang="en-US" sz="1300" dirty="0"/>
              <a:t>In the fourth quarter, there is a significant decrease in the reported crimes in comparison to the rest of the year.</a:t>
            </a:r>
          </a:p>
        </p:txBody>
      </p:sp>
      <p:pic>
        <p:nvPicPr>
          <p:cNvPr id="4" name="Picture 3">
            <a:extLst>
              <a:ext uri="{FF2B5EF4-FFF2-40B4-BE49-F238E27FC236}">
                <a16:creationId xmlns:a16="http://schemas.microsoft.com/office/drawing/2014/main" id="{B5843532-6A0F-4129-A010-5C1C0636CBBE}"/>
              </a:ext>
            </a:extLst>
          </p:cNvPr>
          <p:cNvPicPr>
            <a:picLocks noChangeAspect="1"/>
          </p:cNvPicPr>
          <p:nvPr/>
        </p:nvPicPr>
        <p:blipFill>
          <a:blip r:embed="rId2"/>
          <a:stretch>
            <a:fillRect/>
          </a:stretch>
        </p:blipFill>
        <p:spPr>
          <a:xfrm>
            <a:off x="5955947" y="2219223"/>
            <a:ext cx="4773147" cy="3186075"/>
          </a:xfrm>
          <a:prstGeom prst="rect">
            <a:avLst/>
          </a:prstGeom>
        </p:spPr>
      </p:pic>
    </p:spTree>
    <p:extLst>
      <p:ext uri="{BB962C8B-B14F-4D97-AF65-F5344CB8AC3E}">
        <p14:creationId xmlns:p14="http://schemas.microsoft.com/office/powerpoint/2010/main" val="385358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3AA1-C6F7-49DD-A3DB-7892A222A78D}"/>
              </a:ext>
            </a:extLst>
          </p:cNvPr>
          <p:cNvSpPr>
            <a:spLocks noGrp="1"/>
          </p:cNvSpPr>
          <p:nvPr>
            <p:ph type="title"/>
          </p:nvPr>
        </p:nvSpPr>
        <p:spPr>
          <a:xfrm>
            <a:off x="1130270" y="953324"/>
            <a:ext cx="9603275" cy="1049235"/>
          </a:xfrm>
        </p:spPr>
        <p:txBody>
          <a:bodyPr>
            <a:normAutofit/>
          </a:bodyPr>
          <a:lstStyle/>
          <a:p>
            <a:pPr algn="ctr"/>
            <a:r>
              <a:rPr lang="en-US" dirty="0"/>
              <a:t>Weather Patterns/Crime Data Analysis</a:t>
            </a:r>
          </a:p>
        </p:txBody>
      </p:sp>
      <p:sp>
        <p:nvSpPr>
          <p:cNvPr id="3" name="Content Placeholder 2">
            <a:extLst>
              <a:ext uri="{FF2B5EF4-FFF2-40B4-BE49-F238E27FC236}">
                <a16:creationId xmlns:a16="http://schemas.microsoft.com/office/drawing/2014/main" id="{5744D97B-5DBF-4934-9AA7-FAD9B1E4C636}"/>
              </a:ext>
            </a:extLst>
          </p:cNvPr>
          <p:cNvSpPr>
            <a:spLocks noGrp="1"/>
          </p:cNvSpPr>
          <p:nvPr>
            <p:ph idx="1"/>
          </p:nvPr>
        </p:nvSpPr>
        <p:spPr>
          <a:xfrm>
            <a:off x="1130270" y="2158175"/>
            <a:ext cx="4345401" cy="3308172"/>
          </a:xfrm>
        </p:spPr>
        <p:txBody>
          <a:bodyPr>
            <a:normAutofit fontScale="85000" lnSpcReduction="10000"/>
          </a:bodyPr>
          <a:lstStyle/>
          <a:p>
            <a:pPr>
              <a:lnSpc>
                <a:spcPct val="110000"/>
              </a:lnSpc>
            </a:pPr>
            <a:r>
              <a:rPr lang="en-US" sz="1400" dirty="0"/>
              <a:t>Initial Analysis of Numbers of arrest per month:</a:t>
            </a:r>
          </a:p>
          <a:p>
            <a:pPr lvl="1">
              <a:lnSpc>
                <a:spcPct val="110000"/>
              </a:lnSpc>
            </a:pPr>
            <a:r>
              <a:rPr lang="en-US" sz="1400" dirty="0"/>
              <a:t>There is an overall decrease in the number of reported arrests starting from month 9 (September) to the end of the year.</a:t>
            </a:r>
          </a:p>
          <a:p>
            <a:pPr lvl="1">
              <a:lnSpc>
                <a:spcPct val="110000"/>
              </a:lnSpc>
            </a:pPr>
            <a:r>
              <a:rPr lang="en-US" sz="1400" dirty="0"/>
              <a:t>The highest number of reported arrests peak in the first quarter of the year. Please reference Month 1 (January) and Month 3 (March). In addition, please note that there is a significant drop in reported arrests in Month 2 (February).</a:t>
            </a:r>
          </a:p>
          <a:p>
            <a:pPr lvl="1">
              <a:lnSpc>
                <a:spcPct val="110000"/>
              </a:lnSpc>
            </a:pPr>
            <a:r>
              <a:rPr lang="en-US" sz="1400" dirty="0"/>
              <a:t>In the third quarter of the year, the pattern of arrests remains relatively stable. Please reference Month 7 (July) to Month 8 (August).</a:t>
            </a:r>
          </a:p>
          <a:p>
            <a:pPr lvl="1">
              <a:lnSpc>
                <a:spcPct val="110000"/>
              </a:lnSpc>
            </a:pPr>
            <a:r>
              <a:rPr lang="en-US" sz="1400" dirty="0"/>
              <a:t>In comparison to the number of reported crimes, the number of reported arrests in the Month 11 (November) and Month 12 (December) remain low. </a:t>
            </a:r>
          </a:p>
          <a:p>
            <a:pPr lvl="1">
              <a:lnSpc>
                <a:spcPct val="110000"/>
              </a:lnSpc>
            </a:pPr>
            <a:endParaRPr lang="en-US" sz="1000" dirty="0"/>
          </a:p>
          <a:p>
            <a:pPr lvl="1">
              <a:lnSpc>
                <a:spcPct val="110000"/>
              </a:lnSpc>
            </a:pPr>
            <a:endParaRPr lang="en-US" sz="1000" dirty="0"/>
          </a:p>
          <a:p>
            <a:pPr lvl="1">
              <a:lnSpc>
                <a:spcPct val="110000"/>
              </a:lnSpc>
            </a:pPr>
            <a:endParaRPr lang="en-US" sz="1000" dirty="0"/>
          </a:p>
        </p:txBody>
      </p:sp>
      <p:pic>
        <p:nvPicPr>
          <p:cNvPr id="4" name="Picture 3">
            <a:extLst>
              <a:ext uri="{FF2B5EF4-FFF2-40B4-BE49-F238E27FC236}">
                <a16:creationId xmlns:a16="http://schemas.microsoft.com/office/drawing/2014/main" id="{D3065B35-5F69-44F7-9DE9-03641E7E41A2}"/>
              </a:ext>
            </a:extLst>
          </p:cNvPr>
          <p:cNvPicPr>
            <a:picLocks noChangeAspect="1"/>
          </p:cNvPicPr>
          <p:nvPr/>
        </p:nvPicPr>
        <p:blipFill>
          <a:blip r:embed="rId2"/>
          <a:stretch>
            <a:fillRect/>
          </a:stretch>
        </p:blipFill>
        <p:spPr>
          <a:xfrm>
            <a:off x="5955947" y="2221212"/>
            <a:ext cx="4773147" cy="3182098"/>
          </a:xfrm>
          <a:prstGeom prst="rect">
            <a:avLst/>
          </a:prstGeom>
        </p:spPr>
      </p:pic>
    </p:spTree>
    <p:extLst>
      <p:ext uri="{BB962C8B-B14F-4D97-AF65-F5344CB8AC3E}">
        <p14:creationId xmlns:p14="http://schemas.microsoft.com/office/powerpoint/2010/main" val="17758244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89</TotalTime>
  <Words>1347</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Gallery</vt:lpstr>
      <vt:lpstr>Criminal Activity and Weather Analysis in Los Angeles</vt:lpstr>
      <vt:lpstr>PowerPoint Presentation</vt:lpstr>
      <vt:lpstr>PowerPoint Presentation</vt:lpstr>
      <vt:lpstr>Project Description/Outline</vt:lpstr>
      <vt:lpstr>Research Questions to Answer: </vt:lpstr>
      <vt:lpstr>Data Sets to be Used (Website Links Resources): </vt:lpstr>
      <vt:lpstr>Breakdown of the Assigned Tasks </vt:lpstr>
      <vt:lpstr>Weather Patterns/Crime Data Analysis</vt:lpstr>
      <vt:lpstr>Weather Patterns/Crime Data Analysis</vt:lpstr>
      <vt:lpstr>Weather Patterns/Crime Data Analysis</vt:lpstr>
      <vt:lpstr>Weather Patterns/Crime Data Analysis</vt:lpstr>
      <vt:lpstr>Law Enforcement Redistribution Analysis</vt:lpstr>
      <vt:lpstr>Law Enforcement  Redistribution Analysis</vt:lpstr>
      <vt:lpstr>Law Enforcement  Redistribution Analysis</vt:lpstr>
      <vt:lpstr>Conclusion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Criminal Activity and Weather Analysis in Los Angeles</dc:title>
  <dc:creator>Akash Vaidya</dc:creator>
  <cp:lastModifiedBy>Akash Vaidya</cp:lastModifiedBy>
  <cp:revision>12</cp:revision>
  <dcterms:created xsi:type="dcterms:W3CDTF">2020-04-27T00:56:48Z</dcterms:created>
  <dcterms:modified xsi:type="dcterms:W3CDTF">2020-04-27T02:38:18Z</dcterms:modified>
</cp:coreProperties>
</file>