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2"/>
  </p:notesMasterIdLst>
  <p:sldIdLst>
    <p:sldId id="256" r:id="rId2"/>
    <p:sldId id="257" r:id="rId3"/>
    <p:sldId id="286" r:id="rId4"/>
    <p:sldId id="258" r:id="rId5"/>
    <p:sldId id="259" r:id="rId6"/>
    <p:sldId id="260" r:id="rId7"/>
    <p:sldId id="261" r:id="rId8"/>
    <p:sldId id="262" r:id="rId9"/>
    <p:sldId id="263" r:id="rId10"/>
    <p:sldId id="285" r:id="rId11"/>
    <p:sldId id="264" r:id="rId12"/>
    <p:sldId id="266" r:id="rId13"/>
    <p:sldId id="267" r:id="rId14"/>
    <p:sldId id="279" r:id="rId15"/>
    <p:sldId id="268" r:id="rId16"/>
    <p:sldId id="269" r:id="rId17"/>
    <p:sldId id="282" r:id="rId18"/>
    <p:sldId id="278" r:id="rId19"/>
    <p:sldId id="283" r:id="rId20"/>
    <p:sldId id="270" r:id="rId21"/>
    <p:sldId id="280" r:id="rId22"/>
    <p:sldId id="284" r:id="rId23"/>
    <p:sldId id="272" r:id="rId24"/>
    <p:sldId id="271" r:id="rId25"/>
    <p:sldId id="277" r:id="rId26"/>
    <p:sldId id="276" r:id="rId27"/>
    <p:sldId id="273" r:id="rId28"/>
    <p:sldId id="274" r:id="rId29"/>
    <p:sldId id="27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558F3-EFAC-43D8-A83B-D7CD4348ACB5}" type="datetimeFigureOut">
              <a:rPr lang="en-US" smtClean="0"/>
              <a:t>12/20/2016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5323E-9D47-414C-B968-8DB2E581B5DA}" type="slidenum">
              <a:rPr lang="en-US" smtClean="0"/>
              <a:t>‹#›</a:t>
            </a:fld>
            <a:endParaRPr lang="en-US"/>
          </a:p>
        </p:txBody>
      </p:sp>
    </p:spTree>
    <p:extLst>
      <p:ext uri="{BB962C8B-B14F-4D97-AF65-F5344CB8AC3E}">
        <p14:creationId xmlns:p14="http://schemas.microsoft.com/office/powerpoint/2010/main" val="185730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5323E-9D47-414C-B968-8DB2E581B5DA}" type="slidenum">
              <a:rPr lang="en-US" smtClean="0"/>
              <a:t>6</a:t>
            </a:fld>
            <a:endParaRPr lang="en-US"/>
          </a:p>
        </p:txBody>
      </p:sp>
    </p:spTree>
    <p:extLst>
      <p:ext uri="{BB962C8B-B14F-4D97-AF65-F5344CB8AC3E}">
        <p14:creationId xmlns:p14="http://schemas.microsoft.com/office/powerpoint/2010/main" val="3600456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5323E-9D47-414C-B968-8DB2E581B5DA}" type="slidenum">
              <a:rPr lang="en-US" smtClean="0"/>
              <a:t>12</a:t>
            </a:fld>
            <a:endParaRPr lang="en-US"/>
          </a:p>
        </p:txBody>
      </p:sp>
    </p:spTree>
    <p:extLst>
      <p:ext uri="{BB962C8B-B14F-4D97-AF65-F5344CB8AC3E}">
        <p14:creationId xmlns:p14="http://schemas.microsoft.com/office/powerpoint/2010/main" val="348524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5323E-9D47-414C-B968-8DB2E581B5DA}" type="slidenum">
              <a:rPr lang="en-US" smtClean="0"/>
              <a:t>14</a:t>
            </a:fld>
            <a:endParaRPr lang="en-US"/>
          </a:p>
        </p:txBody>
      </p:sp>
    </p:spTree>
    <p:extLst>
      <p:ext uri="{BB962C8B-B14F-4D97-AF65-F5344CB8AC3E}">
        <p14:creationId xmlns:p14="http://schemas.microsoft.com/office/powerpoint/2010/main" val="280801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5323E-9D47-414C-B968-8DB2E581B5DA}" type="slidenum">
              <a:rPr lang="en-US" smtClean="0"/>
              <a:t>28</a:t>
            </a:fld>
            <a:endParaRPr lang="en-US"/>
          </a:p>
        </p:txBody>
      </p:sp>
    </p:spTree>
    <p:extLst>
      <p:ext uri="{BB962C8B-B14F-4D97-AF65-F5344CB8AC3E}">
        <p14:creationId xmlns:p14="http://schemas.microsoft.com/office/powerpoint/2010/main" val="2659363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0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31274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85696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149861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0BFFF8-37EF-4098-AE88-2E44DA5BA6D2}" type="datetimeFigureOut">
              <a:rPr lang="en-US" smtClean="0"/>
              <a:t>12/20/2016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80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0BFFF8-37EF-4098-AE88-2E44DA5BA6D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86025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0BFFF8-37EF-4098-AE88-2E44DA5BA6D2}" type="datetimeFigureOut">
              <a:rPr lang="en-US" smtClean="0"/>
              <a:t>12/20/2016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96995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0BFFF8-37EF-4098-AE88-2E44DA5BA6D2}" type="datetimeFigureOut">
              <a:rPr lang="en-US" smtClean="0"/>
              <a:t>12/20/2016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25673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0BFFF8-37EF-4098-AE88-2E44DA5BA6D2}" type="datetimeFigureOut">
              <a:rPr lang="en-US" smtClean="0"/>
              <a:t>12/20/2016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426728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0BFFF8-37EF-4098-AE88-2E44DA5BA6D2}" type="datetimeFigureOut">
              <a:rPr lang="en-US" smtClean="0"/>
              <a:t>12/20/2016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904F7E-8DEB-4589-A5A5-3E9193687380}" type="slidenum">
              <a:rPr lang="en-US" smtClean="0"/>
              <a:t>‹#›</a:t>
            </a:fld>
            <a:endParaRPr lang="en-US"/>
          </a:p>
        </p:txBody>
      </p:sp>
    </p:spTree>
    <p:extLst>
      <p:ext uri="{BB962C8B-B14F-4D97-AF65-F5344CB8AC3E}">
        <p14:creationId xmlns:p14="http://schemas.microsoft.com/office/powerpoint/2010/main" val="197248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BFFF8-37EF-4098-AE88-2E44DA5BA6D2}" type="datetimeFigureOut">
              <a:rPr lang="en-US" smtClean="0"/>
              <a:t>12/20/2016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47288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0BFFF8-37EF-4098-AE88-2E44DA5BA6D2}" type="datetimeFigureOut">
              <a:rPr lang="en-US" smtClean="0"/>
              <a:t>12/20/2016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904F7E-8DEB-4589-A5A5-3E91936873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4786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300" y="898437"/>
            <a:ext cx="10058400" cy="3566160"/>
          </a:xfrm>
        </p:spPr>
        <p:txBody>
          <a:bodyPr>
            <a:normAutofit/>
          </a:bodyPr>
          <a:lstStyle/>
          <a:p>
            <a:r>
              <a:rPr lang="en-US" sz="4000" b="1" dirty="0" smtClean="0">
                <a:solidFill>
                  <a:schemeClr val="tx1"/>
                </a:solidFill>
              </a:rPr>
              <a:t>TUMOR DETECTION USING DIGITAL IMAGE PROCESSING</a:t>
            </a:r>
            <a:endParaRPr lang="en-US" sz="4000" b="1" dirty="0">
              <a:solidFill>
                <a:schemeClr val="tx1"/>
              </a:solidFill>
            </a:endParaRPr>
          </a:p>
        </p:txBody>
      </p:sp>
      <p:sp>
        <p:nvSpPr>
          <p:cNvPr id="3" name="Subtitle 2"/>
          <p:cNvSpPr>
            <a:spLocks noGrp="1"/>
          </p:cNvSpPr>
          <p:nvPr>
            <p:ph type="subTitle" idx="1"/>
          </p:nvPr>
        </p:nvSpPr>
        <p:spPr>
          <a:xfrm>
            <a:off x="1100051" y="4814888"/>
            <a:ext cx="10058400" cy="1343024"/>
          </a:xfrm>
        </p:spPr>
        <p:txBody>
          <a:bodyPr>
            <a:normAutofit lnSpcReduction="10000"/>
          </a:bodyPr>
          <a:lstStyle/>
          <a:p>
            <a:r>
              <a:rPr lang="en-US" b="1" dirty="0" smtClean="0">
                <a:solidFill>
                  <a:schemeClr val="tx1"/>
                </a:solidFill>
              </a:rPr>
              <a:t>Submitted by:</a:t>
            </a:r>
          </a:p>
          <a:p>
            <a:r>
              <a:rPr lang="en-US" b="1" dirty="0" smtClean="0">
                <a:solidFill>
                  <a:schemeClr val="tx1"/>
                </a:solidFill>
              </a:rPr>
              <a:t>SRINIVAS KASTURI (3078674)</a:t>
            </a:r>
          </a:p>
          <a:p>
            <a:r>
              <a:rPr lang="en-US" b="1" dirty="0" smtClean="0">
                <a:solidFill>
                  <a:schemeClr val="tx1"/>
                </a:solidFill>
              </a:rPr>
              <a:t>DEC 20,2016</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00" y="548146"/>
            <a:ext cx="4822214" cy="1253272"/>
          </a:xfrm>
          <a:prstGeom prst="rect">
            <a:avLst/>
          </a:prstGeom>
          <a:ln>
            <a:noFill/>
          </a:ln>
          <a:effectLst>
            <a:softEdge rad="112500"/>
          </a:effectLst>
        </p:spPr>
      </p:pic>
    </p:spTree>
    <p:extLst>
      <p:ext uri="{BB962C8B-B14F-4D97-AF65-F5344CB8AC3E}">
        <p14:creationId xmlns:p14="http://schemas.microsoft.com/office/powerpoint/2010/main" val="466716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solidFill>
                  <a:schemeClr val="tx1"/>
                </a:solidFill>
              </a:rPr>
              <a:t>MRI</a:t>
            </a:r>
            <a:endParaRPr lang="en-US" b="1" dirty="0">
              <a:solidFill>
                <a:schemeClr val="tx1"/>
              </a:solidFill>
            </a:endParaRPr>
          </a:p>
        </p:txBody>
      </p:sp>
      <p:sp>
        <p:nvSpPr>
          <p:cNvPr id="3" name="Content Placeholder 2"/>
          <p:cNvSpPr>
            <a:spLocks noGrp="1"/>
          </p:cNvSpPr>
          <p:nvPr>
            <p:ph idx="1"/>
          </p:nvPr>
        </p:nvSpPr>
        <p:spPr/>
        <p:txBody>
          <a:bodyPr/>
          <a:lstStyle/>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500" dirty="0"/>
              <a:t>How does it work?</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500" dirty="0"/>
              <a:t>The body is largely composed of water molecules.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500" dirty="0"/>
              <a:t>Each water molecule has two hydrogen nuclei or protons</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500" dirty="0"/>
              <a:t>A powerful magnetic field causes the magnetic moments of some of these protons to align with the direction of the field.</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500" dirty="0"/>
              <a:t>The protons in different tissues return to their equilibrium state at different </a:t>
            </a:r>
            <a:r>
              <a:rPr lang="fi-FI" sz="2500" dirty="0" smtClean="0"/>
              <a:t>rates</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500" dirty="0" smtClean="0"/>
              <a:t>Diffusion </a:t>
            </a:r>
            <a:r>
              <a:rPr lang="en-US" sz="2500" dirty="0"/>
              <a:t>MRI, Fluid Attenuated Inversion Recovery (FLAIR), Susceptibility weighted imaging (SWI).</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b="1" baseline="-33000" dirty="0">
              <a:latin typeface="Liberation Serif;Times New Roma" pitchFamily="16" charset="0"/>
            </a:endParaRP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b="1" baseline="-33000" dirty="0">
              <a:latin typeface="Liberation Serif;Times New Roma" pitchFamily="16" charset="0"/>
            </a:endParaRP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fi-FI" sz="2800" dirty="0"/>
          </a:p>
          <a:p>
            <a:endParaRPr lang="en-US" dirty="0"/>
          </a:p>
        </p:txBody>
      </p:sp>
    </p:spTree>
    <p:extLst>
      <p:ext uri="{BB962C8B-B14F-4D97-AF65-F5344CB8AC3E}">
        <p14:creationId xmlns:p14="http://schemas.microsoft.com/office/powerpoint/2010/main" val="3682742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17" y="119702"/>
            <a:ext cx="10058400" cy="1450757"/>
          </a:xfrm>
        </p:spPr>
        <p:txBody>
          <a:bodyPr/>
          <a:lstStyle/>
          <a:p>
            <a:r>
              <a:rPr lang="en-US" b="1" dirty="0" smtClean="0">
                <a:solidFill>
                  <a:schemeClr val="tx1"/>
                </a:solidFill>
              </a:rPr>
              <a:t>Workflow/Methodology</a:t>
            </a:r>
            <a:endParaRPr lang="en-US" b="1" dirty="0">
              <a:solidFill>
                <a:schemeClr val="tx1"/>
              </a:solidFill>
            </a:endParaRPr>
          </a:p>
        </p:txBody>
      </p:sp>
      <p:sp>
        <p:nvSpPr>
          <p:cNvPr id="8" name="Content Placeholder 7"/>
          <p:cNvSpPr>
            <a:spLocks noGrp="1"/>
          </p:cNvSpPr>
          <p:nvPr>
            <p:ph idx="1"/>
          </p:nvPr>
        </p:nvSpPr>
        <p:spPr>
          <a:xfrm>
            <a:off x="1097280" y="2286000"/>
            <a:ext cx="10058400" cy="3583094"/>
          </a:xfrm>
        </p:spPr>
        <p:txBody>
          <a:bodyPr/>
          <a:lstStyle/>
          <a:p>
            <a:endParaRPr lang="en-US" dirty="0"/>
          </a:p>
        </p:txBody>
      </p:sp>
      <p:pic>
        <p:nvPicPr>
          <p:cNvPr id="11" name="Picture 10"/>
          <p:cNvPicPr>
            <a:picLocks noChangeAspect="1"/>
          </p:cNvPicPr>
          <p:nvPr/>
        </p:nvPicPr>
        <p:blipFill>
          <a:blip r:embed="rId2"/>
          <a:stretch>
            <a:fillRect/>
          </a:stretch>
        </p:blipFill>
        <p:spPr>
          <a:xfrm>
            <a:off x="3281362" y="1570458"/>
            <a:ext cx="5629275" cy="4468391"/>
          </a:xfrm>
          <a:prstGeom prst="rect">
            <a:avLst/>
          </a:prstGeom>
        </p:spPr>
      </p:pic>
    </p:spTree>
    <p:extLst>
      <p:ext uri="{BB962C8B-B14F-4D97-AF65-F5344CB8AC3E}">
        <p14:creationId xmlns:p14="http://schemas.microsoft.com/office/powerpoint/2010/main" val="462085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Grayscale </a:t>
            </a:r>
            <a:r>
              <a:rPr lang="en-US" b="1" dirty="0" smtClean="0">
                <a:solidFill>
                  <a:schemeClr val="tx1"/>
                </a:solidFill>
              </a:rPr>
              <a:t>Imaging</a:t>
            </a:r>
            <a:endParaRPr lang="en-US" b="1"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dirty="0"/>
              <a:t>Gray scale imaging is called as black and white image and it can also be called as halftone image </a:t>
            </a:r>
            <a:r>
              <a:rPr lang="en-US" sz="2200" dirty="0" smtClean="0"/>
              <a:t>so obtained </a:t>
            </a:r>
            <a:r>
              <a:rPr lang="en-US" sz="2200" dirty="0"/>
              <a:t>by considering the images as a grid of black dots on white </a:t>
            </a:r>
            <a:r>
              <a:rPr lang="en-US" sz="2200" dirty="0" smtClean="0"/>
              <a:t>background.</a:t>
            </a:r>
          </a:p>
          <a:p>
            <a:pPr>
              <a:buFont typeface="Wingdings" panose="05000000000000000000" pitchFamily="2" charset="2"/>
              <a:buChar char="Ø"/>
            </a:pPr>
            <a:r>
              <a:rPr lang="en-US" sz="2200" dirty="0"/>
              <a:t>Also because there are 8 bits in binary representation of the gray level </a:t>
            </a:r>
            <a:r>
              <a:rPr lang="en-US" sz="2200" dirty="0" smtClean="0"/>
              <a:t>, so </a:t>
            </a:r>
            <a:r>
              <a:rPr lang="en-US" sz="2200" dirty="0"/>
              <a:t>this method is also called 8-bitgrayscale.also it can be used in the preprocessing step of image segmentation to improve upon the contrasted image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39" y="3857414"/>
            <a:ext cx="9262820" cy="2508880"/>
          </a:xfrm>
          <a:prstGeom prst="rect">
            <a:avLst/>
          </a:prstGeom>
        </p:spPr>
      </p:pic>
    </p:spTree>
    <p:extLst>
      <p:ext uri="{BB962C8B-B14F-4D97-AF65-F5344CB8AC3E}">
        <p14:creationId xmlns:p14="http://schemas.microsoft.com/office/powerpoint/2010/main" val="2916148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Histogram </a:t>
            </a:r>
            <a:r>
              <a:rPr lang="en-US" b="1" dirty="0" smtClean="0">
                <a:solidFill>
                  <a:schemeClr val="tx1"/>
                </a:solidFill>
              </a:rPr>
              <a:t>Equalization</a:t>
            </a:r>
            <a:endParaRPr lang="en-US" b="1" dirty="0">
              <a:solidFill>
                <a:schemeClr val="tx1"/>
              </a:solidFill>
            </a:endParaRPr>
          </a:p>
        </p:txBody>
      </p:sp>
      <p:sp>
        <p:nvSpPr>
          <p:cNvPr id="3" name="Content Placeholder 2"/>
          <p:cNvSpPr>
            <a:spLocks noGrp="1"/>
          </p:cNvSpPr>
          <p:nvPr>
            <p:ph idx="1"/>
          </p:nvPr>
        </p:nvSpPr>
        <p:spPr/>
        <p:txBody>
          <a:bodyPr/>
          <a:lstStyle/>
          <a:p>
            <a:pPr algn="just">
              <a:lnSpc>
                <a:spcPct val="80000"/>
              </a:lnSpc>
              <a:buFont typeface="Wingdings" panose="05000000000000000000" pitchFamily="2" charset="2"/>
              <a:buChar char="Ø"/>
            </a:pPr>
            <a:r>
              <a:rPr lang="en-US" sz="2200" dirty="0">
                <a:cs typeface="Times New Roman" panose="02020603050405020304" pitchFamily="18" charset="0"/>
              </a:rPr>
              <a:t>Histogram are constructed by splitting the range of the data into equal-sized bins (called classes). Then for each bin, the number of points from the data set that fall into each bin are counted.  </a:t>
            </a:r>
          </a:p>
          <a:p>
            <a:pPr algn="just">
              <a:lnSpc>
                <a:spcPct val="80000"/>
              </a:lnSpc>
              <a:buFont typeface="Wingdings" panose="05000000000000000000" pitchFamily="2" charset="2"/>
              <a:buChar char="Ø"/>
            </a:pPr>
            <a:r>
              <a:rPr lang="en-US" sz="2200" dirty="0">
                <a:cs typeface="Times New Roman" panose="02020603050405020304" pitchFamily="18" charset="0"/>
              </a:rPr>
              <a:t>Vertical axis: Frequency (i.e., counts for each bin) </a:t>
            </a:r>
          </a:p>
          <a:p>
            <a:pPr algn="just">
              <a:lnSpc>
                <a:spcPct val="80000"/>
              </a:lnSpc>
              <a:buFont typeface="Wingdings" panose="05000000000000000000" pitchFamily="2" charset="2"/>
              <a:buChar char="Ø"/>
            </a:pPr>
            <a:r>
              <a:rPr lang="en-US" sz="2200" dirty="0">
                <a:cs typeface="Times New Roman" panose="02020603050405020304" pitchFamily="18" charset="0"/>
              </a:rPr>
              <a:t>Horizontal axis: Response variable.</a:t>
            </a:r>
          </a:p>
          <a:p>
            <a:pPr algn="just">
              <a:lnSpc>
                <a:spcPct val="80000"/>
              </a:lnSpc>
              <a:buFont typeface="Wingdings" panose="05000000000000000000" pitchFamily="2" charset="2"/>
              <a:buChar char="Ø"/>
            </a:pPr>
            <a:r>
              <a:rPr lang="en-US" sz="2200" dirty="0">
                <a:cs typeface="Times New Roman" panose="02020603050405020304" pitchFamily="18" charset="0"/>
              </a:rPr>
              <a:t>In image histograms the pixels form the horizontal axis </a:t>
            </a:r>
          </a:p>
          <a:p>
            <a:pPr algn="just">
              <a:lnSpc>
                <a:spcPct val="80000"/>
              </a:lnSpc>
              <a:buFont typeface="Wingdings" panose="05000000000000000000" pitchFamily="2" charset="2"/>
              <a:buChar char="Ø"/>
            </a:pPr>
            <a:r>
              <a:rPr lang="en-US" sz="2200" dirty="0">
                <a:cs typeface="Times New Roman" panose="02020603050405020304" pitchFamily="18" charset="0"/>
              </a:rPr>
              <a:t>In Matlab histograms for images can be constructed using the </a:t>
            </a:r>
            <a:r>
              <a:rPr lang="en-US" sz="2200" b="1" dirty="0" err="1">
                <a:cs typeface="Times New Roman" panose="02020603050405020304" pitchFamily="18" charset="0"/>
              </a:rPr>
              <a:t>imhist</a:t>
            </a:r>
            <a:r>
              <a:rPr lang="en-US" sz="2200" b="1" dirty="0">
                <a:cs typeface="Times New Roman" panose="02020603050405020304" pitchFamily="18" charset="0"/>
              </a:rPr>
              <a:t> </a:t>
            </a:r>
            <a:r>
              <a:rPr lang="en-US" sz="2200" dirty="0">
                <a:cs typeface="Times New Roman" panose="02020603050405020304" pitchFamily="18" charset="0"/>
              </a:rPr>
              <a:t>command.</a:t>
            </a:r>
          </a:p>
          <a:p>
            <a:pPr algn="just">
              <a:lnSpc>
                <a:spcPct val="80000"/>
              </a:lnSpc>
              <a:buFont typeface="Wingdings" panose="05000000000000000000" pitchFamily="2" charset="2"/>
              <a:buChar char="Ø"/>
            </a:pPr>
            <a:r>
              <a:rPr lang="en-US" sz="2200" dirty="0">
                <a:cs typeface="Times New Roman" panose="02020603050405020304" pitchFamily="18" charset="0"/>
              </a:rPr>
              <a:t>Histogram equalization is a gray level transformation that results in an image may have a flat or peaked histogram.by this global contrast histogram of the image scan be </a:t>
            </a:r>
            <a:r>
              <a:rPr lang="en-US" sz="2200" dirty="0" smtClean="0">
                <a:cs typeface="Times New Roman" panose="02020603050405020304" pitchFamily="18" charset="0"/>
              </a:rPr>
              <a:t>improved. Also </a:t>
            </a:r>
            <a:r>
              <a:rPr lang="en-US" sz="2200" dirty="0">
                <a:cs typeface="Times New Roman" panose="02020603050405020304" pitchFamily="18" charset="0"/>
              </a:rPr>
              <a:t>it accomplishes this by spreading out the most frequent intensity values</a:t>
            </a:r>
          </a:p>
          <a:p>
            <a:endParaRPr lang="en-US" dirty="0"/>
          </a:p>
        </p:txBody>
      </p:sp>
    </p:spTree>
    <p:extLst>
      <p:ext uri="{BB962C8B-B14F-4D97-AF65-F5344CB8AC3E}">
        <p14:creationId xmlns:p14="http://schemas.microsoft.com/office/powerpoint/2010/main" val="2606467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Histogram </a:t>
            </a:r>
            <a:r>
              <a:rPr lang="en-US" b="1" dirty="0" err="1" smtClean="0">
                <a:solidFill>
                  <a:schemeClr val="tx1"/>
                </a:solidFill>
              </a:rPr>
              <a:t>Eq</a:t>
            </a:r>
            <a:endParaRPr lang="en-US" b="1" dirty="0">
              <a:solidFill>
                <a:schemeClr val="tx1"/>
              </a:solidFill>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881" y="1737360"/>
            <a:ext cx="6005198" cy="4443422"/>
          </a:xfrm>
          <a:prstGeom prst="rect">
            <a:avLst/>
          </a:prstGeom>
        </p:spPr>
      </p:pic>
    </p:spTree>
    <p:extLst>
      <p:ext uri="{BB962C8B-B14F-4D97-AF65-F5344CB8AC3E}">
        <p14:creationId xmlns:p14="http://schemas.microsoft.com/office/powerpoint/2010/main" val="2990160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High </a:t>
            </a:r>
            <a:r>
              <a:rPr lang="en-US" b="1" dirty="0" smtClean="0">
                <a:solidFill>
                  <a:schemeClr val="tx1"/>
                </a:solidFill>
              </a:rPr>
              <a:t>Pass </a:t>
            </a:r>
            <a:r>
              <a:rPr lang="en-US" b="1" dirty="0">
                <a:solidFill>
                  <a:schemeClr val="tx1"/>
                </a:solidFill>
              </a:rPr>
              <a:t>F</a:t>
            </a:r>
            <a:r>
              <a:rPr lang="en-US" b="1" dirty="0" smtClean="0">
                <a:solidFill>
                  <a:schemeClr val="tx1"/>
                </a:solidFill>
              </a:rPr>
              <a:t>ilter</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500" dirty="0">
                <a:cs typeface="Times New Roman" panose="02020603050405020304" pitchFamily="18" charset="0"/>
              </a:rPr>
              <a:t>High pass filter is used to do the sharpening of the images to the grayscale </a:t>
            </a:r>
            <a:r>
              <a:rPr lang="en-US" sz="2500" dirty="0" smtClean="0">
                <a:cs typeface="Times New Roman" panose="02020603050405020304" pitchFamily="18" charset="0"/>
              </a:rPr>
              <a:t>images. </a:t>
            </a:r>
            <a:r>
              <a:rPr lang="en-US" sz="2500" dirty="0">
                <a:cs typeface="Times New Roman" panose="02020603050405020304" pitchFamily="18" charset="0"/>
              </a:rPr>
              <a:t>S</a:t>
            </a:r>
            <a:r>
              <a:rPr lang="en-US" sz="2500" dirty="0" smtClean="0">
                <a:cs typeface="Times New Roman" panose="02020603050405020304" pitchFamily="18" charset="0"/>
              </a:rPr>
              <a:t>harpening </a:t>
            </a:r>
            <a:r>
              <a:rPr lang="en-US" sz="2500" dirty="0">
                <a:cs typeface="Times New Roman" panose="02020603050405020304" pitchFamily="18" charset="0"/>
              </a:rPr>
              <a:t>is used to get the fine details of the image </a:t>
            </a:r>
            <a:r>
              <a:rPr lang="en-US" sz="2500" dirty="0" smtClean="0">
                <a:cs typeface="Times New Roman" panose="02020603050405020304" pitchFamily="18" charset="0"/>
              </a:rPr>
              <a:t>highlighted. Also </a:t>
            </a:r>
            <a:r>
              <a:rPr lang="en-US" sz="2500" dirty="0">
                <a:cs typeface="Times New Roman" panose="02020603050405020304" pitchFamily="18" charset="0"/>
              </a:rPr>
              <a:t>it is used for edge detection.</a:t>
            </a:r>
          </a:p>
          <a:p>
            <a:pPr>
              <a:buFont typeface="Wingdings" panose="05000000000000000000" pitchFamily="2" charset="2"/>
              <a:buChar char="Ø"/>
            </a:pPr>
            <a:r>
              <a:rPr lang="en-US" sz="2500" dirty="0">
                <a:cs typeface="Times New Roman" panose="02020603050405020304" pitchFamily="18" charset="0"/>
              </a:rPr>
              <a:t>These filters sharpens images by creating  a high contrast overlay that emphasis edge in the image ,so also we can say that enhanced image is the result of addition of original image and the scaled version of the line structure and edges in the image.</a:t>
            </a:r>
          </a:p>
          <a:p>
            <a:pPr>
              <a:buFont typeface="Wingdings" panose="05000000000000000000" pitchFamily="2" charset="2"/>
              <a:buChar char="Ø"/>
            </a:pPr>
            <a:r>
              <a:rPr lang="en-US" sz="2500" dirty="0">
                <a:cs typeface="Times New Roman" panose="02020603050405020304" pitchFamily="18" charset="0"/>
              </a:rPr>
              <a:t>High pass filter is also used to retain the frequency information within the image.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568" y="5016687"/>
            <a:ext cx="1905000" cy="1381125"/>
          </a:xfrm>
          <a:prstGeom prst="rect">
            <a:avLst/>
          </a:prstGeom>
        </p:spPr>
      </p:pic>
    </p:spTree>
    <p:extLst>
      <p:ext uri="{BB962C8B-B14F-4D97-AF65-F5344CB8AC3E}">
        <p14:creationId xmlns:p14="http://schemas.microsoft.com/office/powerpoint/2010/main" val="2284189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Threshold </a:t>
            </a:r>
            <a:r>
              <a:rPr lang="en-US" b="1" dirty="0" smtClean="0">
                <a:solidFill>
                  <a:schemeClr val="tx1"/>
                </a:solidFill>
              </a:rPr>
              <a:t>Segmentation</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500" dirty="0">
                <a:cs typeface="Times New Roman" panose="02020603050405020304" pitchFamily="18" charset="0"/>
              </a:rPr>
              <a:t>Segmentation is the process of partitioning the images into multiple segments.(set of pixels).</a:t>
            </a:r>
          </a:p>
          <a:p>
            <a:pPr>
              <a:buFont typeface="Wingdings" panose="05000000000000000000" pitchFamily="2" charset="2"/>
              <a:buChar char="Ø"/>
            </a:pPr>
            <a:r>
              <a:rPr lang="en-US" sz="2500" dirty="0">
                <a:cs typeface="Times New Roman" panose="02020603050405020304" pitchFamily="18" charset="0"/>
              </a:rPr>
              <a:t>Image segmentation  is typically used to locate the objects and boundaries(lines</a:t>
            </a:r>
            <a:r>
              <a:rPr lang="en-US" sz="2500" dirty="0" smtClean="0">
                <a:cs typeface="Times New Roman" panose="02020603050405020304" pitchFamily="18" charset="0"/>
              </a:rPr>
              <a:t>, curves</a:t>
            </a:r>
            <a:r>
              <a:rPr lang="en-US" sz="2500" dirty="0">
                <a:cs typeface="Times New Roman" panose="02020603050405020304" pitchFamily="18" charset="0"/>
              </a:rPr>
              <a:t>) in the images also we can say </a:t>
            </a:r>
            <a:r>
              <a:rPr lang="en-US" sz="2500" dirty="0" smtClean="0">
                <a:cs typeface="Times New Roman" panose="02020603050405020304" pitchFamily="18" charset="0"/>
              </a:rPr>
              <a:t>assigning </a:t>
            </a:r>
            <a:r>
              <a:rPr lang="en-US" sz="2500" dirty="0">
                <a:cs typeface="Times New Roman" panose="02020603050405020304" pitchFamily="18" charset="0"/>
              </a:rPr>
              <a:t>the label to each pixels in an image such that pixels share same label to view the visual characteristics.</a:t>
            </a:r>
          </a:p>
          <a:p>
            <a:pPr>
              <a:buFont typeface="Wingdings" panose="05000000000000000000" pitchFamily="2" charset="2"/>
              <a:buChar char="Ø"/>
            </a:pPr>
            <a:r>
              <a:rPr lang="en-US" sz="2500" dirty="0">
                <a:cs typeface="Times New Roman" panose="02020603050405020304" pitchFamily="18" charset="0"/>
              </a:rPr>
              <a:t>Threshold method is based on the threshold value to turn a grayscale image into a binary image.</a:t>
            </a:r>
          </a:p>
          <a:p>
            <a:endParaRPr lang="en-US" dirty="0"/>
          </a:p>
        </p:txBody>
      </p:sp>
      <p:pic>
        <p:nvPicPr>
          <p:cNvPr id="4" name="Picture 3"/>
          <p:cNvPicPr>
            <a:picLocks noChangeAspect="1"/>
          </p:cNvPicPr>
          <p:nvPr/>
        </p:nvPicPr>
        <p:blipFill>
          <a:blip r:embed="rId2"/>
          <a:stretch>
            <a:fillRect/>
          </a:stretch>
        </p:blipFill>
        <p:spPr>
          <a:xfrm>
            <a:off x="4611311" y="4641433"/>
            <a:ext cx="4455198" cy="2015090"/>
          </a:xfrm>
          <a:prstGeom prst="rect">
            <a:avLst/>
          </a:prstGeom>
        </p:spPr>
      </p:pic>
    </p:spTree>
    <p:extLst>
      <p:ext uri="{BB962C8B-B14F-4D97-AF65-F5344CB8AC3E}">
        <p14:creationId xmlns:p14="http://schemas.microsoft.com/office/powerpoint/2010/main" val="4209331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Threshold </a:t>
            </a:r>
            <a:r>
              <a:rPr lang="en-US" b="1" dirty="0" smtClean="0">
                <a:solidFill>
                  <a:schemeClr val="tx1"/>
                </a:solidFill>
              </a:rPr>
              <a:t>Segmentation</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sz="2500" dirty="0" smtClean="0"/>
              <a:t>To </a:t>
            </a:r>
            <a:r>
              <a:rPr lang="en-US" sz="2500" dirty="0"/>
              <a:t>make a binary image of the MRI </a:t>
            </a:r>
            <a:endParaRPr lang="en-US" sz="2500" dirty="0" smtClean="0"/>
          </a:p>
          <a:p>
            <a:pPr>
              <a:buNone/>
            </a:pPr>
            <a:endParaRPr lang="en-US" sz="2500" dirty="0" smtClean="0"/>
          </a:p>
          <a:p>
            <a:pPr>
              <a:buNone/>
            </a:pPr>
            <a:r>
              <a:rPr lang="en-US" sz="2500" dirty="0" smtClean="0"/>
              <a:t>T </a:t>
            </a:r>
            <a:r>
              <a:rPr lang="en-US" sz="2500" dirty="0"/>
              <a:t>= </a:t>
            </a:r>
            <a:r>
              <a:rPr lang="en-US" sz="2500" dirty="0" err="1"/>
              <a:t>graythresh</a:t>
            </a:r>
            <a:r>
              <a:rPr lang="en-US" sz="2500" dirty="0"/>
              <a:t>(c);</a:t>
            </a:r>
          </a:p>
          <a:p>
            <a:pPr>
              <a:buNone/>
            </a:pPr>
            <a:r>
              <a:rPr lang="en-US" sz="2500" dirty="0" err="1" smtClean="0"/>
              <a:t>bw</a:t>
            </a:r>
            <a:r>
              <a:rPr lang="en-US" sz="2500" dirty="0" smtClean="0"/>
              <a:t> = im2bw(c,T+0.3);</a:t>
            </a:r>
          </a:p>
          <a:p>
            <a:pPr>
              <a:buNone/>
            </a:pPr>
            <a:r>
              <a:rPr lang="en-US" sz="2500" dirty="0" err="1" smtClean="0"/>
              <a:t>imshow</a:t>
            </a:r>
            <a:r>
              <a:rPr lang="en-US" sz="2500" dirty="0" smtClean="0"/>
              <a:t>(</a:t>
            </a:r>
            <a:r>
              <a:rPr lang="en-US" sz="2500" dirty="0" err="1" smtClean="0"/>
              <a:t>bw</a:t>
            </a:r>
            <a:r>
              <a:rPr lang="en-US" sz="2500" dirty="0"/>
              <a:t>);</a:t>
            </a:r>
          </a:p>
          <a:p>
            <a:endParaRPr lang="en-US" dirty="0"/>
          </a:p>
        </p:txBody>
      </p:sp>
      <p:pic>
        <p:nvPicPr>
          <p:cNvPr id="4" name="Picture 3" descr="2.jpg"/>
          <p:cNvPicPr>
            <a:picLocks noChangeAspect="1"/>
          </p:cNvPicPr>
          <p:nvPr/>
        </p:nvPicPr>
        <p:blipFill>
          <a:blip r:embed="rId2" cstate="print"/>
          <a:stretch>
            <a:fillRect/>
          </a:stretch>
        </p:blipFill>
        <p:spPr>
          <a:xfrm>
            <a:off x="7096609" y="1993954"/>
            <a:ext cx="2400300" cy="2343150"/>
          </a:xfrm>
          <a:prstGeom prst="rect">
            <a:avLst/>
          </a:prstGeom>
        </p:spPr>
      </p:pic>
    </p:spTree>
    <p:extLst>
      <p:ext uri="{BB962C8B-B14F-4D97-AF65-F5344CB8AC3E}">
        <p14:creationId xmlns:p14="http://schemas.microsoft.com/office/powerpoint/2010/main" val="3414623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WATERSHED SEGMENTATION</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500" dirty="0"/>
              <a:t>The term watershed refers to a ridge that divides areas drained by different river systems. A catchment basin is the geographical area draining into a river or reservoir</a:t>
            </a:r>
            <a:r>
              <a:rPr lang="en-US" sz="2500" dirty="0" smtClean="0"/>
              <a:t>.</a:t>
            </a:r>
          </a:p>
          <a:p>
            <a:pPr>
              <a:buFont typeface="Wingdings" panose="05000000000000000000" pitchFamily="2" charset="2"/>
              <a:buChar char="Ø"/>
            </a:pPr>
            <a:r>
              <a:rPr lang="en-US" sz="2500" dirty="0"/>
              <a:t>In short, a drop of water following the </a:t>
            </a:r>
            <a:r>
              <a:rPr lang="en-US" sz="2500" dirty="0" smtClean="0"/>
              <a:t>gradient</a:t>
            </a:r>
            <a:r>
              <a:rPr lang="en-US" sz="2500" dirty="0"/>
              <a:t> of an image flows along a path to finally reach a local minimum. Intuitively, the watershed of a relief correspond to the limits of the adjacent catchment basins of the drops of water.</a:t>
            </a:r>
            <a:endParaRPr lang="en-US" sz="25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019" y="4182879"/>
            <a:ext cx="3901625" cy="2117346"/>
          </a:xfrm>
          <a:prstGeom prst="rect">
            <a:avLst/>
          </a:prstGeom>
        </p:spPr>
      </p:pic>
    </p:spTree>
    <p:extLst>
      <p:ext uri="{BB962C8B-B14F-4D97-AF65-F5344CB8AC3E}">
        <p14:creationId xmlns:p14="http://schemas.microsoft.com/office/powerpoint/2010/main" val="6066392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WATERSHED SEGMENTATION</a:t>
            </a:r>
            <a:endParaRPr lang="en-US"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500" dirty="0" smtClean="0"/>
              <a:t> To </a:t>
            </a:r>
            <a:r>
              <a:rPr lang="en-US" sz="2500" dirty="0"/>
              <a:t>group pixels on the basis of their </a:t>
            </a:r>
            <a:r>
              <a:rPr lang="en-US" sz="2500" dirty="0" smtClean="0"/>
              <a:t>intensities.</a:t>
            </a:r>
          </a:p>
          <a:p>
            <a:pPr marL="0" indent="0">
              <a:buNone/>
            </a:pPr>
            <a:endParaRPr lang="en-US" sz="2500" dirty="0" smtClean="0"/>
          </a:p>
          <a:p>
            <a:pPr>
              <a:buNone/>
            </a:pPr>
            <a:r>
              <a:rPr lang="en-US" sz="2500" dirty="0"/>
              <a:t>bw5=watershed(bw1);</a:t>
            </a:r>
          </a:p>
          <a:p>
            <a:pPr>
              <a:buNone/>
            </a:pPr>
            <a:r>
              <a:rPr lang="en-US" sz="2500" dirty="0" err="1"/>
              <a:t>imshow</a:t>
            </a:r>
            <a:r>
              <a:rPr lang="en-US" sz="2500" dirty="0"/>
              <a:t>(bw5);</a:t>
            </a:r>
          </a:p>
          <a:p>
            <a:pPr>
              <a:buFont typeface="Wingdings" panose="05000000000000000000" pitchFamily="2" charset="2"/>
              <a:buChar char="Ø"/>
            </a:pPr>
            <a:endParaRPr lang="en-US" dirty="0"/>
          </a:p>
          <a:p>
            <a:endParaRPr lang="en-US" dirty="0"/>
          </a:p>
        </p:txBody>
      </p:sp>
      <p:pic>
        <p:nvPicPr>
          <p:cNvPr id="4" name="Picture 3" descr="2.jpg"/>
          <p:cNvPicPr>
            <a:picLocks noChangeAspect="1"/>
          </p:cNvPicPr>
          <p:nvPr/>
        </p:nvPicPr>
        <p:blipFill>
          <a:blip r:embed="rId2" cstate="print"/>
          <a:stretch>
            <a:fillRect/>
          </a:stretch>
        </p:blipFill>
        <p:spPr>
          <a:xfrm>
            <a:off x="7522082" y="2449583"/>
            <a:ext cx="2400300" cy="2409825"/>
          </a:xfrm>
          <a:prstGeom prst="rect">
            <a:avLst/>
          </a:prstGeom>
        </p:spPr>
      </p:pic>
    </p:spTree>
    <p:extLst>
      <p:ext uri="{BB962C8B-B14F-4D97-AF65-F5344CB8AC3E}">
        <p14:creationId xmlns:p14="http://schemas.microsoft.com/office/powerpoint/2010/main" val="344158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PROJECT IDEA</a:t>
            </a:r>
            <a:endParaRPr lang="en-US" b="1" dirty="0">
              <a:solidFill>
                <a:schemeClr val="tx1"/>
              </a:solidFill>
            </a:endParaRPr>
          </a:p>
        </p:txBody>
      </p:sp>
      <p:sp>
        <p:nvSpPr>
          <p:cNvPr id="3" name="Content Placeholder 2"/>
          <p:cNvSpPr>
            <a:spLocks noGrp="1"/>
          </p:cNvSpPr>
          <p:nvPr>
            <p:ph idx="1"/>
          </p:nvPr>
        </p:nvSpPr>
        <p:spPr/>
        <p:txBody>
          <a:bodyPr>
            <a:normAutofit/>
          </a:bodyPr>
          <a:lstStyle/>
          <a:p>
            <a:r>
              <a:rPr lang="fi-FI" sz="2300" dirty="0"/>
              <a:t>Each year more than 200,000 people in </a:t>
            </a:r>
            <a:r>
              <a:rPr lang="fi-FI" sz="2300" dirty="0" smtClean="0"/>
              <a:t>every country </a:t>
            </a:r>
            <a:r>
              <a:rPr lang="fi-FI" sz="2300" dirty="0" smtClean="0"/>
              <a:t>are </a:t>
            </a:r>
            <a:r>
              <a:rPr lang="fi-FI" sz="2300" dirty="0"/>
              <a:t>diagnosed with a primary or metastatic brain tumor. </a:t>
            </a:r>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300" dirty="0"/>
              <a:t>The chances of surviving for a person with a brain tumor greatly depends on all of the following: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300" b="1" dirty="0"/>
              <a:t>T</a:t>
            </a:r>
            <a:r>
              <a:rPr lang="fi-FI" sz="2300" b="1" dirty="0" smtClean="0"/>
              <a:t>ype </a:t>
            </a:r>
            <a:r>
              <a:rPr lang="fi-FI" sz="2300" b="1" dirty="0"/>
              <a:t>of tumor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300" b="1" dirty="0"/>
              <a:t>S</a:t>
            </a:r>
            <a:r>
              <a:rPr lang="fi-FI" sz="2300" b="1" dirty="0" smtClean="0"/>
              <a:t>ize </a:t>
            </a:r>
            <a:r>
              <a:rPr lang="fi-FI" sz="2300" b="1" dirty="0"/>
              <a:t>of the extent</a:t>
            </a:r>
            <a:r>
              <a:rPr lang="fi-FI" sz="2300" dirty="0"/>
              <a:t>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300" b="1" dirty="0"/>
              <a:t>L</a:t>
            </a:r>
            <a:r>
              <a:rPr lang="fi-FI" sz="2300" b="1" dirty="0" smtClean="0"/>
              <a:t>ocation </a:t>
            </a:r>
            <a:r>
              <a:rPr lang="fi-FI" sz="2300" b="1" dirty="0"/>
              <a:t>of the tumor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sz="2300" b="1" dirty="0"/>
              <a:t>P</a:t>
            </a:r>
            <a:r>
              <a:rPr lang="fi-FI" sz="2300" b="1" dirty="0" smtClean="0"/>
              <a:t>resence </a:t>
            </a:r>
            <a:r>
              <a:rPr lang="fi-FI" sz="2300" b="1" dirty="0"/>
              <a:t>or absence of metastasis </a:t>
            </a:r>
            <a:r>
              <a:rPr lang="fi-FI" sz="2300" dirty="0"/>
              <a:t> </a:t>
            </a:r>
          </a:p>
        </p:txBody>
      </p:sp>
    </p:spTree>
    <p:extLst>
      <p:ext uri="{BB962C8B-B14F-4D97-AF65-F5344CB8AC3E}">
        <p14:creationId xmlns:p14="http://schemas.microsoft.com/office/powerpoint/2010/main" val="186581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Morphological operation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500" dirty="0"/>
              <a:t>Morphology refers to the description of the properties of the shape and structure of the </a:t>
            </a:r>
            <a:r>
              <a:rPr lang="en-US" sz="2500" dirty="0" smtClean="0"/>
              <a:t>objects. Here </a:t>
            </a:r>
            <a:r>
              <a:rPr lang="en-US" sz="2500" dirty="0"/>
              <a:t>binary images consists of various imperfections </a:t>
            </a:r>
            <a:r>
              <a:rPr lang="en-US" sz="2500" dirty="0" smtClean="0"/>
              <a:t>T</a:t>
            </a:r>
            <a:r>
              <a:rPr lang="en-US" sz="2500" dirty="0" smtClean="0"/>
              <a:t>hresholding </a:t>
            </a:r>
            <a:r>
              <a:rPr lang="en-US" sz="2500" dirty="0"/>
              <a:t>are distorted by the noise and texture </a:t>
            </a:r>
            <a:r>
              <a:rPr lang="en-US" sz="2500" dirty="0" smtClean="0"/>
              <a:t>features.</a:t>
            </a:r>
            <a:endParaRPr lang="en-US" sz="2500" dirty="0"/>
          </a:p>
          <a:p>
            <a:pPr>
              <a:buFont typeface="Wingdings" panose="05000000000000000000" pitchFamily="2" charset="2"/>
              <a:buChar char="Ø"/>
            </a:pPr>
            <a:r>
              <a:rPr lang="en-US" sz="2500" dirty="0"/>
              <a:t>Morphological operations are logical transformation based on the </a:t>
            </a:r>
            <a:r>
              <a:rPr lang="en-US" sz="2500" dirty="0" smtClean="0"/>
              <a:t>   comparisons </a:t>
            </a:r>
            <a:r>
              <a:rPr lang="en-US" sz="2500" dirty="0"/>
              <a:t>of the pixel </a:t>
            </a:r>
            <a:r>
              <a:rPr lang="en-US" sz="2500" dirty="0" smtClean="0"/>
              <a:t>neighborhood </a:t>
            </a:r>
            <a:r>
              <a:rPr lang="en-US" sz="2500" dirty="0"/>
              <a:t>with a pattern.</a:t>
            </a:r>
          </a:p>
          <a:p>
            <a:pPr>
              <a:buFont typeface="Wingdings" panose="05000000000000000000" pitchFamily="2" charset="2"/>
              <a:buChar char="Ø"/>
            </a:pPr>
            <a:r>
              <a:rPr lang="en-US" sz="2500" dirty="0"/>
              <a:t>These operations are usually performed on the binary images where the pixels values is between 0 and 1.  </a:t>
            </a:r>
          </a:p>
          <a:p>
            <a:endParaRPr lang="en-US" sz="2500" dirty="0"/>
          </a:p>
        </p:txBody>
      </p:sp>
    </p:spTree>
    <p:extLst>
      <p:ext uri="{BB962C8B-B14F-4D97-AF65-F5344CB8AC3E}">
        <p14:creationId xmlns:p14="http://schemas.microsoft.com/office/powerpoint/2010/main" val="4148871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Morphological operation </a:t>
            </a:r>
          </a:p>
        </p:txBody>
      </p:sp>
      <p:sp>
        <p:nvSpPr>
          <p:cNvPr id="3" name="Content Placeholder 2"/>
          <p:cNvSpPr>
            <a:spLocks noGrp="1"/>
          </p:cNvSpPr>
          <p:nvPr>
            <p:ph idx="1"/>
          </p:nvPr>
        </p:nvSpPr>
        <p:spPr/>
        <p:txBody>
          <a:bodyPr>
            <a:noAutofit/>
          </a:bodyPr>
          <a:lstStyle/>
          <a:p>
            <a:r>
              <a:rPr lang="en-US" sz="2500" dirty="0" err="1" smtClean="0"/>
              <a:t>Imdilate</a:t>
            </a:r>
            <a:r>
              <a:rPr lang="en-US" sz="2500" dirty="0" smtClean="0"/>
              <a:t> </a:t>
            </a:r>
            <a:r>
              <a:rPr lang="en-US" sz="2500" dirty="0" smtClean="0">
                <a:sym typeface="Wingdings" panose="05000000000000000000" pitchFamily="2" charset="2"/>
              </a:rPr>
              <a:t></a:t>
            </a:r>
          </a:p>
          <a:p>
            <a:endParaRPr lang="en-US" sz="2500" dirty="0">
              <a:sym typeface="Wingdings" panose="05000000000000000000" pitchFamily="2" charset="2"/>
            </a:endParaRPr>
          </a:p>
          <a:p>
            <a:endParaRPr lang="en-US" sz="2500" dirty="0" smtClean="0">
              <a:sym typeface="Wingdings" panose="05000000000000000000" pitchFamily="2" charset="2"/>
            </a:endParaRPr>
          </a:p>
          <a:p>
            <a:endParaRPr lang="en-US" sz="2500" dirty="0" smtClean="0">
              <a:sym typeface="Wingdings" panose="05000000000000000000" pitchFamily="2" charset="2"/>
            </a:endParaRPr>
          </a:p>
          <a:p>
            <a:r>
              <a:rPr lang="en-US" sz="2500" dirty="0" err="1" smtClean="0">
                <a:sym typeface="Wingdings" panose="05000000000000000000" pitchFamily="2" charset="2"/>
              </a:rPr>
              <a:t>Imerode</a:t>
            </a:r>
            <a:r>
              <a:rPr lang="en-US" sz="2500" dirty="0" smtClean="0">
                <a:sym typeface="Wingdings" panose="05000000000000000000" pitchFamily="2" charset="2"/>
              </a:rPr>
              <a:t></a:t>
            </a:r>
          </a:p>
          <a:p>
            <a:endParaRPr lang="en-US" sz="2500" dirty="0">
              <a:sym typeface="Wingdings" panose="05000000000000000000" pitchFamily="2" charset="2"/>
            </a:endParaRPr>
          </a:p>
          <a:p>
            <a:endParaRPr lang="en-US" sz="2500" dirty="0" smtClean="0">
              <a:sym typeface="Wingdings" panose="05000000000000000000" pitchFamily="2" charset="2"/>
            </a:endParaRPr>
          </a:p>
          <a:p>
            <a:r>
              <a:rPr lang="en-US" sz="2500" dirty="0" err="1" smtClean="0">
                <a:sym typeface="Wingdings" panose="05000000000000000000" pitchFamily="2" charset="2"/>
              </a:rPr>
              <a:t>Sterl</a:t>
            </a:r>
            <a:r>
              <a:rPr lang="en-US" sz="2500" dirty="0" smtClean="0">
                <a:sym typeface="Wingdings" panose="05000000000000000000" pitchFamily="2" charset="2"/>
              </a:rPr>
              <a:t> </a:t>
            </a:r>
            <a:endParaRPr lang="en-US"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561" y="1845734"/>
            <a:ext cx="2702598" cy="132804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561" y="3506549"/>
            <a:ext cx="2712842" cy="12932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4561" y="5158825"/>
            <a:ext cx="2712842" cy="1085137"/>
          </a:xfrm>
          <a:prstGeom prst="rect">
            <a:avLst/>
          </a:prstGeom>
        </p:spPr>
      </p:pic>
    </p:spTree>
    <p:extLst>
      <p:ext uri="{BB962C8B-B14F-4D97-AF65-F5344CB8AC3E}">
        <p14:creationId xmlns:p14="http://schemas.microsoft.com/office/powerpoint/2010/main" val="37656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Morphological operation </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AU" sz="1800" dirty="0" err="1"/>
              <a:t>Strel</a:t>
            </a:r>
            <a:r>
              <a:rPr lang="en-AU" sz="1800" dirty="0"/>
              <a:t> Mask</a:t>
            </a:r>
          </a:p>
          <a:p>
            <a:pPr>
              <a:buFont typeface="Wingdings" panose="05000000000000000000" pitchFamily="2" charset="2"/>
              <a:buChar char="Ø"/>
            </a:pPr>
            <a:r>
              <a:rPr lang="en-AU" sz="1800" dirty="0" err="1"/>
              <a:t>Imdilate</a:t>
            </a:r>
            <a:r>
              <a:rPr lang="en-AU" sz="1800" dirty="0"/>
              <a:t> Command</a:t>
            </a:r>
          </a:p>
          <a:p>
            <a:pPr>
              <a:buFont typeface="Wingdings" panose="05000000000000000000" pitchFamily="2" charset="2"/>
              <a:buChar char="Ø"/>
            </a:pPr>
            <a:r>
              <a:rPr lang="en-AU" sz="1800" dirty="0" err="1"/>
              <a:t>Imerode</a:t>
            </a:r>
            <a:r>
              <a:rPr lang="en-AU" sz="1800" dirty="0"/>
              <a:t> </a:t>
            </a:r>
            <a:r>
              <a:rPr lang="en-AU" sz="1800" dirty="0" smtClean="0"/>
              <a:t>Command</a:t>
            </a:r>
          </a:p>
          <a:p>
            <a:pPr>
              <a:buFont typeface="Wingdings" panose="05000000000000000000" pitchFamily="2" charset="2"/>
              <a:buChar char="Ø"/>
            </a:pPr>
            <a:endParaRPr lang="en-US" sz="1800" dirty="0"/>
          </a:p>
          <a:p>
            <a:pPr>
              <a:buNone/>
            </a:pPr>
            <a:r>
              <a:rPr lang="en-US" sz="1800" dirty="0"/>
              <a:t>SE = </a:t>
            </a:r>
            <a:r>
              <a:rPr lang="en-US" sz="1800" dirty="0" err="1"/>
              <a:t>strel</a:t>
            </a:r>
            <a:r>
              <a:rPr lang="en-US" sz="1800" dirty="0"/>
              <a:t>('disk',0);</a:t>
            </a:r>
          </a:p>
          <a:p>
            <a:pPr>
              <a:buNone/>
            </a:pPr>
            <a:r>
              <a:rPr lang="en-US" sz="1800" dirty="0"/>
              <a:t>bw1 = </a:t>
            </a:r>
            <a:r>
              <a:rPr lang="en-US" sz="1800" dirty="0" err="1"/>
              <a:t>imerode</a:t>
            </a:r>
            <a:r>
              <a:rPr lang="en-US" sz="1800" dirty="0"/>
              <a:t>(</a:t>
            </a:r>
            <a:r>
              <a:rPr lang="en-US" sz="1800" dirty="0" err="1"/>
              <a:t>bw,SE</a:t>
            </a:r>
            <a:r>
              <a:rPr lang="en-US" sz="1800" dirty="0"/>
              <a:t>);</a:t>
            </a:r>
          </a:p>
          <a:p>
            <a:pPr>
              <a:buNone/>
            </a:pPr>
            <a:r>
              <a:rPr lang="en-US" sz="1800" dirty="0" err="1"/>
              <a:t>imshow</a:t>
            </a:r>
            <a:r>
              <a:rPr lang="en-US" sz="1800" dirty="0"/>
              <a:t>(bw1);</a:t>
            </a:r>
            <a:endParaRPr lang="ur-PK" sz="1800" dirty="0"/>
          </a:p>
          <a:p>
            <a:pPr>
              <a:buNone/>
            </a:pPr>
            <a:endParaRPr lang="ur-PK" sz="1800" dirty="0"/>
          </a:p>
          <a:p>
            <a:pPr>
              <a:buNone/>
            </a:pPr>
            <a:r>
              <a:rPr lang="en-US" sz="1800" dirty="0"/>
              <a:t>SE = </a:t>
            </a:r>
            <a:r>
              <a:rPr lang="en-US" sz="1800" dirty="0" err="1"/>
              <a:t>strel</a:t>
            </a:r>
            <a:r>
              <a:rPr lang="en-US" sz="1800" dirty="0"/>
              <a:t>('disk',0);</a:t>
            </a:r>
          </a:p>
          <a:p>
            <a:pPr>
              <a:buNone/>
            </a:pPr>
            <a:r>
              <a:rPr lang="en-US" sz="1800" dirty="0"/>
              <a:t>bw1 = </a:t>
            </a:r>
            <a:r>
              <a:rPr lang="en-US" sz="1800" dirty="0" err="1"/>
              <a:t>imdilate</a:t>
            </a:r>
            <a:r>
              <a:rPr lang="en-US" sz="1800" dirty="0"/>
              <a:t>(bw1,SE);</a:t>
            </a:r>
          </a:p>
          <a:p>
            <a:pPr>
              <a:buNone/>
            </a:pPr>
            <a:r>
              <a:rPr lang="en-US" sz="1800" dirty="0" err="1"/>
              <a:t>imshow</a:t>
            </a:r>
            <a:r>
              <a:rPr lang="en-US" sz="1800" dirty="0"/>
              <a:t>(bw1);</a:t>
            </a:r>
          </a:p>
          <a:p>
            <a:endParaRPr lang="en-US" sz="1800" dirty="0"/>
          </a:p>
        </p:txBody>
      </p:sp>
      <p:pic>
        <p:nvPicPr>
          <p:cNvPr id="4" name="Picture 3" descr="2.jpg"/>
          <p:cNvPicPr>
            <a:picLocks noChangeAspect="1"/>
          </p:cNvPicPr>
          <p:nvPr/>
        </p:nvPicPr>
        <p:blipFill>
          <a:blip r:embed="rId2" cstate="print"/>
          <a:stretch>
            <a:fillRect/>
          </a:stretch>
        </p:blipFill>
        <p:spPr>
          <a:xfrm>
            <a:off x="7559468" y="2186430"/>
            <a:ext cx="2075715" cy="2002454"/>
          </a:xfrm>
          <a:prstGeom prst="rect">
            <a:avLst/>
          </a:prstGeom>
        </p:spPr>
      </p:pic>
      <p:pic>
        <p:nvPicPr>
          <p:cNvPr id="5" name="Picture 4" descr="2.jpg"/>
          <p:cNvPicPr>
            <a:picLocks noChangeAspect="1"/>
          </p:cNvPicPr>
          <p:nvPr/>
        </p:nvPicPr>
        <p:blipFill>
          <a:blip r:embed="rId2" cstate="print"/>
          <a:stretch>
            <a:fillRect/>
          </a:stretch>
        </p:blipFill>
        <p:spPr>
          <a:xfrm>
            <a:off x="7559467" y="4310150"/>
            <a:ext cx="2075715" cy="2002454"/>
          </a:xfrm>
          <a:prstGeom prst="rect">
            <a:avLst/>
          </a:prstGeom>
        </p:spPr>
      </p:pic>
    </p:spTree>
    <p:extLst>
      <p:ext uri="{BB962C8B-B14F-4D97-AF65-F5344CB8AC3E}">
        <p14:creationId xmlns:p14="http://schemas.microsoft.com/office/powerpoint/2010/main" val="26907810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Morphological operation </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500" dirty="0"/>
              <a:t>Morphological operations have proved very helpful in extraction and filtering techniques where operators like open</a:t>
            </a:r>
            <a:r>
              <a:rPr lang="en-US" sz="2500" dirty="0" smtClean="0"/>
              <a:t>, spur, dilate, erode </a:t>
            </a:r>
            <a:r>
              <a:rPr lang="en-US" sz="2500" dirty="0"/>
              <a:t>and close have proved to be helpful in extracting the brain tumor from MRI brain images.</a:t>
            </a:r>
          </a:p>
          <a:p>
            <a:pPr>
              <a:buFont typeface="Wingdings" panose="05000000000000000000" pitchFamily="2" charset="2"/>
              <a:buChar char="Ø"/>
            </a:pPr>
            <a:r>
              <a:rPr lang="en-US" sz="2500" dirty="0"/>
              <a:t>Image subtraction technique proved to be helpful along with threshold segmentation to work for the desired region of the image.</a:t>
            </a:r>
          </a:p>
          <a:p>
            <a:endParaRPr lang="en-US" dirty="0"/>
          </a:p>
        </p:txBody>
      </p:sp>
    </p:spTree>
    <p:extLst>
      <p:ext uri="{BB962C8B-B14F-4D97-AF65-F5344CB8AC3E}">
        <p14:creationId xmlns:p14="http://schemas.microsoft.com/office/powerpoint/2010/main" val="2041585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cs typeface="Times New Roman" panose="02020603050405020304" pitchFamily="18" charset="0"/>
              </a:rPr>
              <a:t>Image subtraction</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Here in image subtraction operators takes two images as input and produce as output a third image ,whose pixels values are the values obtained by subtraction between the two images.</a:t>
            </a:r>
          </a:p>
          <a:p>
            <a:pPr>
              <a:buFont typeface="Wingdings" panose="05000000000000000000" pitchFamily="2" charset="2"/>
              <a:buChar char="Ø"/>
            </a:pPr>
            <a:r>
              <a:rPr lang="en-US" sz="2400" dirty="0"/>
              <a:t>Here in this technique the tumor is extracted based on the closely packed pixels present in the </a:t>
            </a:r>
            <a:r>
              <a:rPr lang="en-US" sz="2400" dirty="0" smtClean="0"/>
              <a:t>image, by </a:t>
            </a:r>
            <a:r>
              <a:rPr lang="en-US" sz="2400" dirty="0"/>
              <a:t>this tumor is removed.</a:t>
            </a:r>
          </a:p>
          <a:p>
            <a:endParaRPr lang="en-US" dirty="0"/>
          </a:p>
          <a:p>
            <a:endParaRPr lang="en-US" dirty="0"/>
          </a:p>
          <a:p>
            <a:endParaRPr lang="en-US" dirty="0"/>
          </a:p>
        </p:txBody>
      </p:sp>
    </p:spTree>
    <p:extLst>
      <p:ext uri="{BB962C8B-B14F-4D97-AF65-F5344CB8AC3E}">
        <p14:creationId xmlns:p14="http://schemas.microsoft.com/office/powerpoint/2010/main" val="2806147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RESULTS</a:t>
            </a:r>
            <a:endParaRPr lang="en-US" b="1" dirty="0">
              <a:solidFill>
                <a:schemeClr val="tx1"/>
              </a:solidFill>
            </a:endParaRPr>
          </a:p>
        </p:txBody>
      </p:sp>
      <p:pic>
        <p:nvPicPr>
          <p:cNvPr id="5" name="Picture 4"/>
          <p:cNvPicPr/>
          <p:nvPr/>
        </p:nvPicPr>
        <p:blipFill>
          <a:blip r:embed="rId2"/>
          <a:stretch>
            <a:fillRect/>
          </a:stretch>
        </p:blipFill>
        <p:spPr>
          <a:xfrm>
            <a:off x="1617345" y="1887537"/>
            <a:ext cx="9018270" cy="4498976"/>
          </a:xfrm>
          <a:prstGeom prst="rect">
            <a:avLst/>
          </a:prstGeom>
        </p:spPr>
      </p:pic>
    </p:spTree>
    <p:extLst>
      <p:ext uri="{BB962C8B-B14F-4D97-AF65-F5344CB8AC3E}">
        <p14:creationId xmlns:p14="http://schemas.microsoft.com/office/powerpoint/2010/main" val="3198868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85788" y="286603"/>
            <a:ext cx="9886950" cy="5971321"/>
          </a:xfrm>
          <a:prstGeom prst="rect">
            <a:avLst/>
          </a:prstGeom>
        </p:spPr>
      </p:pic>
    </p:spTree>
    <p:extLst>
      <p:ext uri="{BB962C8B-B14F-4D97-AF65-F5344CB8AC3E}">
        <p14:creationId xmlns:p14="http://schemas.microsoft.com/office/powerpoint/2010/main" val="584948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cs typeface="Times New Roman" panose="02020603050405020304" pitchFamily="18" charset="0"/>
              </a:rPr>
              <a:t>ADVANTAGES</a:t>
            </a:r>
            <a:endParaRPr lang="en-US" dirty="0">
              <a:solidFill>
                <a:schemeClr val="tx1"/>
              </a:solidFill>
            </a:endParaRP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097280" y="1845734"/>
            <a:ext cx="6096000" cy="2308324"/>
          </a:xfrm>
          <a:prstGeom prst="rect">
            <a:avLst/>
          </a:prstGeom>
        </p:spPr>
        <p:txBody>
          <a:bodyPr>
            <a:spAutoFit/>
          </a:bodyPr>
          <a:lstStyle/>
          <a:p>
            <a:pPr marL="285750" indent="-285750" algn="just">
              <a:buFont typeface="Arial" panose="020B0604020202020204" pitchFamily="34" charset="0"/>
              <a:buChar char="•"/>
              <a:defRPr/>
            </a:pPr>
            <a:r>
              <a:rPr lang="en-US" dirty="0" smtClean="0">
                <a:cs typeface="Times New Roman" pitchFamily="18" charset="0"/>
              </a:rPr>
              <a:t> </a:t>
            </a:r>
            <a:r>
              <a:rPr lang="en-US" dirty="0">
                <a:cs typeface="Times New Roman" pitchFamily="18" charset="0"/>
              </a:rPr>
              <a:t>Uses region-based left-right symmetry, rather than </a:t>
            </a:r>
            <a:r>
              <a:rPr lang="en-US" dirty="0" smtClean="0">
                <a:cs typeface="Times New Roman" pitchFamily="18" charset="0"/>
              </a:rPr>
              <a:t>point-     wise </a:t>
            </a:r>
            <a:r>
              <a:rPr lang="en-US" dirty="0">
                <a:cs typeface="Times New Roman" pitchFamily="18" charset="0"/>
              </a:rPr>
              <a:t>symmetry</a:t>
            </a:r>
          </a:p>
          <a:p>
            <a:pPr marL="285750" indent="-285750" algn="just">
              <a:buFont typeface="Arial" panose="020B0604020202020204" pitchFamily="34" charset="0"/>
              <a:buChar char="•"/>
              <a:defRPr/>
            </a:pPr>
            <a:endParaRPr lang="en-US" dirty="0">
              <a:cs typeface="Times New Roman" pitchFamily="18" charset="0"/>
            </a:endParaRPr>
          </a:p>
          <a:p>
            <a:pPr marL="285750" indent="-285750">
              <a:buFont typeface="Arial" panose="020B0604020202020204" pitchFamily="34" charset="0"/>
              <a:buChar char="•"/>
              <a:defRPr/>
            </a:pPr>
            <a:r>
              <a:rPr lang="en-US" dirty="0">
                <a:cs typeface="Times New Roman" pitchFamily="18" charset="0"/>
              </a:rPr>
              <a:t> </a:t>
            </a:r>
            <a:r>
              <a:rPr lang="en-US" dirty="0" smtClean="0">
                <a:cs typeface="Times New Roman" pitchFamily="18" charset="0"/>
              </a:rPr>
              <a:t>Uses </a:t>
            </a:r>
            <a:r>
              <a:rPr lang="en-US" dirty="0">
                <a:cs typeface="Times New Roman" pitchFamily="18" charset="0"/>
              </a:rPr>
              <a:t>single MR image</a:t>
            </a:r>
          </a:p>
          <a:p>
            <a:pPr marL="285750" indent="-285750">
              <a:buFont typeface="Arial" panose="020B0604020202020204" pitchFamily="34" charset="0"/>
              <a:buChar char="•"/>
              <a:defRPr/>
            </a:pPr>
            <a:endParaRPr lang="en-US" dirty="0">
              <a:cs typeface="Times New Roman" pitchFamily="18" charset="0"/>
            </a:endParaRPr>
          </a:p>
          <a:p>
            <a:pPr marL="285750" indent="-285750">
              <a:buFont typeface="Arial" panose="020B0604020202020204" pitchFamily="34" charset="0"/>
              <a:buChar char="•"/>
              <a:defRPr/>
            </a:pPr>
            <a:r>
              <a:rPr lang="en-US" dirty="0" smtClean="0">
                <a:cs typeface="Times New Roman" pitchFamily="18" charset="0"/>
              </a:rPr>
              <a:t> </a:t>
            </a:r>
            <a:r>
              <a:rPr lang="en-US" dirty="0">
                <a:cs typeface="Times New Roman" pitchFamily="18" charset="0"/>
              </a:rPr>
              <a:t>No training data required</a:t>
            </a:r>
          </a:p>
          <a:p>
            <a:pPr marL="285750" indent="-285750">
              <a:buFont typeface="Arial" panose="020B0604020202020204" pitchFamily="34" charset="0"/>
              <a:buChar char="•"/>
              <a:defRPr/>
            </a:pPr>
            <a:endParaRPr lang="en-US" dirty="0">
              <a:cs typeface="Times New Roman" pitchFamily="18" charset="0"/>
            </a:endParaRPr>
          </a:p>
          <a:p>
            <a:pPr marL="285750" indent="-285750">
              <a:buFont typeface="Arial" panose="020B0604020202020204" pitchFamily="34" charset="0"/>
              <a:buChar char="•"/>
              <a:defRPr/>
            </a:pPr>
            <a:r>
              <a:rPr lang="en-US" dirty="0" smtClean="0">
                <a:cs typeface="Times New Roman" pitchFamily="18" charset="0"/>
              </a:rPr>
              <a:t> </a:t>
            </a:r>
            <a:r>
              <a:rPr lang="en-US" dirty="0">
                <a:cs typeface="Times New Roman" pitchFamily="18" charset="0"/>
              </a:rPr>
              <a:t>No image registration needed</a:t>
            </a:r>
          </a:p>
        </p:txBody>
      </p:sp>
    </p:spTree>
    <p:extLst>
      <p:ext uri="{BB962C8B-B14F-4D97-AF65-F5344CB8AC3E}">
        <p14:creationId xmlns:p14="http://schemas.microsoft.com/office/powerpoint/2010/main" val="2226505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cs typeface="Times New Roman" panose="02020603050405020304" pitchFamily="18" charset="0"/>
              </a:rPr>
              <a:t>CONCLUSION</a:t>
            </a:r>
            <a:endParaRPr lang="en-US" b="1" dirty="0">
              <a:solidFill>
                <a:schemeClr val="tx1"/>
              </a:solidFill>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IN" dirty="0">
                <a:cs typeface="Times New Roman" panose="02020603050405020304" pitchFamily="18" charset="0"/>
              </a:rPr>
              <a:t>The current method  uses a computer aided system for brain MR </a:t>
            </a:r>
            <a:r>
              <a:rPr lang="en-IN" dirty="0" smtClean="0">
                <a:cs typeface="Times New Roman" panose="02020603050405020304" pitchFamily="18" charset="0"/>
              </a:rPr>
              <a:t>image segmentation for </a:t>
            </a:r>
            <a:r>
              <a:rPr lang="en-IN" dirty="0">
                <a:cs typeface="Times New Roman" panose="02020603050405020304" pitchFamily="18" charset="0"/>
              </a:rPr>
              <a:t>detection of tumour location using  bounding box  symmetry.</a:t>
            </a:r>
          </a:p>
          <a:p>
            <a:pPr algn="just">
              <a:buFont typeface="Wingdings" panose="05000000000000000000" pitchFamily="2" charset="2"/>
              <a:buChar char="Ø"/>
            </a:pPr>
            <a:endParaRPr lang="en-US" dirty="0">
              <a:cs typeface="Times New Roman" panose="02020603050405020304" pitchFamily="18" charset="0"/>
            </a:endParaRPr>
          </a:p>
          <a:p>
            <a:pPr algn="just">
              <a:lnSpc>
                <a:spcPct val="150000"/>
              </a:lnSpc>
              <a:buFont typeface="Wingdings" panose="05000000000000000000" pitchFamily="2" charset="2"/>
              <a:buChar char="Ø"/>
            </a:pPr>
            <a:r>
              <a:rPr lang="en-IN" dirty="0">
                <a:cs typeface="Times New Roman" panose="02020603050405020304" pitchFamily="18" charset="0"/>
              </a:rPr>
              <a:t>The resulting method is very fast, robust and reliable for indexing tumour or </a:t>
            </a:r>
            <a:r>
              <a:rPr lang="en-IN" dirty="0" err="1">
                <a:cs typeface="Times New Roman" panose="02020603050405020304" pitchFamily="18" charset="0"/>
              </a:rPr>
              <a:t>edema</a:t>
            </a:r>
            <a:r>
              <a:rPr lang="en-IN" dirty="0">
                <a:cs typeface="Times New Roman" panose="02020603050405020304" pitchFamily="18" charset="0"/>
              </a:rPr>
              <a:t> images  for both archival and retrieval purposes and it can use as a vehicle for further clinical investigations.</a:t>
            </a:r>
            <a:endParaRPr lang="en-US" dirty="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08201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FUTURE SCOPE</a:t>
            </a:r>
            <a:endParaRPr lang="en-US" b="1" dirty="0">
              <a:solidFill>
                <a:schemeClr val="tx1"/>
              </a:solidFill>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dirty="0">
                <a:cs typeface="Times New Roman" panose="02020603050405020304" pitchFamily="18" charset="0"/>
              </a:rPr>
              <a:t>In future, this technique can be developed to classify the tumours based on feature extraction</a:t>
            </a:r>
            <a:r>
              <a:rPr lang="en-IN" dirty="0" smtClean="0">
                <a:cs typeface="Times New Roman" panose="02020603050405020304" pitchFamily="18" charset="0"/>
              </a:rPr>
              <a:t>.</a:t>
            </a:r>
            <a:endParaRPr lang="en-US" dirty="0">
              <a:cs typeface="Times New Roman" panose="02020603050405020304" pitchFamily="18" charset="0"/>
            </a:endParaRPr>
          </a:p>
          <a:p>
            <a:pPr algn="just">
              <a:buFont typeface="Wingdings" panose="05000000000000000000" pitchFamily="2" charset="2"/>
              <a:buChar char="Ø"/>
            </a:pPr>
            <a:endParaRPr lang="en-US" dirty="0">
              <a:cs typeface="Times New Roman" panose="02020603050405020304" pitchFamily="18" charset="0"/>
            </a:endParaRPr>
          </a:p>
          <a:p>
            <a:pPr algn="just">
              <a:buFont typeface="Wingdings" panose="05000000000000000000" pitchFamily="2" charset="2"/>
              <a:buChar char="Ø"/>
            </a:pPr>
            <a:r>
              <a:rPr lang="en-US" dirty="0">
                <a:cs typeface="Times New Roman" panose="02020603050405020304" pitchFamily="18" charset="0"/>
              </a:rPr>
              <a:t>This technique can be applied for ovarian, breast, lung, skin </a:t>
            </a:r>
            <a:r>
              <a:rPr lang="en-US" dirty="0" smtClean="0">
                <a:cs typeface="Times New Roman" panose="02020603050405020304" pitchFamily="18" charset="0"/>
              </a:rPr>
              <a:t>tumors.</a:t>
            </a:r>
            <a:endParaRPr lang="en-US" dirty="0">
              <a:cs typeface="Times New Roman" panose="02020603050405020304" pitchFamily="18" charset="0"/>
            </a:endParaRPr>
          </a:p>
          <a:p>
            <a:pPr algn="just">
              <a:buFont typeface="Wingdings" panose="05000000000000000000" pitchFamily="2" charset="2"/>
              <a:buChar char="Ø"/>
            </a:pPr>
            <a:endParaRPr lang="en-US" dirty="0">
              <a:cs typeface="Times New Roman" panose="02020603050405020304" pitchFamily="18" charset="0"/>
            </a:endParaRPr>
          </a:p>
          <a:p>
            <a:pPr algn="just">
              <a:buFont typeface="Wingdings" panose="05000000000000000000" pitchFamily="2" charset="2"/>
              <a:buChar char="Ø"/>
            </a:pPr>
            <a:r>
              <a:rPr lang="en-CA" dirty="0">
                <a:cs typeface="Times New Roman" panose="02020603050405020304" pitchFamily="18" charset="0"/>
              </a:rPr>
              <a:t>Instead of rectangular boxes, can work with general boundaries: level set based framework.</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519916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840" y="0"/>
            <a:ext cx="5675781" cy="358010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880" y="3580108"/>
            <a:ext cx="5638800" cy="2400300"/>
          </a:xfrm>
          <a:prstGeom prst="rect">
            <a:avLst/>
          </a:prstGeom>
        </p:spPr>
      </p:pic>
    </p:spTree>
    <p:extLst>
      <p:ext uri="{BB962C8B-B14F-4D97-AF65-F5344CB8AC3E}">
        <p14:creationId xmlns:p14="http://schemas.microsoft.com/office/powerpoint/2010/main" val="2120300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1500" dirty="0" smtClean="0">
                <a:solidFill>
                  <a:schemeClr val="tx1"/>
                </a:solidFill>
              </a:rPr>
              <a:t>THANK YOU</a:t>
            </a:r>
            <a:endParaRPr lang="en-US" sz="11500" dirty="0">
              <a:solidFill>
                <a:schemeClr val="tx1"/>
              </a:solidFill>
            </a:endParaRPr>
          </a:p>
        </p:txBody>
      </p:sp>
    </p:spTree>
    <p:extLst>
      <p:ext uri="{BB962C8B-B14F-4D97-AF65-F5344CB8AC3E}">
        <p14:creationId xmlns:p14="http://schemas.microsoft.com/office/powerpoint/2010/main" val="4071758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AUTHORS AND </a:t>
            </a:r>
            <a:r>
              <a:rPr lang="en-IN" b="1" dirty="0" smtClean="0">
                <a:solidFill>
                  <a:schemeClr val="tx1"/>
                </a:solidFill>
              </a:rPr>
              <a:t>PROFESSORS</a:t>
            </a:r>
            <a:endParaRPr lang="en-US" b="1" dirty="0">
              <a:solidFill>
                <a:schemeClr val="tx1"/>
              </a:solidFill>
            </a:endParaRPr>
          </a:p>
        </p:txBody>
      </p:sp>
      <p:sp>
        <p:nvSpPr>
          <p:cNvPr id="3" name="Content Placeholder 2"/>
          <p:cNvSpPr>
            <a:spLocks noGrp="1"/>
          </p:cNvSpPr>
          <p:nvPr>
            <p:ph idx="1"/>
          </p:nvPr>
        </p:nvSpPr>
        <p:spPr/>
        <p:txBody>
          <a:bodyPr/>
          <a:lstStyle/>
          <a:p>
            <a:r>
              <a:rPr lang="en-IN" dirty="0" smtClean="0"/>
              <a:t>1) </a:t>
            </a:r>
            <a:r>
              <a:rPr lang="en-IN" sz="2300" dirty="0" smtClean="0"/>
              <a:t>S</a:t>
            </a:r>
            <a:r>
              <a:rPr lang="en-IN" sz="2300" dirty="0"/>
              <a:t>. </a:t>
            </a:r>
            <a:r>
              <a:rPr lang="en-IN" sz="2300" dirty="0" err="1"/>
              <a:t>Murugavalli</a:t>
            </a:r>
            <a:r>
              <a:rPr lang="en-IN" sz="2300" dirty="0"/>
              <a:t>, V. </a:t>
            </a:r>
            <a:r>
              <a:rPr lang="en-IN" sz="2300" dirty="0" err="1"/>
              <a:t>Rajamani</a:t>
            </a:r>
            <a:r>
              <a:rPr lang="en-IN" sz="2300" dirty="0"/>
              <a:t>, “A high speed parallel fuzzy c-mean algorithm for brain      tumour segmentation”,” BIME </a:t>
            </a:r>
            <a:r>
              <a:rPr lang="en-IN" sz="2300" dirty="0" smtClean="0"/>
              <a:t>Journal.</a:t>
            </a:r>
          </a:p>
          <a:p>
            <a:r>
              <a:rPr lang="en-IN" sz="2300" dirty="0" smtClean="0"/>
              <a:t>2) Mohamed </a:t>
            </a:r>
            <a:r>
              <a:rPr lang="en-IN" sz="2300" dirty="0" err="1"/>
              <a:t>Lamine</a:t>
            </a:r>
            <a:r>
              <a:rPr lang="en-IN" sz="2300" dirty="0"/>
              <a:t> </a:t>
            </a:r>
            <a:r>
              <a:rPr lang="en-IN" sz="2300" dirty="0" err="1"/>
              <a:t>Toure</a:t>
            </a:r>
            <a:r>
              <a:rPr lang="en-IN" sz="2300" dirty="0"/>
              <a:t>, “Advanced Algorithm for Brain Segmentation using Fuzzy to Localize Cancer and Epilepsy Region</a:t>
            </a:r>
            <a:r>
              <a:rPr lang="en-IN" sz="2300" dirty="0" smtClean="0"/>
              <a:t>”.</a:t>
            </a:r>
          </a:p>
          <a:p>
            <a:r>
              <a:rPr lang="en-IN" sz="2300" dirty="0" smtClean="0"/>
              <a:t>3) </a:t>
            </a:r>
            <a:r>
              <a:rPr lang="en-IN" sz="2300" dirty="0" err="1" smtClean="0"/>
              <a:t>Dr.G.Padmavathi</a:t>
            </a:r>
            <a:r>
              <a:rPr lang="en-IN" sz="2300" dirty="0"/>
              <a:t>, </a:t>
            </a:r>
            <a:r>
              <a:rPr lang="en-IN" sz="2300" dirty="0" err="1"/>
              <a:t>Mr.M.Muthukumar</a:t>
            </a:r>
            <a:r>
              <a:rPr lang="en-IN" sz="2300" dirty="0"/>
              <a:t> and </a:t>
            </a:r>
            <a:r>
              <a:rPr lang="en-IN" sz="2300" dirty="0" err="1"/>
              <a:t>Mr.</a:t>
            </a:r>
            <a:r>
              <a:rPr lang="en-IN" sz="2300" dirty="0"/>
              <a:t> Suresh Kumar Thakur, “Non linear Image segmentation using fuzzy c means clustering method with </a:t>
            </a:r>
            <a:r>
              <a:rPr lang="en-IN" sz="2300" dirty="0" err="1"/>
              <a:t>thresholding</a:t>
            </a:r>
            <a:r>
              <a:rPr lang="en-IN" sz="2300" dirty="0"/>
              <a:t> for underwater images</a:t>
            </a:r>
            <a:r>
              <a:rPr lang="en-IN" sz="2300" dirty="0" smtClean="0"/>
              <a:t>”.</a:t>
            </a:r>
          </a:p>
          <a:p>
            <a:pPr marL="0" indent="0">
              <a:buNone/>
            </a:pPr>
            <a:r>
              <a:rPr lang="en-IN" sz="2300" dirty="0" smtClean="0"/>
              <a:t> 4) W</a:t>
            </a:r>
            <a:r>
              <a:rPr lang="en-IN" sz="2300" dirty="0"/>
              <a:t>. Gonzalez, “Digital Image Processing</a:t>
            </a:r>
            <a:r>
              <a:rPr lang="en-IN" sz="2300" dirty="0" smtClean="0"/>
              <a:t>”.</a:t>
            </a:r>
            <a:endParaRPr lang="en-US" sz="2300" dirty="0"/>
          </a:p>
        </p:txBody>
      </p:sp>
      <p:pic>
        <p:nvPicPr>
          <p:cNvPr id="4" name="Picture 2" descr="http://www.myspacehippo.com/files/comments/congratulations/MShippo37915.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6994" y="4231976"/>
            <a:ext cx="2739539" cy="21805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57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CONTENTS</a:t>
            </a:r>
            <a:endParaRPr lang="en-US" dirty="0">
              <a:solidFill>
                <a:schemeClr val="tx1"/>
              </a:solidFill>
            </a:endParaRPr>
          </a:p>
        </p:txBody>
      </p:sp>
      <p:sp>
        <p:nvSpPr>
          <p:cNvPr id="3" name="Content Placeholder 2"/>
          <p:cNvSpPr>
            <a:spLocks noGrp="1"/>
          </p:cNvSpPr>
          <p:nvPr>
            <p:ph idx="1"/>
          </p:nvPr>
        </p:nvSpPr>
        <p:spPr/>
        <p:txBody>
          <a:bodyPr>
            <a:normAutofit fontScale="77500" lnSpcReduction="20000"/>
          </a:bodyPr>
          <a:lstStyle/>
          <a:p>
            <a:pPr>
              <a:lnSpc>
                <a:spcPct val="150000"/>
              </a:lnSpc>
              <a:buFont typeface="Wingdings" pitchFamily="2" charset="2"/>
              <a:buChar char="Ø"/>
              <a:defRPr/>
            </a:pPr>
            <a:r>
              <a:rPr lang="en-US" dirty="0">
                <a:cs typeface="Times New Roman" pitchFamily="18" charset="0"/>
              </a:rPr>
              <a:t> </a:t>
            </a:r>
            <a:r>
              <a:rPr lang="en-US" dirty="0" smtClean="0">
                <a:cs typeface="Times New Roman" pitchFamily="18" charset="0"/>
              </a:rPr>
              <a:t>  </a:t>
            </a:r>
            <a:r>
              <a:rPr lang="en-US" sz="2500" dirty="0" smtClean="0">
                <a:cs typeface="Times New Roman" pitchFamily="18" charset="0"/>
              </a:rPr>
              <a:t>OBJECTIVE</a:t>
            </a:r>
          </a:p>
          <a:p>
            <a:pPr>
              <a:lnSpc>
                <a:spcPct val="150000"/>
              </a:lnSpc>
              <a:buFont typeface="Wingdings" pitchFamily="2" charset="2"/>
              <a:buChar char="Ø"/>
              <a:defRPr/>
            </a:pPr>
            <a:r>
              <a:rPr lang="en-US" sz="2500" dirty="0">
                <a:cs typeface="Times New Roman" pitchFamily="18" charset="0"/>
              </a:rPr>
              <a:t> </a:t>
            </a:r>
            <a:r>
              <a:rPr lang="en-US" sz="2500" dirty="0" smtClean="0">
                <a:cs typeface="Times New Roman" pitchFamily="18" charset="0"/>
              </a:rPr>
              <a:t>  </a:t>
            </a:r>
            <a:r>
              <a:rPr lang="en-US" sz="2500" dirty="0" smtClean="0">
                <a:cs typeface="Times New Roman" pitchFamily="18" charset="0"/>
              </a:rPr>
              <a:t>INTRODUCTION</a:t>
            </a:r>
            <a:endParaRPr lang="en-US" sz="2500" dirty="0">
              <a:cs typeface="Times New Roman" pitchFamily="18" charset="0"/>
            </a:endParaRPr>
          </a:p>
          <a:p>
            <a:pPr>
              <a:lnSpc>
                <a:spcPct val="150000"/>
              </a:lnSpc>
              <a:buFont typeface="Wingdings" pitchFamily="2" charset="2"/>
              <a:buChar char="Ø"/>
              <a:defRPr/>
            </a:pPr>
            <a:r>
              <a:rPr lang="en-US" sz="2500" dirty="0">
                <a:cs typeface="Times New Roman" pitchFamily="18" charset="0"/>
              </a:rPr>
              <a:t> </a:t>
            </a:r>
            <a:r>
              <a:rPr lang="en-US" sz="2500" dirty="0" smtClean="0">
                <a:cs typeface="Times New Roman" pitchFamily="18" charset="0"/>
              </a:rPr>
              <a:t>  METHODOLOGY</a:t>
            </a:r>
            <a:endParaRPr lang="en-US" sz="2500" dirty="0">
              <a:cs typeface="Times New Roman" pitchFamily="18" charset="0"/>
            </a:endParaRPr>
          </a:p>
          <a:p>
            <a:pPr>
              <a:lnSpc>
                <a:spcPct val="150000"/>
              </a:lnSpc>
              <a:buFont typeface="Wingdings" pitchFamily="2" charset="2"/>
              <a:buChar char="Ø"/>
              <a:defRPr/>
            </a:pPr>
            <a:r>
              <a:rPr lang="en-US" sz="2500" dirty="0">
                <a:cs typeface="Times New Roman" pitchFamily="18" charset="0"/>
              </a:rPr>
              <a:t>   RESULTS</a:t>
            </a:r>
          </a:p>
          <a:p>
            <a:pPr>
              <a:lnSpc>
                <a:spcPct val="150000"/>
              </a:lnSpc>
              <a:buFont typeface="Wingdings" pitchFamily="2" charset="2"/>
              <a:buChar char="Ø"/>
              <a:defRPr/>
            </a:pPr>
            <a:r>
              <a:rPr lang="en-US" sz="2500" dirty="0">
                <a:cs typeface="Times New Roman" pitchFamily="18" charset="0"/>
              </a:rPr>
              <a:t>   ADVANTAGES</a:t>
            </a:r>
          </a:p>
          <a:p>
            <a:pPr>
              <a:lnSpc>
                <a:spcPct val="150000"/>
              </a:lnSpc>
              <a:buFont typeface="Wingdings" pitchFamily="2" charset="2"/>
              <a:buChar char="Ø"/>
              <a:defRPr/>
            </a:pPr>
            <a:r>
              <a:rPr lang="en-US" sz="2500" dirty="0">
                <a:cs typeface="Times New Roman" pitchFamily="18" charset="0"/>
              </a:rPr>
              <a:t>  </a:t>
            </a:r>
            <a:r>
              <a:rPr lang="en-US" sz="2500" dirty="0" smtClean="0">
                <a:cs typeface="Times New Roman" pitchFamily="18" charset="0"/>
              </a:rPr>
              <a:t>CONCLUSION</a:t>
            </a:r>
            <a:endParaRPr lang="en-US" sz="2500" dirty="0">
              <a:cs typeface="Times New Roman" pitchFamily="18" charset="0"/>
            </a:endParaRPr>
          </a:p>
          <a:p>
            <a:pPr>
              <a:lnSpc>
                <a:spcPct val="150000"/>
              </a:lnSpc>
              <a:buFont typeface="Wingdings" pitchFamily="2" charset="2"/>
              <a:buChar char="Ø"/>
              <a:defRPr/>
            </a:pPr>
            <a:r>
              <a:rPr lang="en-US" sz="2500" dirty="0">
                <a:cs typeface="Times New Roman" pitchFamily="18" charset="0"/>
              </a:rPr>
              <a:t>  FUTURE SCOPE</a:t>
            </a:r>
            <a:endParaRPr lang="en-US" sz="2500" dirty="0"/>
          </a:p>
        </p:txBody>
      </p:sp>
    </p:spTree>
    <p:extLst>
      <p:ext uri="{BB962C8B-B14F-4D97-AF65-F5344CB8AC3E}">
        <p14:creationId xmlns:p14="http://schemas.microsoft.com/office/powerpoint/2010/main" val="2657144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cs typeface="Times New Roman" panose="02020603050405020304" pitchFamily="18" charset="0"/>
              </a:rPr>
              <a:t>OBJECTIVE</a:t>
            </a:r>
            <a:endParaRPr lang="en-US" dirty="0">
              <a:solidFill>
                <a:schemeClr val="tx1"/>
              </a:solidFill>
            </a:endParaRPr>
          </a:p>
        </p:txBody>
      </p:sp>
      <p:sp>
        <p:nvSpPr>
          <p:cNvPr id="3" name="Content Placeholder 2"/>
          <p:cNvSpPr>
            <a:spLocks noGrp="1"/>
          </p:cNvSpPr>
          <p:nvPr>
            <p:ph idx="1"/>
          </p:nvPr>
        </p:nvSpPr>
        <p:spPr/>
        <p:txBody>
          <a:bodyPr>
            <a:normAutofit/>
          </a:bodyPr>
          <a:lstStyle/>
          <a:p>
            <a:pPr>
              <a:lnSpc>
                <a:spcPct val="150000"/>
              </a:lnSpc>
              <a:defRPr/>
            </a:pPr>
            <a:r>
              <a:rPr lang="en-US" altLang="ja-JP" sz="2300" dirty="0">
                <a:cs typeface="Times New Roman" pitchFamily="18" charset="0"/>
              </a:rPr>
              <a:t>To detect the  </a:t>
            </a:r>
            <a:r>
              <a:rPr lang="en-US" altLang="ja-JP" sz="2300" dirty="0" smtClean="0">
                <a:cs typeface="Times New Roman" pitchFamily="18" charset="0"/>
              </a:rPr>
              <a:t>tumor and </a:t>
            </a:r>
            <a:r>
              <a:rPr lang="en-US" altLang="ja-JP" sz="2300" dirty="0">
                <a:cs typeface="Times New Roman" pitchFamily="18" charset="0"/>
              </a:rPr>
              <a:t>location of  brain tumors </a:t>
            </a:r>
            <a:r>
              <a:rPr lang="en-US" altLang="ja-JP" sz="2300" dirty="0" smtClean="0">
                <a:cs typeface="Times New Roman" pitchFamily="18" charset="0"/>
              </a:rPr>
              <a:t>from </a:t>
            </a:r>
            <a:r>
              <a:rPr lang="en-US" altLang="ja-JP" sz="2300" dirty="0">
                <a:cs typeface="Times New Roman" pitchFamily="18" charset="0"/>
              </a:rPr>
              <a:t>the  Magnetic Resonance </a:t>
            </a:r>
            <a:r>
              <a:rPr lang="en-US" altLang="ja-JP" sz="2300" dirty="0" smtClean="0">
                <a:cs typeface="Times New Roman" pitchFamily="18" charset="0"/>
              </a:rPr>
              <a:t>Images</a:t>
            </a:r>
            <a:r>
              <a:rPr lang="en-US" altLang="ja-JP" sz="2300" dirty="0">
                <a:cs typeface="Times New Roman" pitchFamily="18" charset="0"/>
              </a:rPr>
              <a:t> </a:t>
            </a:r>
            <a:r>
              <a:rPr lang="en-US" altLang="ja-JP" sz="2300" dirty="0" smtClean="0">
                <a:cs typeface="Times New Roman" pitchFamily="18" charset="0"/>
              </a:rPr>
              <a:t>using Digital Image Processing.</a:t>
            </a:r>
            <a:endParaRPr lang="en-US" altLang="ja-JP" sz="2300" dirty="0">
              <a:cs typeface="Times New Roman"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1543" y="3374501"/>
            <a:ext cx="3541029" cy="2602967"/>
          </a:xfrm>
          <a:prstGeom prst="rect">
            <a:avLst/>
          </a:prstGeom>
        </p:spPr>
      </p:pic>
    </p:spTree>
    <p:extLst>
      <p:ext uri="{BB962C8B-B14F-4D97-AF65-F5344CB8AC3E}">
        <p14:creationId xmlns:p14="http://schemas.microsoft.com/office/powerpoint/2010/main" val="3482561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cs typeface="Times New Roman" panose="02020603050405020304" pitchFamily="18" charset="0"/>
              </a:rPr>
              <a:t>INTRODUCTION</a:t>
            </a:r>
            <a:endParaRPr lang="en-US" dirty="0">
              <a:solidFill>
                <a:schemeClr val="tx1"/>
              </a:solidFill>
            </a:endParaRPr>
          </a:p>
        </p:txBody>
      </p:sp>
      <p:sp>
        <p:nvSpPr>
          <p:cNvPr id="3" name="Content Placeholder 2"/>
          <p:cNvSpPr>
            <a:spLocks noGrp="1"/>
          </p:cNvSpPr>
          <p:nvPr>
            <p:ph idx="1"/>
          </p:nvPr>
        </p:nvSpPr>
        <p:spPr/>
        <p:txBody>
          <a:bodyPr/>
          <a:lstStyle/>
          <a:p>
            <a:pPr algn="just">
              <a:lnSpc>
                <a:spcPct val="120000"/>
              </a:lnSpc>
              <a:buFont typeface="Wingdings" panose="05000000000000000000" pitchFamily="2" charset="2"/>
              <a:buChar char="Ø"/>
            </a:pPr>
            <a:r>
              <a:rPr lang="en-US" sz="2300" dirty="0" smtClean="0">
                <a:cs typeface="Times New Roman" panose="02020603050405020304" pitchFamily="18" charset="0"/>
              </a:rPr>
              <a:t> Brain </a:t>
            </a:r>
            <a:r>
              <a:rPr lang="en-US" sz="2300" dirty="0">
                <a:cs typeface="Times New Roman" panose="02020603050405020304" pitchFamily="18" charset="0"/>
              </a:rPr>
              <a:t>tumor is an abnormal mass of tissue in which cells grow and multiply uncontrollably seemingly unchecked by the  mechanisms that control normal cells.</a:t>
            </a:r>
          </a:p>
          <a:p>
            <a:pPr>
              <a:buFont typeface="Wingdings" panose="05000000000000000000" pitchFamily="2" charset="2"/>
              <a:buChar char="Ø"/>
            </a:pPr>
            <a:r>
              <a:rPr lang="en-US" sz="2300" dirty="0" smtClean="0"/>
              <a:t> Brain </a:t>
            </a:r>
            <a:r>
              <a:rPr lang="en-US" sz="2300" dirty="0"/>
              <a:t>tumor can primary and </a:t>
            </a:r>
            <a:r>
              <a:rPr lang="en-US" sz="2300" dirty="0" smtClean="0"/>
              <a:t>metastatic, also </a:t>
            </a:r>
            <a:r>
              <a:rPr lang="en-US" sz="2300" dirty="0"/>
              <a:t>can be benign or </a:t>
            </a:r>
            <a:r>
              <a:rPr lang="en-US" sz="2300" dirty="0" smtClean="0"/>
              <a:t>malignant.</a:t>
            </a:r>
            <a:endParaRPr lang="en-US" sz="2300" dirty="0"/>
          </a:p>
          <a:p>
            <a:pPr>
              <a:buFont typeface="Wingdings" panose="05000000000000000000" pitchFamily="2" charset="2"/>
              <a:buChar char="Ø"/>
            </a:pPr>
            <a:r>
              <a:rPr lang="en-US" sz="2300" dirty="0" smtClean="0"/>
              <a:t> Primary </a:t>
            </a:r>
            <a:r>
              <a:rPr lang="en-US" sz="2300" dirty="0"/>
              <a:t>brain tumors include any tumor that start within the brain also it affect the membrane around the </a:t>
            </a:r>
            <a:r>
              <a:rPr lang="en-US" sz="2300" dirty="0" smtClean="0"/>
              <a:t>brain, nerves </a:t>
            </a:r>
            <a:r>
              <a:rPr lang="en-US" sz="2300" dirty="0"/>
              <a:t>or </a:t>
            </a:r>
            <a:r>
              <a:rPr lang="en-US" sz="2300" dirty="0" smtClean="0"/>
              <a:t>glands.</a:t>
            </a:r>
          </a:p>
          <a:p>
            <a:pPr>
              <a:buFont typeface="Wingdings" panose="05000000000000000000" pitchFamily="2" charset="2"/>
              <a:buChar char="Ø"/>
            </a:pPr>
            <a:r>
              <a:rPr lang="en-US" sz="2300" dirty="0" smtClean="0">
                <a:cs typeface="Times New Roman" panose="02020603050405020304" pitchFamily="18" charset="0"/>
              </a:rPr>
              <a:t> To </a:t>
            </a:r>
            <a:r>
              <a:rPr lang="en-US" sz="2300" dirty="0">
                <a:cs typeface="Times New Roman" panose="02020603050405020304" pitchFamily="18" charset="0"/>
              </a:rPr>
              <a:t>identify a tumor a patient has to undergo several test but the commonly used test include CT </a:t>
            </a:r>
            <a:r>
              <a:rPr lang="en-US" sz="2300" dirty="0" smtClean="0">
                <a:cs typeface="Times New Roman" panose="02020603050405020304" pitchFamily="18" charset="0"/>
              </a:rPr>
              <a:t>scan, MRI scan, PET </a:t>
            </a:r>
            <a:r>
              <a:rPr lang="en-US" sz="2300" dirty="0">
                <a:cs typeface="Times New Roman" panose="02020603050405020304" pitchFamily="18" charset="0"/>
              </a:rPr>
              <a:t>scan etc.</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22260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Conti….intro</a:t>
            </a:r>
            <a:endParaRPr lang="en-US" b="1" dirty="0">
              <a:solidFill>
                <a:schemeClr val="tx1"/>
              </a:solidFill>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300" dirty="0" smtClean="0">
                <a:cs typeface="Times New Roman" panose="02020603050405020304" pitchFamily="18" charset="0"/>
              </a:rPr>
              <a:t>MRI </a:t>
            </a:r>
            <a:r>
              <a:rPr lang="en-US" sz="2300" dirty="0">
                <a:cs typeface="Times New Roman" panose="02020603050405020304" pitchFamily="18" charset="0"/>
              </a:rPr>
              <a:t>is used to locate or visualize internal structure of the body in </a:t>
            </a:r>
            <a:r>
              <a:rPr lang="en-US" sz="2300" dirty="0" smtClean="0">
                <a:cs typeface="Times New Roman" panose="02020603050405020304" pitchFamily="18" charset="0"/>
              </a:rPr>
              <a:t>detail. From </a:t>
            </a:r>
            <a:r>
              <a:rPr lang="en-US" sz="2300" dirty="0">
                <a:cs typeface="Times New Roman" panose="02020603050405020304" pitchFamily="18" charset="0"/>
              </a:rPr>
              <a:t>this detailed anatomical information is collected to examine the human brain </a:t>
            </a:r>
            <a:r>
              <a:rPr lang="en-US" sz="2300" dirty="0" smtClean="0">
                <a:cs typeface="Times New Roman" panose="02020603050405020304" pitchFamily="18" charset="0"/>
              </a:rPr>
              <a:t>development  </a:t>
            </a:r>
            <a:r>
              <a:rPr lang="en-US" sz="2300" dirty="0">
                <a:cs typeface="Times New Roman" panose="02020603050405020304" pitchFamily="18" charset="0"/>
              </a:rPr>
              <a:t>and discover the abnormalities.</a:t>
            </a:r>
          </a:p>
          <a:p>
            <a:pPr>
              <a:buFont typeface="Wingdings" panose="05000000000000000000" pitchFamily="2" charset="2"/>
              <a:buChar char="Ø"/>
            </a:pPr>
            <a:r>
              <a:rPr lang="en-US" sz="2300" dirty="0">
                <a:cs typeface="Times New Roman" panose="02020603050405020304" pitchFamily="18" charset="0"/>
              </a:rPr>
              <a:t>Many different kinds of imaging techniques are used in </a:t>
            </a:r>
            <a:r>
              <a:rPr lang="en-US" sz="2300" dirty="0" smtClean="0">
                <a:cs typeface="Times New Roman" panose="02020603050405020304" pitchFamily="18" charset="0"/>
              </a:rPr>
              <a:t>de-noising </a:t>
            </a:r>
            <a:r>
              <a:rPr lang="en-US" sz="2300" dirty="0">
                <a:cs typeface="Times New Roman" panose="02020603050405020304" pitchFamily="18" charset="0"/>
              </a:rPr>
              <a:t>and visualizing the structure but now a days for classifying the MRI brain images techniques used are-fuzzy </a:t>
            </a:r>
            <a:r>
              <a:rPr lang="en-US" sz="2300" dirty="0" smtClean="0">
                <a:cs typeface="Times New Roman" panose="02020603050405020304" pitchFamily="18" charset="0"/>
              </a:rPr>
              <a:t>logic, neural network, knowledge </a:t>
            </a:r>
            <a:r>
              <a:rPr lang="en-US" sz="2300" dirty="0">
                <a:cs typeface="Times New Roman" panose="02020603050405020304" pitchFamily="18" charset="0"/>
              </a:rPr>
              <a:t>based </a:t>
            </a:r>
            <a:r>
              <a:rPr lang="en-US" sz="2300" dirty="0" smtClean="0">
                <a:cs typeface="Times New Roman" panose="02020603050405020304" pitchFamily="18" charset="0"/>
              </a:rPr>
              <a:t>methods, variation segmentation</a:t>
            </a:r>
          </a:p>
          <a:p>
            <a:pPr>
              <a:buFont typeface="Wingdings" panose="05000000000000000000" pitchFamily="2" charset="2"/>
              <a:buChar char="Ø"/>
            </a:pPr>
            <a:r>
              <a:rPr lang="en-US" sz="2300" dirty="0">
                <a:cs typeface="Times New Roman" panose="02020603050405020304" pitchFamily="18" charset="0"/>
              </a:rPr>
              <a:t>Thresholding is the simplest technique of image segmentation which is used to create binary images from grayscale </a:t>
            </a:r>
            <a:r>
              <a:rPr lang="en-US" sz="2300" dirty="0" smtClean="0">
                <a:cs typeface="Times New Roman" panose="02020603050405020304" pitchFamily="18" charset="0"/>
              </a:rPr>
              <a:t>images, morphological </a:t>
            </a:r>
            <a:r>
              <a:rPr lang="en-US" sz="2300" dirty="0">
                <a:cs typeface="Times New Roman" panose="02020603050405020304" pitchFamily="18" charset="0"/>
              </a:rPr>
              <a:t>operation is used to check and determine the size and shape of tumor whereas image subtraction is applied to extract tumor </a:t>
            </a:r>
            <a:r>
              <a:rPr lang="en-US" sz="2300" dirty="0" smtClean="0">
                <a:cs typeface="Times New Roman" panose="02020603050405020304" pitchFamily="18" charset="0"/>
              </a:rPr>
              <a:t>region.</a:t>
            </a:r>
            <a:endParaRPr lang="en-US" sz="2300" dirty="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20671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MRI/ CT </a:t>
            </a:r>
            <a:r>
              <a:rPr lang="en-US" b="1" dirty="0">
                <a:solidFill>
                  <a:schemeClr val="tx1"/>
                </a:solidFill>
              </a:rPr>
              <a:t>scan</a:t>
            </a:r>
          </a:p>
        </p:txBody>
      </p:sp>
      <p:pic>
        <p:nvPicPr>
          <p:cNvPr id="4" name="Picture 6" descr="http://upload.wikimedia.org/wikipedia/commons/5/59/External_beam_radiotherapy_retinoblastoma_nci-vol-1924-300.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87663" y="1846263"/>
            <a:ext cx="3076000" cy="4022725"/>
          </a:xfrm>
          <a:noFill/>
        </p:spPr>
      </p:pic>
      <p:pic>
        <p:nvPicPr>
          <p:cNvPr id="5" name="Picture 2" descr="https://encrypted-tbn1.gstatic.com/images?q=tbn:ANd9GcSumQIxsqzQsTlR16xTUjP9IFpxSi8DTh8fmi2t72fpM7E8l5l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1846263"/>
            <a:ext cx="324008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s://encrypted-tbn0.gstatic.com/images?q=tbn:ANd9GcQRWhCbINbjjzTcKjjT_uvJHpXW6Do0SWRIzurtLkcahzJgMMUbw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338" y="3857625"/>
            <a:ext cx="3373438"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663663" y="6343015"/>
            <a:ext cx="5192575" cy="369332"/>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rPr>
              <a:t>Fig-www.tumorsegmentation.org,www.radiopedia.org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69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400</TotalTime>
  <Words>1291</Words>
  <Application>Microsoft Office PowerPoint</Application>
  <PresentationFormat>Widescreen</PresentationFormat>
  <Paragraphs>136</Paragraphs>
  <Slides>30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ＭＳ Ｐゴシック</vt:lpstr>
      <vt:lpstr>Arial</vt:lpstr>
      <vt:lpstr>Calibri</vt:lpstr>
      <vt:lpstr>Calibri Light</vt:lpstr>
      <vt:lpstr>Liberation Serif;Times New Roma</vt:lpstr>
      <vt:lpstr>Times New Roman</vt:lpstr>
      <vt:lpstr>Wingdings</vt:lpstr>
      <vt:lpstr>Retrospect</vt:lpstr>
      <vt:lpstr>TUMOR DETECTION USING DIGITAL IMAGE PROCESSING</vt:lpstr>
      <vt:lpstr>PROJECT IDEA</vt:lpstr>
      <vt:lpstr>PowerPoint Presentation</vt:lpstr>
      <vt:lpstr>AUTHORS AND PROFESSORS</vt:lpstr>
      <vt:lpstr>CONTENTS</vt:lpstr>
      <vt:lpstr>OBJECTIVE</vt:lpstr>
      <vt:lpstr>INTRODUCTION</vt:lpstr>
      <vt:lpstr>Conti….intro</vt:lpstr>
      <vt:lpstr>MRI/ CT scan</vt:lpstr>
      <vt:lpstr>MRI</vt:lpstr>
      <vt:lpstr>Workflow/Methodology</vt:lpstr>
      <vt:lpstr>Grayscale Imaging</vt:lpstr>
      <vt:lpstr>Histogram Equalization</vt:lpstr>
      <vt:lpstr>Histogram Eq</vt:lpstr>
      <vt:lpstr>High Pass Filter</vt:lpstr>
      <vt:lpstr>Threshold Segmentation</vt:lpstr>
      <vt:lpstr>Threshold Segmentation</vt:lpstr>
      <vt:lpstr>WATERSHED SEGMENTATION</vt:lpstr>
      <vt:lpstr>WATERSHED SEGMENTATION</vt:lpstr>
      <vt:lpstr>Morphological operation </vt:lpstr>
      <vt:lpstr>Morphological operation </vt:lpstr>
      <vt:lpstr>Morphological operation </vt:lpstr>
      <vt:lpstr>Morphological operation </vt:lpstr>
      <vt:lpstr>Image subtraction</vt:lpstr>
      <vt:lpstr>RESULTS</vt:lpstr>
      <vt:lpstr>PowerPoint Presentation</vt:lpstr>
      <vt:lpstr>ADVANTAGES</vt:lpstr>
      <vt:lpstr>CONCLUSION</vt:lpstr>
      <vt:lpstr>FUTURE SCOPE</vt:lpstr>
      <vt:lpstr>PowerPoint Presentation</vt:lpstr>
    </vt:vector>
  </TitlesOfParts>
  <Company>the University of Winnipeg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TUMOR DETECTION USING DIGITAL IMAGE PROCESSING</dc:title>
  <dc:creator>Srinivas Kasturi</dc:creator>
  <cp:lastModifiedBy>Srinivas Kasturi</cp:lastModifiedBy>
  <cp:revision>20</cp:revision>
  <dcterms:created xsi:type="dcterms:W3CDTF">2016-12-19T23:19:49Z</dcterms:created>
  <dcterms:modified xsi:type="dcterms:W3CDTF">2016-12-20T17:55:54Z</dcterms:modified>
</cp:coreProperties>
</file>