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9" r:id="rId14"/>
    <p:sldId id="268" r:id="rId15"/>
    <p:sldId id="269" r:id="rId16"/>
    <p:sldId id="278" r:id="rId17"/>
    <p:sldId id="270" r:id="rId18"/>
    <p:sldId id="271" r:id="rId19"/>
    <p:sldId id="272" r:id="rId20"/>
    <p:sldId id="277" r:id="rId21"/>
    <p:sldId id="276"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39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20BFFF8-37EF-4098-AE88-2E44DA5BA6D2}"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909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BFFF8-37EF-4098-AE88-2E44DA5BA6D2}"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231274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BFFF8-37EF-4098-AE88-2E44DA5BA6D2}"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285696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0BFFF8-37EF-4098-AE88-2E44DA5BA6D2}"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1498610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0BFFF8-37EF-4098-AE88-2E44DA5BA6D2}" type="datetimeFigureOut">
              <a:rPr lang="en-US" smtClean="0"/>
              <a:t>12/19/2016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904F7E-8DEB-4589-A5A5-3E919368738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806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0BFFF8-37EF-4098-AE88-2E44DA5BA6D2}"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286025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0BFFF8-37EF-4098-AE88-2E44DA5BA6D2}" type="datetimeFigureOut">
              <a:rPr lang="en-US" smtClean="0"/>
              <a:t>12/19/2016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96995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20BFFF8-37EF-4098-AE88-2E44DA5BA6D2}" type="datetimeFigureOut">
              <a:rPr lang="en-US" smtClean="0"/>
              <a:t>12/19/2016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225673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0BFFF8-37EF-4098-AE88-2E44DA5BA6D2}" type="datetimeFigureOut">
              <a:rPr lang="en-US" smtClean="0"/>
              <a:t>12/19/2016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426728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0BFFF8-37EF-4098-AE88-2E44DA5BA6D2}" type="datetimeFigureOut">
              <a:rPr lang="en-US" smtClean="0"/>
              <a:t>12/19/2016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904F7E-8DEB-4589-A5A5-3E9193687380}" type="slidenum">
              <a:rPr lang="en-US" smtClean="0"/>
              <a:t>‹#›</a:t>
            </a:fld>
            <a:endParaRPr lang="en-US"/>
          </a:p>
        </p:txBody>
      </p:sp>
    </p:spTree>
    <p:extLst>
      <p:ext uri="{BB962C8B-B14F-4D97-AF65-F5344CB8AC3E}">
        <p14:creationId xmlns:p14="http://schemas.microsoft.com/office/powerpoint/2010/main" val="197248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0BFFF8-37EF-4098-AE88-2E44DA5BA6D2}" type="datetimeFigureOut">
              <a:rPr lang="en-US" smtClean="0"/>
              <a:t>12/19/2016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04F7E-8DEB-4589-A5A5-3E9193687380}" type="slidenum">
              <a:rPr lang="en-US" smtClean="0"/>
              <a:t>‹#›</a:t>
            </a:fld>
            <a:endParaRPr lang="en-US"/>
          </a:p>
        </p:txBody>
      </p:sp>
    </p:spTree>
    <p:extLst>
      <p:ext uri="{BB962C8B-B14F-4D97-AF65-F5344CB8AC3E}">
        <p14:creationId xmlns:p14="http://schemas.microsoft.com/office/powerpoint/2010/main" val="47288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0BFFF8-37EF-4098-AE88-2E44DA5BA6D2}" type="datetimeFigureOut">
              <a:rPr lang="en-US" smtClean="0"/>
              <a:t>12/19/2016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904F7E-8DEB-4589-A5A5-3E919368738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4786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TUMOR DETECTION USING DIGITAL IMAGE PROCESSING</a:t>
            </a:r>
            <a:endParaRPr lang="en-US" sz="4000" b="1" dirty="0"/>
          </a:p>
        </p:txBody>
      </p:sp>
      <p:sp>
        <p:nvSpPr>
          <p:cNvPr id="3" name="Subtitle 2"/>
          <p:cNvSpPr>
            <a:spLocks noGrp="1"/>
          </p:cNvSpPr>
          <p:nvPr>
            <p:ph type="subTitle" idx="1"/>
          </p:nvPr>
        </p:nvSpPr>
        <p:spPr>
          <a:xfrm>
            <a:off x="1100051" y="4814888"/>
            <a:ext cx="10058400" cy="1343024"/>
          </a:xfrm>
        </p:spPr>
        <p:txBody>
          <a:bodyPr>
            <a:normAutofit lnSpcReduction="10000"/>
          </a:bodyPr>
          <a:lstStyle/>
          <a:p>
            <a:r>
              <a:rPr lang="en-US" b="1" dirty="0" smtClean="0">
                <a:solidFill>
                  <a:schemeClr val="tx1"/>
                </a:solidFill>
              </a:rPr>
              <a:t>Submitted by:</a:t>
            </a:r>
          </a:p>
          <a:p>
            <a:r>
              <a:rPr lang="en-US" b="1" dirty="0" smtClean="0">
                <a:solidFill>
                  <a:schemeClr val="tx1"/>
                </a:solidFill>
              </a:rPr>
              <a:t>SRINIVAS KASTURI (3078674)</a:t>
            </a:r>
          </a:p>
          <a:p>
            <a:r>
              <a:rPr lang="en-US" b="1" dirty="0" smtClean="0">
                <a:solidFill>
                  <a:schemeClr val="tx1"/>
                </a:solidFill>
              </a:rPr>
              <a:t>DEC 20,2016</a:t>
            </a:r>
            <a:endParaRPr lang="en-US"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231" y="132316"/>
            <a:ext cx="4367072" cy="1253272"/>
          </a:xfrm>
          <a:prstGeom prst="rect">
            <a:avLst/>
          </a:prstGeom>
          <a:ln>
            <a:noFill/>
          </a:ln>
          <a:effectLst>
            <a:softEdge rad="112500"/>
          </a:effectLst>
        </p:spPr>
      </p:pic>
    </p:spTree>
    <p:extLst>
      <p:ext uri="{BB962C8B-B14F-4D97-AF65-F5344CB8AC3E}">
        <p14:creationId xmlns:p14="http://schemas.microsoft.com/office/powerpoint/2010/main" val="46671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Methodology</a:t>
            </a:r>
            <a:endParaRPr lang="en-US" dirty="0"/>
          </a:p>
        </p:txBody>
      </p:sp>
      <p:sp>
        <p:nvSpPr>
          <p:cNvPr id="3" name="Content Placeholder 2"/>
          <p:cNvSpPr>
            <a:spLocks noGrp="1"/>
          </p:cNvSpPr>
          <p:nvPr>
            <p:ph idx="1"/>
          </p:nvPr>
        </p:nvSpPr>
        <p:spPr/>
        <p:txBody>
          <a:bodyPr/>
          <a:lstStyle/>
          <a:p>
            <a:pPr marL="457200" indent="-457200">
              <a:buFont typeface="+mj-lt"/>
              <a:buAutoNum type="alphaUcPeriod"/>
            </a:pPr>
            <a:r>
              <a:rPr lang="en-US" altLang="zh-CN" dirty="0">
                <a:latin typeface="Times New Roman" panose="02020603050405020304" pitchFamily="18" charset="0"/>
                <a:cs typeface="Times New Roman" panose="02020603050405020304" pitchFamily="18" charset="0"/>
              </a:rPr>
              <a:t>Gray scale imaging </a:t>
            </a:r>
          </a:p>
          <a:p>
            <a:pPr marL="457200" indent="-457200">
              <a:buFont typeface="+mj-lt"/>
              <a:buAutoNum type="alphaUcPeriod"/>
            </a:pPr>
            <a:r>
              <a:rPr lang="en-US" altLang="zh-CN" dirty="0">
                <a:latin typeface="Times New Roman" panose="02020603050405020304" pitchFamily="18" charset="0"/>
                <a:cs typeface="Times New Roman" panose="02020603050405020304" pitchFamily="18" charset="0"/>
              </a:rPr>
              <a:t>Histogram equalization</a:t>
            </a:r>
          </a:p>
          <a:p>
            <a:pPr marL="457200" indent="-457200">
              <a:buFont typeface="+mj-lt"/>
              <a:buAutoNum type="alphaUcPeriod"/>
            </a:pPr>
            <a:r>
              <a:rPr lang="en-US" altLang="zh-CN" dirty="0">
                <a:latin typeface="Times New Roman" panose="02020603050405020304" pitchFamily="18" charset="0"/>
                <a:cs typeface="Times New Roman" panose="02020603050405020304" pitchFamily="18" charset="0"/>
              </a:rPr>
              <a:t>High pass </a:t>
            </a:r>
            <a:r>
              <a:rPr lang="en-US" altLang="zh-CN" dirty="0" smtClean="0">
                <a:latin typeface="Times New Roman" panose="02020603050405020304" pitchFamily="18" charset="0"/>
                <a:cs typeface="Times New Roman" panose="02020603050405020304" pitchFamily="18" charset="0"/>
              </a:rPr>
              <a:t>filter</a:t>
            </a:r>
            <a:endParaRPr lang="en-US" altLang="zh-CN"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en-US" altLang="zh-CN" dirty="0" smtClean="0">
                <a:latin typeface="Times New Roman" panose="02020603050405020304" pitchFamily="18" charset="0"/>
                <a:cs typeface="Times New Roman" panose="02020603050405020304" pitchFamily="18" charset="0"/>
              </a:rPr>
              <a:t>Threshold </a:t>
            </a:r>
            <a:r>
              <a:rPr lang="en-US" altLang="zh-CN" dirty="0">
                <a:latin typeface="Times New Roman" panose="02020603050405020304" pitchFamily="18" charset="0"/>
                <a:cs typeface="Times New Roman" panose="02020603050405020304" pitchFamily="18" charset="0"/>
              </a:rPr>
              <a:t>segmentation</a:t>
            </a:r>
          </a:p>
          <a:p>
            <a:pPr marL="457200" indent="-457200">
              <a:buFont typeface="+mj-lt"/>
              <a:buAutoNum type="alphaUcPeriod"/>
            </a:pPr>
            <a:r>
              <a:rPr lang="en-US" altLang="zh-CN" dirty="0">
                <a:latin typeface="Times New Roman" panose="02020603050405020304" pitchFamily="18" charset="0"/>
                <a:cs typeface="Times New Roman" panose="02020603050405020304" pitchFamily="18" charset="0"/>
              </a:rPr>
              <a:t>Morphological operation</a:t>
            </a:r>
          </a:p>
          <a:p>
            <a:pPr marL="457200" indent="-457200">
              <a:buFont typeface="+mj-lt"/>
              <a:buAutoNum type="alphaUcPeriod"/>
            </a:pPr>
            <a:r>
              <a:rPr lang="en-US" altLang="zh-CN" dirty="0">
                <a:latin typeface="Times New Roman" panose="02020603050405020304" pitchFamily="18" charset="0"/>
                <a:cs typeface="Times New Roman" panose="02020603050405020304" pitchFamily="18" charset="0"/>
              </a:rPr>
              <a:t>Image subtraction</a:t>
            </a:r>
            <a:endParaRPr lang="zh-CN" alt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79683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Grayscale imaging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Gray scale imaging is called as black and white image and it can also be called as halftone image </a:t>
            </a:r>
            <a:r>
              <a:rPr lang="en-US" dirty="0" smtClean="0"/>
              <a:t>so obtained </a:t>
            </a:r>
            <a:r>
              <a:rPr lang="en-US" dirty="0"/>
              <a:t>by considering the images as a grid of black dots on white </a:t>
            </a:r>
            <a:r>
              <a:rPr lang="en-US" dirty="0" smtClean="0"/>
              <a:t>background.</a:t>
            </a:r>
          </a:p>
          <a:p>
            <a:pPr>
              <a:buFont typeface="Wingdings" panose="05000000000000000000" pitchFamily="2" charset="2"/>
              <a:buChar char="Ø"/>
            </a:pPr>
            <a:r>
              <a:rPr lang="en-US" dirty="0"/>
              <a:t>Also because there are 8 bits in binary representation of the gray level ,so this method is also called 8-bitgrayscale.also it can be used in the preprocessing step of image segmentation to improve upon the contrasted image</a:t>
            </a:r>
          </a:p>
        </p:txBody>
      </p:sp>
      <p:pic>
        <p:nvPicPr>
          <p:cNvPr id="1026" name="Picture 2" descr="C:\Users\SRI' Kasturi\Desktop\p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090" y="3524250"/>
            <a:ext cx="9394724" cy="2443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14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equalization</a:t>
            </a:r>
          </a:p>
        </p:txBody>
      </p:sp>
      <p:sp>
        <p:nvSpPr>
          <p:cNvPr id="3" name="Content Placeholder 2"/>
          <p:cNvSpPr>
            <a:spLocks noGrp="1"/>
          </p:cNvSpPr>
          <p:nvPr>
            <p:ph idx="1"/>
          </p:nvPr>
        </p:nvSpPr>
        <p:spPr/>
        <p:txBody>
          <a:bodyPr/>
          <a:lstStyle/>
          <a:p>
            <a:pPr algn="just">
              <a:lnSpc>
                <a:spcPct val="8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Histogram are constructed by splitting the range of the data into equal-sized bins (called classes). Then for each bin, the number of points from the data set that fall into each bin are counted.  </a:t>
            </a:r>
          </a:p>
          <a:p>
            <a:pPr algn="just">
              <a:lnSpc>
                <a:spcPct val="8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Vertical axis: Frequency (i.e., counts for each bin) </a:t>
            </a:r>
          </a:p>
          <a:p>
            <a:pPr algn="just">
              <a:lnSpc>
                <a:spcPct val="8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Horizontal axis: Response variable.</a:t>
            </a:r>
          </a:p>
          <a:p>
            <a:pPr algn="just">
              <a:lnSpc>
                <a:spcPct val="8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image histograms the pixels form the horizontal axis </a:t>
            </a:r>
          </a:p>
          <a:p>
            <a:pPr algn="just">
              <a:lnSpc>
                <a:spcPct val="8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t>
            </a:r>
            <a:r>
              <a:rPr lang="en-US" dirty="0" err="1">
                <a:latin typeface="Times New Roman" panose="02020603050405020304" pitchFamily="18" charset="0"/>
                <a:cs typeface="Times New Roman" panose="02020603050405020304" pitchFamily="18" charset="0"/>
              </a:rPr>
              <a:t>Matlab</a:t>
            </a:r>
            <a:r>
              <a:rPr lang="en-US" dirty="0">
                <a:latin typeface="Times New Roman" panose="02020603050405020304" pitchFamily="18" charset="0"/>
                <a:cs typeface="Times New Roman" panose="02020603050405020304" pitchFamily="18" charset="0"/>
              </a:rPr>
              <a:t> histograms for images can be constructed using the </a:t>
            </a:r>
            <a:r>
              <a:rPr lang="en-US" b="1" dirty="0" err="1">
                <a:latin typeface="Times New Roman" panose="02020603050405020304" pitchFamily="18" charset="0"/>
                <a:cs typeface="Times New Roman" panose="02020603050405020304" pitchFamily="18" charset="0"/>
              </a:rPr>
              <a:t>imhist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command.</a:t>
            </a:r>
          </a:p>
          <a:p>
            <a:pPr algn="just">
              <a:lnSpc>
                <a:spcPct val="8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Histogram equalization is a gray level transformation that results in an image may have a flat or peaked histogram.by this global contrast histogram of the image scan be </a:t>
            </a:r>
            <a:r>
              <a:rPr lang="en-US" dirty="0" smtClean="0">
                <a:latin typeface="Times New Roman" panose="02020603050405020304" pitchFamily="18" charset="0"/>
                <a:cs typeface="Times New Roman" panose="02020603050405020304" pitchFamily="18" charset="0"/>
              </a:rPr>
              <a:t>improved. Also </a:t>
            </a:r>
            <a:r>
              <a:rPr lang="en-US" dirty="0">
                <a:latin typeface="Times New Roman" panose="02020603050405020304" pitchFamily="18" charset="0"/>
                <a:cs typeface="Times New Roman" panose="02020603050405020304" pitchFamily="18" charset="0"/>
              </a:rPr>
              <a:t>it accomplishes this by spreading out the most frequent intensity values</a:t>
            </a:r>
          </a:p>
          <a:p>
            <a:endParaRPr lang="en-US" dirty="0"/>
          </a:p>
        </p:txBody>
      </p:sp>
    </p:spTree>
    <p:extLst>
      <p:ext uri="{BB962C8B-B14F-4D97-AF65-F5344CB8AC3E}">
        <p14:creationId xmlns:p14="http://schemas.microsoft.com/office/powerpoint/2010/main" val="260646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equalization ex:</a:t>
            </a:r>
            <a:endParaRPr lang="en-US" dirty="0"/>
          </a:p>
        </p:txBody>
      </p:sp>
      <p:sp>
        <p:nvSpPr>
          <p:cNvPr id="3" name="Content Placeholder 2"/>
          <p:cNvSpPr>
            <a:spLocks noGrp="1"/>
          </p:cNvSpPr>
          <p:nvPr>
            <p:ph idx="1"/>
          </p:nvPr>
        </p:nvSpPr>
        <p:spPr/>
        <p:txBody>
          <a:bodyPr/>
          <a:lstStyle/>
          <a:p>
            <a:endParaRPr lang="en-US"/>
          </a:p>
        </p:txBody>
      </p:sp>
      <p:pic>
        <p:nvPicPr>
          <p:cNvPr id="2050" name="Picture 2" descr="C:\Users\SRI' Kasturi\Desktop\Histogrammeinebnu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2309813"/>
            <a:ext cx="7477125"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84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t>
            </a:r>
            <a:r>
              <a:rPr lang="en-US" dirty="0" smtClean="0"/>
              <a:t>Pass </a:t>
            </a:r>
            <a:r>
              <a:rPr lang="en-US" dirty="0"/>
              <a:t>F</a:t>
            </a:r>
            <a:r>
              <a:rPr lang="en-US" dirty="0" smtClean="0"/>
              <a:t>ilter</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a:cs typeface="Times New Roman" panose="02020603050405020304" pitchFamily="18" charset="0"/>
              </a:rPr>
              <a:t>High pass filter is used to do the sharpening of the images to the </a:t>
            </a:r>
            <a:r>
              <a:rPr lang="en-US" dirty="0" smtClean="0">
                <a:cs typeface="Times New Roman" panose="02020603050405020304" pitchFamily="18" charset="0"/>
              </a:rPr>
              <a:t>gray scale images. Sharpening </a:t>
            </a:r>
            <a:r>
              <a:rPr lang="en-US" dirty="0">
                <a:cs typeface="Times New Roman" panose="02020603050405020304" pitchFamily="18" charset="0"/>
              </a:rPr>
              <a:t>is used to get the fine details of the image </a:t>
            </a:r>
            <a:r>
              <a:rPr lang="en-US" dirty="0" smtClean="0">
                <a:cs typeface="Times New Roman" panose="02020603050405020304" pitchFamily="18" charset="0"/>
              </a:rPr>
              <a:t>highlighted. Also </a:t>
            </a:r>
            <a:r>
              <a:rPr lang="en-US" dirty="0">
                <a:cs typeface="Times New Roman" panose="02020603050405020304" pitchFamily="18" charset="0"/>
              </a:rPr>
              <a:t>it is used for edge detection.</a:t>
            </a:r>
          </a:p>
          <a:p>
            <a:pPr>
              <a:buFont typeface="Wingdings" pitchFamily="2" charset="2"/>
              <a:buChar char="Ø"/>
            </a:pPr>
            <a:r>
              <a:rPr lang="en-US" dirty="0">
                <a:cs typeface="Times New Roman" panose="02020603050405020304" pitchFamily="18" charset="0"/>
              </a:rPr>
              <a:t>These filters sharpens images by creating  a high contrast overlay that emphasis edge in the image ,so also we can say that enhanced image is the result of addition of original image and the scaled version of the line structure and edges in the image.</a:t>
            </a:r>
          </a:p>
          <a:p>
            <a:pPr>
              <a:buFont typeface="Wingdings" pitchFamily="2" charset="2"/>
              <a:buChar char="Ø"/>
            </a:pPr>
            <a:r>
              <a:rPr lang="en-US" dirty="0">
                <a:cs typeface="Times New Roman" panose="02020603050405020304" pitchFamily="18" charset="0"/>
              </a:rPr>
              <a:t>High pass filter is also used to retain the frequency information within the image.</a:t>
            </a:r>
          </a:p>
          <a:p>
            <a:endParaRPr lang="en-US" dirty="0"/>
          </a:p>
        </p:txBody>
      </p:sp>
      <p:pic>
        <p:nvPicPr>
          <p:cNvPr id="3074" name="Picture 2" descr="C:\Users\SRI' Kasturi\Desktop\frfltr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463" y="4048125"/>
            <a:ext cx="265747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18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Threshold segmentation</a:t>
            </a:r>
          </a:p>
        </p:txBody>
      </p:sp>
      <p:sp>
        <p:nvSpPr>
          <p:cNvPr id="3" name="Content Placeholder 2"/>
          <p:cNvSpPr>
            <a:spLocks noGrp="1"/>
          </p:cNvSpPr>
          <p:nvPr>
            <p:ph idx="1"/>
          </p:nvPr>
        </p:nvSpPr>
        <p:spPr/>
        <p:txBody>
          <a:bodyPr/>
          <a:lstStyle/>
          <a:p>
            <a:pPr>
              <a:buFont typeface="Wingdings" pitchFamily="2" charset="2"/>
              <a:buChar char="Ø"/>
            </a:pPr>
            <a:r>
              <a:rPr lang="en-US" dirty="0" smtClean="0">
                <a:latin typeface="Times New Roman" panose="02020603050405020304" pitchFamily="18" charset="0"/>
                <a:cs typeface="Times New Roman" panose="02020603050405020304" pitchFamily="18" charset="0"/>
              </a:rPr>
              <a:t> Segmentation </a:t>
            </a:r>
            <a:r>
              <a:rPr lang="en-US" dirty="0">
                <a:latin typeface="Times New Roman" panose="02020603050405020304" pitchFamily="18" charset="0"/>
                <a:cs typeface="Times New Roman" panose="02020603050405020304" pitchFamily="18" charset="0"/>
              </a:rPr>
              <a:t>is the process of partitioning the images into multiple segments.(set of pixels).</a:t>
            </a: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 Image </a:t>
            </a:r>
            <a:r>
              <a:rPr lang="en-US" dirty="0">
                <a:latin typeface="Times New Roman" panose="02020603050405020304" pitchFamily="18" charset="0"/>
                <a:cs typeface="Times New Roman" panose="02020603050405020304" pitchFamily="18" charset="0"/>
              </a:rPr>
              <a:t>segmentation  is typically used to locate the objects and boundaries(</a:t>
            </a:r>
            <a:r>
              <a:rPr lang="en-US" dirty="0" err="1">
                <a:latin typeface="Times New Roman" panose="02020603050405020304" pitchFamily="18" charset="0"/>
                <a:cs typeface="Times New Roman" panose="02020603050405020304" pitchFamily="18" charset="0"/>
              </a:rPr>
              <a:t>lines,curves</a:t>
            </a:r>
            <a:r>
              <a:rPr lang="en-US" dirty="0">
                <a:latin typeface="Times New Roman" panose="02020603050405020304" pitchFamily="18" charset="0"/>
                <a:cs typeface="Times New Roman" panose="02020603050405020304" pitchFamily="18" charset="0"/>
              </a:rPr>
              <a:t>) in the images also we can say </a:t>
            </a:r>
            <a:r>
              <a:rPr lang="en-US" dirty="0" smtClean="0">
                <a:latin typeface="Times New Roman" panose="02020603050405020304" pitchFamily="18" charset="0"/>
                <a:cs typeface="Times New Roman" panose="02020603050405020304" pitchFamily="18" charset="0"/>
              </a:rPr>
              <a:t>assigning </a:t>
            </a:r>
            <a:r>
              <a:rPr lang="en-US" dirty="0">
                <a:latin typeface="Times New Roman" panose="02020603050405020304" pitchFamily="18" charset="0"/>
                <a:cs typeface="Times New Roman" panose="02020603050405020304" pitchFamily="18" charset="0"/>
              </a:rPr>
              <a:t>the label to each pixels in an image such that pixels share same label to view the visual characteristics.</a:t>
            </a:r>
          </a:p>
          <a:p>
            <a:pPr>
              <a:buFont typeface="Wingdings" pitchFamily="2" charset="2"/>
              <a:buChar char="Ø"/>
            </a:pPr>
            <a:r>
              <a:rPr lang="en-US" dirty="0" smtClean="0">
                <a:latin typeface="Times New Roman" panose="02020603050405020304" pitchFamily="18" charset="0"/>
                <a:cs typeface="Times New Roman" panose="02020603050405020304" pitchFamily="18" charset="0"/>
              </a:rPr>
              <a:t> Threshold </a:t>
            </a:r>
            <a:r>
              <a:rPr lang="en-US" dirty="0">
                <a:latin typeface="Times New Roman" panose="02020603050405020304" pitchFamily="18" charset="0"/>
                <a:cs typeface="Times New Roman" panose="02020603050405020304" pitchFamily="18" charset="0"/>
              </a:rPr>
              <a:t>method is based on the threshold value to turn a grayscale image into a binary image.</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9038" y="3833813"/>
            <a:ext cx="50768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33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WATERSHED SEGMENTATION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06639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Morphological operation </a:t>
            </a:r>
          </a:p>
        </p:txBody>
      </p:sp>
      <p:sp>
        <p:nvSpPr>
          <p:cNvPr id="3" name="Content Placeholder 2"/>
          <p:cNvSpPr>
            <a:spLocks noGrp="1"/>
          </p:cNvSpPr>
          <p:nvPr>
            <p:ph idx="1"/>
          </p:nvPr>
        </p:nvSpPr>
        <p:spPr/>
        <p:txBody>
          <a:bodyPr/>
          <a:lstStyle/>
          <a:p>
            <a:r>
              <a:rPr lang="en-US" dirty="0"/>
              <a:t>Morphology refers to the description of the properties of the shape and structure of the </a:t>
            </a:r>
            <a:r>
              <a:rPr lang="en-US" dirty="0" err="1"/>
              <a:t>objects.here</a:t>
            </a:r>
            <a:r>
              <a:rPr lang="en-US" dirty="0"/>
              <a:t> binary images consists of various imperfections .</a:t>
            </a:r>
            <a:r>
              <a:rPr lang="en-US" dirty="0" err="1"/>
              <a:t>thresholding</a:t>
            </a:r>
            <a:r>
              <a:rPr lang="en-US" dirty="0"/>
              <a:t> are distorted by the noise and texture </a:t>
            </a:r>
            <a:r>
              <a:rPr lang="en-US" dirty="0" err="1"/>
              <a:t>featurs</a:t>
            </a:r>
            <a:r>
              <a:rPr lang="en-US" dirty="0"/>
              <a:t>.</a:t>
            </a:r>
          </a:p>
          <a:p>
            <a:r>
              <a:rPr lang="en-US" dirty="0"/>
              <a:t>Morphological operations are logical transformation based on the </a:t>
            </a:r>
            <a:r>
              <a:rPr lang="en-US" dirty="0" err="1"/>
              <a:t>comparision</a:t>
            </a:r>
            <a:r>
              <a:rPr lang="en-US" dirty="0"/>
              <a:t> of the pixel </a:t>
            </a:r>
            <a:r>
              <a:rPr lang="en-US" dirty="0" err="1"/>
              <a:t>neighbourhood</a:t>
            </a:r>
            <a:r>
              <a:rPr lang="en-US" dirty="0"/>
              <a:t> with a pattern.</a:t>
            </a:r>
          </a:p>
          <a:p>
            <a:r>
              <a:rPr lang="en-US" dirty="0"/>
              <a:t>These operations are usually performed on the binary images where the pixels values is between 0 and 1.  </a:t>
            </a:r>
          </a:p>
          <a:p>
            <a:endParaRPr lang="en-US" dirty="0"/>
          </a:p>
        </p:txBody>
      </p:sp>
    </p:spTree>
    <p:extLst>
      <p:ext uri="{BB962C8B-B14F-4D97-AF65-F5344CB8AC3E}">
        <p14:creationId xmlns:p14="http://schemas.microsoft.com/office/powerpoint/2010/main" val="4148871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Image subtraction</a:t>
            </a:r>
            <a:endParaRPr lang="en-US" dirty="0"/>
          </a:p>
        </p:txBody>
      </p:sp>
      <p:sp>
        <p:nvSpPr>
          <p:cNvPr id="3" name="Content Placeholder 2"/>
          <p:cNvSpPr>
            <a:spLocks noGrp="1"/>
          </p:cNvSpPr>
          <p:nvPr>
            <p:ph idx="1"/>
          </p:nvPr>
        </p:nvSpPr>
        <p:spPr/>
        <p:txBody>
          <a:bodyPr/>
          <a:lstStyle/>
          <a:p>
            <a:r>
              <a:rPr lang="en-US" dirty="0"/>
              <a:t>Here in image subtraction operators takes two images as input and produce as output a third image ,whose pixels values are the values obtained by subtraction between the two images.</a:t>
            </a:r>
          </a:p>
          <a:p>
            <a:r>
              <a:rPr lang="en-US" dirty="0"/>
              <a:t>Here in this technique the tumor is extracted based on the closely packed pixels present in the image.by this tumor is removed.</a:t>
            </a:r>
          </a:p>
          <a:p>
            <a:endParaRPr lang="en-US" dirty="0"/>
          </a:p>
          <a:p>
            <a:endParaRPr lang="en-US" dirty="0"/>
          </a:p>
          <a:p>
            <a:endParaRPr lang="en-US" dirty="0"/>
          </a:p>
        </p:txBody>
      </p:sp>
    </p:spTree>
    <p:extLst>
      <p:ext uri="{BB962C8B-B14F-4D97-AF65-F5344CB8AC3E}">
        <p14:creationId xmlns:p14="http://schemas.microsoft.com/office/powerpoint/2010/main" val="280614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Morphological operations have proved very helpful in extraction and filtering techniques where operators like </a:t>
            </a:r>
            <a:r>
              <a:rPr lang="en-US" dirty="0" err="1"/>
              <a:t>open,spur,dilate,erode</a:t>
            </a:r>
            <a:r>
              <a:rPr lang="en-US" dirty="0"/>
              <a:t> and close have proved to be helpful in extracting the brain tumor from MRI brain images.</a:t>
            </a:r>
          </a:p>
          <a:p>
            <a:r>
              <a:rPr lang="en-US" dirty="0"/>
              <a:t>Image subtraction technique proved to be helpful along with threshold segmentation to work for the desired region of the image.</a:t>
            </a:r>
          </a:p>
          <a:p>
            <a:endParaRPr lang="en-US" dirty="0"/>
          </a:p>
        </p:txBody>
      </p:sp>
    </p:spTree>
    <p:extLst>
      <p:ext uri="{BB962C8B-B14F-4D97-AF65-F5344CB8AC3E}">
        <p14:creationId xmlns:p14="http://schemas.microsoft.com/office/powerpoint/2010/main" val="204158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IDEA</a:t>
            </a:r>
            <a:endParaRPr lang="en-US" dirty="0"/>
          </a:p>
        </p:txBody>
      </p:sp>
      <p:sp>
        <p:nvSpPr>
          <p:cNvPr id="3" name="Content Placeholder 2"/>
          <p:cNvSpPr>
            <a:spLocks noGrp="1"/>
          </p:cNvSpPr>
          <p:nvPr>
            <p:ph idx="1"/>
          </p:nvPr>
        </p:nvSpPr>
        <p:spPr/>
        <p:txBody>
          <a:bodyPr/>
          <a:lstStyle/>
          <a:p>
            <a:r>
              <a:rPr lang="fi-FI" dirty="0"/>
              <a:t>Each year more than 200,000 people in the United States are diagnosed with a primary or metastatic brain tumor. </a:t>
            </a:r>
          </a:p>
          <a:p>
            <a:pPr marL="431800"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dirty="0"/>
              <a:t>The chances of surviving for a person with a brain tumor greatly depends on all of the following: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b="1" dirty="0"/>
              <a:t>type of tumor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b="1" dirty="0"/>
              <a:t>size of the extent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b="1" dirty="0"/>
              <a:t>location of the tumor </a:t>
            </a:r>
          </a:p>
          <a:p>
            <a:pPr marL="863600" lvl="1" indent="-323850">
              <a:buSzPct val="45000"/>
              <a:buFont typeface="Wingdings" panose="05000000000000000000" pitchFamily="2"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fi-FI" b="1" dirty="0"/>
              <a:t>presence or absence of metastasis  </a:t>
            </a:r>
          </a:p>
        </p:txBody>
      </p:sp>
    </p:spTree>
    <p:extLst>
      <p:ext uri="{BB962C8B-B14F-4D97-AF65-F5344CB8AC3E}">
        <p14:creationId xmlns:p14="http://schemas.microsoft.com/office/powerpoint/2010/main" val="186581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5" name="Picture 4"/>
          <p:cNvPicPr/>
          <p:nvPr/>
        </p:nvPicPr>
        <p:blipFill>
          <a:blip r:embed="rId2"/>
          <a:stretch>
            <a:fillRect/>
          </a:stretch>
        </p:blipFill>
        <p:spPr>
          <a:xfrm>
            <a:off x="1617345" y="1887537"/>
            <a:ext cx="9018270" cy="4498976"/>
          </a:xfrm>
          <a:prstGeom prst="rect">
            <a:avLst/>
          </a:prstGeom>
        </p:spPr>
      </p:pic>
    </p:spTree>
    <p:extLst>
      <p:ext uri="{BB962C8B-B14F-4D97-AF65-F5344CB8AC3E}">
        <p14:creationId xmlns:p14="http://schemas.microsoft.com/office/powerpoint/2010/main" val="3198868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stretch>
            <a:fillRect/>
          </a:stretch>
        </p:blipFill>
        <p:spPr>
          <a:xfrm>
            <a:off x="585788" y="286603"/>
            <a:ext cx="9886950" cy="5971321"/>
          </a:xfrm>
          <a:prstGeom prst="rect">
            <a:avLst/>
          </a:prstGeom>
        </p:spPr>
      </p:pic>
    </p:spTree>
    <p:extLst>
      <p:ext uri="{BB962C8B-B14F-4D97-AF65-F5344CB8AC3E}">
        <p14:creationId xmlns:p14="http://schemas.microsoft.com/office/powerpoint/2010/main" val="584948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Times New Roman" panose="02020603050405020304" pitchFamily="18" charset="0"/>
                <a:cs typeface="Times New Roman" panose="02020603050405020304" pitchFamily="18" charset="0"/>
              </a:rPr>
              <a:t>ADVANTAGES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048000" y="2274838"/>
            <a:ext cx="6096000" cy="2308324"/>
          </a:xfrm>
          <a:prstGeom prst="rect">
            <a:avLst/>
          </a:prstGeom>
        </p:spPr>
        <p:txBody>
          <a:bodyPr>
            <a:spAutoFit/>
          </a:bodyPr>
          <a:lstStyle/>
          <a:p>
            <a:pPr marL="457200" indent="-457200" algn="just">
              <a:defRPr/>
            </a:pPr>
            <a:r>
              <a:rPr lang="en-US" dirty="0">
                <a:latin typeface="Times New Roman" pitchFamily="18" charset="0"/>
                <a:cs typeface="Times New Roman" pitchFamily="18" charset="0"/>
              </a:rPr>
              <a:t>1. Uses region-based left-right symmetry, rather than point-wise symmetry</a:t>
            </a:r>
          </a:p>
          <a:p>
            <a:pPr marL="457200" indent="-457200" algn="just">
              <a:defRPr/>
            </a:pPr>
            <a:endParaRPr lang="en-US" dirty="0">
              <a:latin typeface="Times New Roman" pitchFamily="18" charset="0"/>
              <a:cs typeface="Times New Roman" pitchFamily="18" charset="0"/>
            </a:endParaRPr>
          </a:p>
          <a:p>
            <a:pPr marL="457200" indent="-457200">
              <a:defRPr/>
            </a:pPr>
            <a:r>
              <a:rPr lang="en-US" dirty="0">
                <a:latin typeface="Times New Roman" pitchFamily="18" charset="0"/>
                <a:cs typeface="Times New Roman" pitchFamily="18" charset="0"/>
              </a:rPr>
              <a:t> 2.  Uses single MR image</a:t>
            </a:r>
          </a:p>
          <a:p>
            <a:pPr>
              <a:defRPr/>
            </a:pPr>
            <a:endParaRPr lang="en-US" dirty="0">
              <a:latin typeface="Times New Roman" pitchFamily="18" charset="0"/>
              <a:cs typeface="Times New Roman" pitchFamily="18" charset="0"/>
            </a:endParaRPr>
          </a:p>
          <a:p>
            <a:pPr marL="457200" indent="-457200">
              <a:defRPr/>
            </a:pPr>
            <a:r>
              <a:rPr lang="en-US" dirty="0">
                <a:latin typeface="Times New Roman" pitchFamily="18" charset="0"/>
                <a:cs typeface="Times New Roman" pitchFamily="18" charset="0"/>
              </a:rPr>
              <a:t>3.  No training data required</a:t>
            </a:r>
          </a:p>
          <a:p>
            <a:pPr>
              <a:defRPr/>
            </a:pP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4.  No image registration needed</a:t>
            </a:r>
          </a:p>
        </p:txBody>
      </p:sp>
    </p:spTree>
    <p:extLst>
      <p:ext uri="{BB962C8B-B14F-4D97-AF65-F5344CB8AC3E}">
        <p14:creationId xmlns:p14="http://schemas.microsoft.com/office/powerpoint/2010/main" val="2226505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latin typeface="Times New Roman" panose="02020603050405020304" pitchFamily="18" charset="0"/>
                <a:cs typeface="Times New Roman" panose="02020603050405020304" pitchFamily="18" charset="0"/>
              </a:rPr>
              <a:t>CONCLUSION</a:t>
            </a:r>
            <a:endParaRPr lang="en-US" dirty="0"/>
          </a:p>
        </p:txBody>
      </p:sp>
      <p:sp>
        <p:nvSpPr>
          <p:cNvPr id="3" name="Content Placeholder 2"/>
          <p:cNvSpPr>
            <a:spLocks noGrp="1"/>
          </p:cNvSpPr>
          <p:nvPr>
            <p:ph idx="1"/>
          </p:nvPr>
        </p:nvSpPr>
        <p:spPr/>
        <p:txBody>
          <a:bodyPr/>
          <a:lstStyle/>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current method  uses a computer aided system for brain MR </a:t>
            </a:r>
            <a:r>
              <a:rPr lang="en-IN" dirty="0" smtClean="0">
                <a:latin typeface="Times New Roman" panose="02020603050405020304" pitchFamily="18" charset="0"/>
                <a:cs typeface="Times New Roman" panose="02020603050405020304" pitchFamily="18" charset="0"/>
              </a:rPr>
              <a:t>image segmentation for </a:t>
            </a:r>
            <a:r>
              <a:rPr lang="en-IN" dirty="0">
                <a:latin typeface="Times New Roman" panose="02020603050405020304" pitchFamily="18" charset="0"/>
                <a:cs typeface="Times New Roman" panose="02020603050405020304" pitchFamily="18" charset="0"/>
              </a:rPr>
              <a:t>detection of tumour location using  bounding box  symmetry.</a:t>
            </a:r>
          </a:p>
          <a:p>
            <a:pPr marL="0" indent="0" algn="just">
              <a:buNone/>
            </a:pP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resulting method is very fast, robust and reliable for indexing tumour or </a:t>
            </a:r>
            <a:r>
              <a:rPr lang="en-IN" dirty="0" err="1">
                <a:latin typeface="Times New Roman" panose="02020603050405020304" pitchFamily="18" charset="0"/>
                <a:cs typeface="Times New Roman" panose="02020603050405020304" pitchFamily="18" charset="0"/>
              </a:rPr>
              <a:t>edema</a:t>
            </a:r>
            <a:r>
              <a:rPr lang="en-IN" dirty="0">
                <a:latin typeface="Times New Roman" panose="02020603050405020304" pitchFamily="18" charset="0"/>
                <a:cs typeface="Times New Roman" panose="02020603050405020304" pitchFamily="18" charset="0"/>
              </a:rPr>
              <a:t> images  for both archival and retrieval purposes and it can use as a vehicle for further clinical investigations.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8201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future, this technique can be developed to classify the tumours based on feature extraction.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technique can be applied for ovarian, breast, lung, skin </a:t>
            </a:r>
            <a:r>
              <a:rPr lang="en-US" dirty="0" smtClean="0">
                <a:latin typeface="Times New Roman" panose="02020603050405020304" pitchFamily="18" charset="0"/>
                <a:cs typeface="Times New Roman" panose="02020603050405020304" pitchFamily="18" charset="0"/>
              </a:rPr>
              <a:t>tumors.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CA" dirty="0">
                <a:latin typeface="Times New Roman" panose="02020603050405020304" pitchFamily="18" charset="0"/>
                <a:cs typeface="Times New Roman" panose="02020603050405020304" pitchFamily="18" charset="0"/>
              </a:rPr>
              <a:t>Instead of rectangular boxes, can work with general boundaries: level set based framework.</a:t>
            </a:r>
          </a:p>
          <a:p>
            <a:endParaRPr lang="en-US" dirty="0"/>
          </a:p>
        </p:txBody>
      </p:sp>
    </p:spTree>
    <p:extLst>
      <p:ext uri="{BB962C8B-B14F-4D97-AF65-F5344CB8AC3E}">
        <p14:creationId xmlns:p14="http://schemas.microsoft.com/office/powerpoint/2010/main" val="51991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AUTHORS AND </a:t>
            </a:r>
            <a:r>
              <a:rPr lang="en-IN" b="1" dirty="0" smtClean="0"/>
              <a:t>PROFESSORS</a:t>
            </a:r>
            <a:endParaRPr lang="en-US" dirty="0"/>
          </a:p>
        </p:txBody>
      </p:sp>
      <p:sp>
        <p:nvSpPr>
          <p:cNvPr id="3" name="Content Placeholder 2"/>
          <p:cNvSpPr>
            <a:spLocks noGrp="1"/>
          </p:cNvSpPr>
          <p:nvPr>
            <p:ph idx="1"/>
          </p:nvPr>
        </p:nvSpPr>
        <p:spPr/>
        <p:txBody>
          <a:bodyPr/>
          <a:lstStyle/>
          <a:p>
            <a:r>
              <a:rPr lang="en-IN" dirty="0" smtClean="0"/>
              <a:t>1) S</a:t>
            </a:r>
            <a:r>
              <a:rPr lang="en-IN" dirty="0"/>
              <a:t>. </a:t>
            </a:r>
            <a:r>
              <a:rPr lang="en-IN" dirty="0" err="1"/>
              <a:t>Murugavalli</a:t>
            </a:r>
            <a:r>
              <a:rPr lang="en-IN" dirty="0"/>
              <a:t>, V. </a:t>
            </a:r>
            <a:r>
              <a:rPr lang="en-IN" dirty="0" err="1"/>
              <a:t>Rajamani</a:t>
            </a:r>
            <a:r>
              <a:rPr lang="en-IN" dirty="0"/>
              <a:t>, “A high speed parallel fuzzy c-mean algorithm for brain      tumour segmentation”,” BIME </a:t>
            </a:r>
            <a:r>
              <a:rPr lang="en-IN" dirty="0" smtClean="0"/>
              <a:t>Journal.</a:t>
            </a:r>
          </a:p>
          <a:p>
            <a:r>
              <a:rPr lang="en-IN" dirty="0" smtClean="0"/>
              <a:t>2) Mohamed </a:t>
            </a:r>
            <a:r>
              <a:rPr lang="en-IN" dirty="0" err="1"/>
              <a:t>Lamine</a:t>
            </a:r>
            <a:r>
              <a:rPr lang="en-IN" dirty="0"/>
              <a:t> </a:t>
            </a:r>
            <a:r>
              <a:rPr lang="en-IN" dirty="0" err="1"/>
              <a:t>Toure</a:t>
            </a:r>
            <a:r>
              <a:rPr lang="en-IN" dirty="0"/>
              <a:t>, “Advanced Algorithm for Brain Segmentation using Fuzzy to Localize Cancer and Epilepsy Region</a:t>
            </a:r>
            <a:r>
              <a:rPr lang="en-IN" dirty="0" smtClean="0"/>
              <a:t>”.</a:t>
            </a:r>
          </a:p>
          <a:p>
            <a:r>
              <a:rPr lang="en-IN" dirty="0" smtClean="0"/>
              <a:t>3) </a:t>
            </a:r>
            <a:r>
              <a:rPr lang="en-IN" dirty="0" err="1" smtClean="0"/>
              <a:t>Dr.G.Padmavathi</a:t>
            </a:r>
            <a:r>
              <a:rPr lang="en-IN" dirty="0"/>
              <a:t>, </a:t>
            </a:r>
            <a:r>
              <a:rPr lang="en-IN" dirty="0" err="1"/>
              <a:t>Mr.M.Muthukumar</a:t>
            </a:r>
            <a:r>
              <a:rPr lang="en-IN" dirty="0"/>
              <a:t> and </a:t>
            </a:r>
            <a:r>
              <a:rPr lang="en-IN" dirty="0" err="1"/>
              <a:t>Mr.</a:t>
            </a:r>
            <a:r>
              <a:rPr lang="en-IN" dirty="0"/>
              <a:t> Suresh Kumar Thakur, “Non linear Image segmentation using fuzzy c means clustering method with </a:t>
            </a:r>
            <a:r>
              <a:rPr lang="en-IN" dirty="0" err="1"/>
              <a:t>thresholding</a:t>
            </a:r>
            <a:r>
              <a:rPr lang="en-IN" dirty="0"/>
              <a:t> for underwater images</a:t>
            </a:r>
            <a:r>
              <a:rPr lang="en-IN" dirty="0" smtClean="0"/>
              <a:t>”.</a:t>
            </a:r>
          </a:p>
          <a:p>
            <a:pPr marL="0" indent="0">
              <a:buNone/>
            </a:pPr>
            <a:r>
              <a:rPr lang="en-IN" dirty="0" smtClean="0"/>
              <a:t> 4) W</a:t>
            </a:r>
            <a:r>
              <a:rPr lang="en-IN" dirty="0"/>
              <a:t>. Gonzalez, “Digital Image Processing</a:t>
            </a:r>
            <a:r>
              <a:rPr lang="en-IN" dirty="0" smtClean="0"/>
              <a:t>”.</a:t>
            </a:r>
            <a:endParaRPr lang="en-US" dirty="0"/>
          </a:p>
        </p:txBody>
      </p:sp>
      <p:pic>
        <p:nvPicPr>
          <p:cNvPr id="4" name="Picture 2" descr="http://www.myspacehippo.com/files/comments/congratulations/MShippo37915.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72113" y="4107990"/>
            <a:ext cx="2739539" cy="218055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557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TABLE OF CONTENT</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a:lnSpc>
                <a:spcPct val="150000"/>
              </a:lnSpc>
              <a:buFont typeface="Wingdings" pitchFamily="2" charset="2"/>
              <a:buChar char="Ø"/>
              <a:defRPr/>
            </a:pPr>
            <a:r>
              <a:rPr lang="en-US" dirty="0">
                <a:cs typeface="Times New Roman" pitchFamily="18" charset="0"/>
              </a:rPr>
              <a:t> OBJECTIVE</a:t>
            </a:r>
          </a:p>
          <a:p>
            <a:pPr>
              <a:lnSpc>
                <a:spcPct val="150000"/>
              </a:lnSpc>
              <a:buFont typeface="Wingdings" pitchFamily="2" charset="2"/>
              <a:buChar char="Ø"/>
              <a:defRPr/>
            </a:pPr>
            <a:r>
              <a:rPr lang="en-US" dirty="0" smtClean="0">
                <a:cs typeface="Times New Roman" pitchFamily="18" charset="0"/>
              </a:rPr>
              <a:t> INTRODUCTION</a:t>
            </a:r>
            <a:endParaRPr lang="en-US" dirty="0">
              <a:cs typeface="Times New Roman" pitchFamily="18" charset="0"/>
            </a:endParaRPr>
          </a:p>
          <a:p>
            <a:pPr>
              <a:lnSpc>
                <a:spcPct val="150000"/>
              </a:lnSpc>
              <a:buFont typeface="Wingdings" pitchFamily="2" charset="2"/>
              <a:buChar char="Ø"/>
              <a:defRPr/>
            </a:pPr>
            <a:r>
              <a:rPr lang="en-US" dirty="0" smtClean="0">
                <a:cs typeface="Times New Roman" pitchFamily="18" charset="0"/>
              </a:rPr>
              <a:t> METHODOLOGY</a:t>
            </a:r>
            <a:endParaRPr lang="en-US" dirty="0">
              <a:cs typeface="Times New Roman" pitchFamily="18" charset="0"/>
            </a:endParaRPr>
          </a:p>
          <a:p>
            <a:pPr>
              <a:lnSpc>
                <a:spcPct val="150000"/>
              </a:lnSpc>
              <a:buFont typeface="Wingdings" pitchFamily="2" charset="2"/>
              <a:buChar char="Ø"/>
              <a:defRPr/>
            </a:pPr>
            <a:r>
              <a:rPr lang="en-US" dirty="0">
                <a:cs typeface="Times New Roman" pitchFamily="18" charset="0"/>
              </a:rPr>
              <a:t> </a:t>
            </a:r>
            <a:r>
              <a:rPr lang="en-US" dirty="0" smtClean="0">
                <a:cs typeface="Times New Roman" pitchFamily="18" charset="0"/>
              </a:rPr>
              <a:t>RESULTS</a:t>
            </a:r>
            <a:endParaRPr lang="en-US" dirty="0">
              <a:cs typeface="Times New Roman" pitchFamily="18" charset="0"/>
            </a:endParaRPr>
          </a:p>
          <a:p>
            <a:pPr>
              <a:lnSpc>
                <a:spcPct val="150000"/>
              </a:lnSpc>
              <a:buFont typeface="Wingdings" pitchFamily="2" charset="2"/>
              <a:buChar char="Ø"/>
              <a:defRPr/>
            </a:pPr>
            <a:r>
              <a:rPr lang="en-US" dirty="0">
                <a:cs typeface="Times New Roman" pitchFamily="18" charset="0"/>
              </a:rPr>
              <a:t> </a:t>
            </a:r>
            <a:r>
              <a:rPr lang="en-US" dirty="0" smtClean="0">
                <a:cs typeface="Times New Roman" pitchFamily="18" charset="0"/>
              </a:rPr>
              <a:t>ADVANTAGES</a:t>
            </a:r>
            <a:endParaRPr lang="en-US" dirty="0">
              <a:cs typeface="Times New Roman" pitchFamily="18" charset="0"/>
            </a:endParaRPr>
          </a:p>
          <a:p>
            <a:pPr>
              <a:lnSpc>
                <a:spcPct val="150000"/>
              </a:lnSpc>
              <a:buFont typeface="Wingdings" pitchFamily="2" charset="2"/>
              <a:buChar char="Ø"/>
              <a:defRPr/>
            </a:pPr>
            <a:r>
              <a:rPr lang="en-US" dirty="0">
                <a:cs typeface="Times New Roman" pitchFamily="18" charset="0"/>
              </a:rPr>
              <a:t> </a:t>
            </a:r>
            <a:r>
              <a:rPr lang="en-US" dirty="0" smtClean="0">
                <a:cs typeface="Times New Roman" pitchFamily="18" charset="0"/>
              </a:rPr>
              <a:t>CONCLUSION</a:t>
            </a:r>
            <a:endParaRPr lang="en-US" dirty="0">
              <a:cs typeface="Times New Roman" pitchFamily="18" charset="0"/>
            </a:endParaRPr>
          </a:p>
          <a:p>
            <a:pPr>
              <a:lnSpc>
                <a:spcPct val="150000"/>
              </a:lnSpc>
              <a:buFont typeface="Wingdings" pitchFamily="2" charset="2"/>
              <a:buChar char="Ø"/>
              <a:defRPr/>
            </a:pPr>
            <a:r>
              <a:rPr lang="en-US" dirty="0">
                <a:cs typeface="Times New Roman" pitchFamily="18" charset="0"/>
              </a:rPr>
              <a:t> </a:t>
            </a:r>
            <a:r>
              <a:rPr lang="en-US" dirty="0" smtClean="0">
                <a:cs typeface="Times New Roman" pitchFamily="18" charset="0"/>
              </a:rPr>
              <a:t>FUTURE </a:t>
            </a:r>
            <a:r>
              <a:rPr lang="en-US" dirty="0">
                <a:cs typeface="Times New Roman" pitchFamily="18" charset="0"/>
              </a:rPr>
              <a:t>SCOPE</a:t>
            </a:r>
            <a:endParaRPr lang="en-US" dirty="0"/>
          </a:p>
        </p:txBody>
      </p:sp>
    </p:spTree>
    <p:extLst>
      <p:ext uri="{BB962C8B-B14F-4D97-AF65-F5344CB8AC3E}">
        <p14:creationId xmlns:p14="http://schemas.microsoft.com/office/powerpoint/2010/main" val="265714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cs typeface="Times New Roman" panose="02020603050405020304" pitchFamily="18" charset="0"/>
              </a:rPr>
              <a:t>OBJECTIVE</a:t>
            </a:r>
            <a:endParaRPr lang="en-US" dirty="0">
              <a:solidFill>
                <a:schemeClr val="tx1"/>
              </a:solidFill>
            </a:endParaRPr>
          </a:p>
        </p:txBody>
      </p:sp>
      <p:sp>
        <p:nvSpPr>
          <p:cNvPr id="3" name="Content Placeholder 2"/>
          <p:cNvSpPr>
            <a:spLocks noGrp="1"/>
          </p:cNvSpPr>
          <p:nvPr>
            <p:ph idx="1"/>
          </p:nvPr>
        </p:nvSpPr>
        <p:spPr/>
        <p:txBody>
          <a:bodyPr/>
          <a:lstStyle/>
          <a:p>
            <a:pPr>
              <a:lnSpc>
                <a:spcPct val="150000"/>
              </a:lnSpc>
              <a:defRPr/>
            </a:pPr>
            <a:r>
              <a:rPr lang="en-US" altLang="ja-JP" dirty="0">
                <a:cs typeface="Times New Roman" pitchFamily="18" charset="0"/>
              </a:rPr>
              <a:t>To detect the  </a:t>
            </a:r>
            <a:r>
              <a:rPr lang="en-US" altLang="ja-JP" dirty="0" smtClean="0">
                <a:cs typeface="Times New Roman" pitchFamily="18" charset="0"/>
              </a:rPr>
              <a:t>tumor and </a:t>
            </a:r>
            <a:r>
              <a:rPr lang="en-US" altLang="ja-JP" dirty="0">
                <a:cs typeface="Times New Roman" pitchFamily="18" charset="0"/>
              </a:rPr>
              <a:t>location of  brain tumors </a:t>
            </a:r>
            <a:r>
              <a:rPr lang="en-US" altLang="ja-JP" dirty="0" smtClean="0">
                <a:cs typeface="Times New Roman" pitchFamily="18" charset="0"/>
              </a:rPr>
              <a:t>from </a:t>
            </a:r>
            <a:r>
              <a:rPr lang="en-US" altLang="ja-JP" dirty="0">
                <a:cs typeface="Times New Roman" pitchFamily="18" charset="0"/>
              </a:rPr>
              <a:t>the  Magnetic Resonance </a:t>
            </a:r>
            <a:r>
              <a:rPr lang="en-US" altLang="ja-JP" dirty="0" smtClean="0">
                <a:cs typeface="Times New Roman" pitchFamily="18" charset="0"/>
              </a:rPr>
              <a:t>Images</a:t>
            </a:r>
            <a:r>
              <a:rPr lang="en-US" altLang="ja-JP" dirty="0">
                <a:cs typeface="Times New Roman" pitchFamily="18" charset="0"/>
              </a:rPr>
              <a:t> </a:t>
            </a:r>
            <a:r>
              <a:rPr lang="en-US" altLang="ja-JP" dirty="0" smtClean="0">
                <a:cs typeface="Times New Roman" pitchFamily="18" charset="0"/>
              </a:rPr>
              <a:t>using Digital Image Processing.</a:t>
            </a:r>
            <a:endParaRPr lang="en-US" altLang="ja-JP" dirty="0">
              <a:cs typeface="Times New Roman" pitchFamily="18" charset="0"/>
            </a:endParaRPr>
          </a:p>
        </p:txBody>
      </p:sp>
    </p:spTree>
    <p:extLst>
      <p:ext uri="{BB962C8B-B14F-4D97-AF65-F5344CB8AC3E}">
        <p14:creationId xmlns:p14="http://schemas.microsoft.com/office/powerpoint/2010/main" val="348256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cs typeface="Times New Roman" panose="02020603050405020304" pitchFamily="18" charset="0"/>
              </a:rPr>
              <a:t>INTRODUCTION</a:t>
            </a:r>
            <a:endParaRPr lang="en-US" dirty="0">
              <a:solidFill>
                <a:schemeClr val="tx1"/>
              </a:solidFill>
            </a:endParaRPr>
          </a:p>
        </p:txBody>
      </p:sp>
      <p:sp>
        <p:nvSpPr>
          <p:cNvPr id="3" name="Content Placeholder 2"/>
          <p:cNvSpPr>
            <a:spLocks noGrp="1"/>
          </p:cNvSpPr>
          <p:nvPr>
            <p:ph idx="1"/>
          </p:nvPr>
        </p:nvSpPr>
        <p:spPr/>
        <p:txBody>
          <a:bodyPr/>
          <a:lstStyle/>
          <a:p>
            <a:pPr algn="just">
              <a:lnSpc>
                <a:spcPct val="120000"/>
              </a:lnSpc>
              <a:buFont typeface="Wingdings" panose="05000000000000000000" pitchFamily="2" charset="2"/>
              <a:buChar char="Ø"/>
            </a:pPr>
            <a:r>
              <a:rPr lang="en-US" dirty="0">
                <a:cs typeface="Times New Roman" panose="02020603050405020304" pitchFamily="18" charset="0"/>
              </a:rPr>
              <a:t>Brain tumor is an abnormal mass of tissue in which cells grow and multiply uncontrollably seemingly unchecked by the  mechanisms that control normal cells.</a:t>
            </a:r>
          </a:p>
          <a:p>
            <a:pPr algn="just">
              <a:lnSpc>
                <a:spcPct val="120000"/>
              </a:lnSpc>
              <a:buFont typeface="Wingdings" panose="05000000000000000000" pitchFamily="2" charset="2"/>
              <a:buChar char="Ø"/>
            </a:pPr>
            <a:r>
              <a:rPr lang="en-US" altLang="ja-JP" dirty="0">
                <a:cs typeface="Times New Roman" panose="02020603050405020304" pitchFamily="18" charset="0"/>
              </a:rPr>
              <a:t>This change detection process uses a novel score function based on Bhattacharya coefficient computed with gray level intensity histograms.</a:t>
            </a:r>
          </a:p>
          <a:p>
            <a:pPr algn="just">
              <a:lnSpc>
                <a:spcPct val="120000"/>
              </a:lnSpc>
              <a:buFont typeface="Wingdings" panose="05000000000000000000" pitchFamily="2" charset="2"/>
              <a:buChar char="Ø"/>
            </a:pPr>
            <a:r>
              <a:rPr lang="en-US" altLang="ja-JP" dirty="0">
                <a:cs typeface="Times New Roman" panose="02020603050405020304" pitchFamily="18" charset="0"/>
              </a:rPr>
              <a:t>  The score function admits a very fast search to locate the bounding box. </a:t>
            </a:r>
          </a:p>
          <a:p>
            <a:endParaRPr lang="en-US" dirty="0"/>
          </a:p>
        </p:txBody>
      </p:sp>
    </p:spTree>
    <p:extLst>
      <p:ext uri="{BB962C8B-B14F-4D97-AF65-F5344CB8AC3E}">
        <p14:creationId xmlns:p14="http://schemas.microsoft.com/office/powerpoint/2010/main" val="422260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2067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MRI scan</a:t>
            </a:r>
          </a:p>
        </p:txBody>
      </p:sp>
      <p:pic>
        <p:nvPicPr>
          <p:cNvPr id="4" name="Picture 6" descr="http://upload.wikimedia.org/wikipedia/commons/5/59/External_beam_radiotherapy_retinoblastoma_nci-vol-1924-300.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587663" y="1846263"/>
            <a:ext cx="3076000" cy="4022725"/>
          </a:xfrm>
          <a:noFill/>
        </p:spPr>
      </p:pic>
      <p:pic>
        <p:nvPicPr>
          <p:cNvPr id="5" name="Picture 2" descr="https://encrypted-tbn1.gstatic.com/images?q=tbn:ANd9GcSumQIxsqzQsTlR16xTUjP9IFpxSi8DTh8fmi2t72fpM7E8l5l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0" y="1846263"/>
            <a:ext cx="324008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s://encrypted-tbn0.gstatic.com/images?q=tbn:ANd9GcQRWhCbINbjjzTcKjjT_uvJHpXW6Do0SWRIzurtLkcahzJgMMUbw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338" y="3857625"/>
            <a:ext cx="3373438"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663663" y="6343015"/>
            <a:ext cx="5192575" cy="369332"/>
          </a:xfrm>
          <a:prstGeom prst="rect">
            <a:avLst/>
          </a:prstGeom>
        </p:spPr>
        <p:txBody>
          <a:bodyPr wrap="none">
            <a:spAutoFit/>
          </a:bodyPr>
          <a:lstStyle/>
          <a:p>
            <a:pPr algn="ctr"/>
            <a:r>
              <a:rPr lang="en-US" dirty="0" smtClean="0">
                <a:latin typeface="Times New Roman" panose="02020603050405020304" pitchFamily="18" charset="0"/>
                <a:cs typeface="Times New Roman" panose="02020603050405020304" pitchFamily="18" charset="0"/>
              </a:rPr>
              <a:t>Fig-www.tumorsegmentation.org,www.radiopedia.org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69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0117" y="119702"/>
            <a:ext cx="10058400" cy="1450757"/>
          </a:xfrm>
        </p:spPr>
        <p:txBody>
          <a:bodyPr/>
          <a:lstStyle/>
          <a:p>
            <a:r>
              <a:rPr lang="en-US" dirty="0"/>
              <a:t>Workflow</a:t>
            </a:r>
          </a:p>
        </p:txBody>
      </p:sp>
      <p:sp>
        <p:nvSpPr>
          <p:cNvPr id="8" name="Content Placeholder 7"/>
          <p:cNvSpPr>
            <a:spLocks noGrp="1"/>
          </p:cNvSpPr>
          <p:nvPr>
            <p:ph idx="1"/>
          </p:nvPr>
        </p:nvSpPr>
        <p:spPr>
          <a:xfrm>
            <a:off x="1097280" y="2286000"/>
            <a:ext cx="10058400" cy="3583094"/>
          </a:xfrm>
        </p:spPr>
        <p:txBody>
          <a:bodyPr/>
          <a:lstStyle/>
          <a:p>
            <a:endParaRPr lang="en-US" dirty="0"/>
          </a:p>
        </p:txBody>
      </p:sp>
      <p:pic>
        <p:nvPicPr>
          <p:cNvPr id="11" name="Picture 10"/>
          <p:cNvPicPr>
            <a:picLocks noChangeAspect="1"/>
          </p:cNvPicPr>
          <p:nvPr/>
        </p:nvPicPr>
        <p:blipFill>
          <a:blip r:embed="rId2"/>
          <a:stretch>
            <a:fillRect/>
          </a:stretch>
        </p:blipFill>
        <p:spPr>
          <a:xfrm>
            <a:off x="3281362" y="1570458"/>
            <a:ext cx="5629275" cy="4468391"/>
          </a:xfrm>
          <a:prstGeom prst="rect">
            <a:avLst/>
          </a:prstGeom>
        </p:spPr>
      </p:pic>
    </p:spTree>
    <p:extLst>
      <p:ext uri="{BB962C8B-B14F-4D97-AF65-F5344CB8AC3E}">
        <p14:creationId xmlns:p14="http://schemas.microsoft.com/office/powerpoint/2010/main" val="4620851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399</TotalTime>
  <Words>951</Words>
  <Application>Microsoft Office PowerPoint</Application>
  <PresentationFormat>Custom</PresentationFormat>
  <Paragraphs>89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Retrospect</vt:lpstr>
      <vt:lpstr>TUMOR DETECTION USING DIGITAL IMAGE PROCESSING</vt:lpstr>
      <vt:lpstr>PROJECT IDEA</vt:lpstr>
      <vt:lpstr>AUTHORS AND PROFESSORS</vt:lpstr>
      <vt:lpstr>TABLE OF CONTENT</vt:lpstr>
      <vt:lpstr>OBJECTIVE</vt:lpstr>
      <vt:lpstr>INTRODUCTION</vt:lpstr>
      <vt:lpstr>PowerPoint Presentation</vt:lpstr>
      <vt:lpstr>MRI scan</vt:lpstr>
      <vt:lpstr>Workflow</vt:lpstr>
      <vt:lpstr>Methodology</vt:lpstr>
      <vt:lpstr>Grayscale imaging</vt:lpstr>
      <vt:lpstr>Histogram equalization</vt:lpstr>
      <vt:lpstr>Histogram equalization ex:</vt:lpstr>
      <vt:lpstr>High Pass Filter</vt:lpstr>
      <vt:lpstr>Threshold segmentation</vt:lpstr>
      <vt:lpstr>WATERSHED SEGMENTATION</vt:lpstr>
      <vt:lpstr>Morphological operation </vt:lpstr>
      <vt:lpstr>Image subtraction</vt:lpstr>
      <vt:lpstr>PowerPoint Presentation</vt:lpstr>
      <vt:lpstr>RESULTS</vt:lpstr>
      <vt:lpstr>PowerPoint Presentation</vt:lpstr>
      <vt:lpstr>ADVANTAGES</vt:lpstr>
      <vt:lpstr>CONCLUSION</vt:lpstr>
      <vt:lpstr>FUTURE SCOPE</vt:lpstr>
    </vt:vector>
  </TitlesOfParts>
  <Company>the University of Winnipeg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TUMOR DETECTION USING DIGITAL IMAGE PROCESSING</dc:title>
  <dc:creator>Srinivas Kasturi</dc:creator>
  <cp:lastModifiedBy>SRI' Kasturi</cp:lastModifiedBy>
  <cp:revision>8</cp:revision>
  <dcterms:created xsi:type="dcterms:W3CDTF">2016-12-19T23:19:49Z</dcterms:created>
  <dcterms:modified xsi:type="dcterms:W3CDTF">2016-12-20T08:26:31Z</dcterms:modified>
</cp:coreProperties>
</file>