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7" r:id="rId2"/>
    <p:sldId id="258" r:id="rId3"/>
    <p:sldId id="260" r:id="rId4"/>
    <p:sldId id="259" r:id="rId5"/>
    <p:sldId id="261" r:id="rId6"/>
    <p:sldId id="263" r:id="rId7"/>
    <p:sldId id="264" r:id="rId8"/>
    <p:sldId id="265" r:id="rId9"/>
    <p:sldId id="26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1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176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6142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831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2042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370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2069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360859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543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821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551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21318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189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372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369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46937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039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194862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9547-6D2D-B71D-CA57-ADAC8C8A1AFB}"/>
              </a:ext>
            </a:extLst>
          </p:cNvPr>
          <p:cNvSpPr>
            <a:spLocks noGrp="1"/>
          </p:cNvSpPr>
          <p:nvPr>
            <p:ph type="title"/>
          </p:nvPr>
        </p:nvSpPr>
        <p:spPr>
          <a:xfrm>
            <a:off x="1470212" y="2250140"/>
            <a:ext cx="7803790" cy="735107"/>
          </a:xfrm>
        </p:spPr>
        <p:txBody>
          <a:bodyPr/>
          <a:lstStyle/>
          <a:p>
            <a:pPr algn="ctr"/>
            <a:r>
              <a:rPr lang="en-US" dirty="0">
                <a:solidFill>
                  <a:srgbClr val="002060"/>
                </a:solidFill>
                <a:latin typeface="Times New Roman" panose="02020603050405020304" pitchFamily="18" charset="0"/>
                <a:cs typeface="Times New Roman" panose="02020603050405020304" pitchFamily="18" charset="0"/>
              </a:rPr>
              <a:t>E-INSURANCE PAYMENT MODULE</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519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636C9C-493E-4EB9-9252-DCC39F69049C}"/>
              </a:ext>
            </a:extLst>
          </p:cNvPr>
          <p:cNvPicPr>
            <a:picLocks noChangeAspect="1"/>
          </p:cNvPicPr>
          <p:nvPr/>
        </p:nvPicPr>
        <p:blipFill>
          <a:blip r:embed="rId2"/>
          <a:stretch>
            <a:fillRect/>
          </a:stretch>
        </p:blipFill>
        <p:spPr>
          <a:xfrm>
            <a:off x="1936377" y="995082"/>
            <a:ext cx="8794376" cy="4867835"/>
          </a:xfrm>
          <a:prstGeom prst="rect">
            <a:avLst/>
          </a:prstGeom>
        </p:spPr>
      </p:pic>
    </p:spTree>
    <p:extLst>
      <p:ext uri="{BB962C8B-B14F-4D97-AF65-F5344CB8AC3E}">
        <p14:creationId xmlns:p14="http://schemas.microsoft.com/office/powerpoint/2010/main" val="178991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8894-E7B8-EB7A-8B83-BB209E4AEAE9}"/>
              </a:ext>
            </a:extLst>
          </p:cNvPr>
          <p:cNvSpPr>
            <a:spLocks noGrp="1"/>
          </p:cNvSpPr>
          <p:nvPr>
            <p:ph type="title"/>
          </p:nvPr>
        </p:nvSpPr>
        <p:spPr>
          <a:xfrm>
            <a:off x="914400" y="2698376"/>
            <a:ext cx="10022540" cy="1828800"/>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AIM:-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E-Insurance Payment Module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83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550C-DCE8-03B6-8AE0-433380792455}"/>
              </a:ext>
            </a:extLst>
          </p:cNvPr>
          <p:cNvSpPr>
            <a:spLocks noGrp="1"/>
          </p:cNvSpPr>
          <p:nvPr>
            <p:ph type="title"/>
          </p:nvPr>
        </p:nvSpPr>
        <p:spPr>
          <a:xfrm>
            <a:off x="1497107" y="1694329"/>
            <a:ext cx="7781364" cy="3137647"/>
          </a:xfrm>
        </p:spPr>
        <p:txBody>
          <a:bodyPr numCol="2">
            <a:normAutofit/>
          </a:bodyPr>
          <a:lstStyle/>
          <a:p>
            <a:r>
              <a:rPr lang="en-US" dirty="0" err="1">
                <a:solidFill>
                  <a:srgbClr val="FF0000"/>
                </a:solidFill>
                <a:latin typeface="Times New Roman" panose="02020603050405020304" pitchFamily="18" charset="0"/>
                <a:cs typeface="Times New Roman" panose="02020603050405020304" pitchFamily="18" charset="0"/>
              </a:rPr>
              <a:t>Requriments</a:t>
            </a:r>
            <a:r>
              <a:rPr lang="en-US" dirty="0">
                <a:solidFill>
                  <a:srgbClr val="FF0000"/>
                </a:solidFill>
                <a:latin typeface="Times New Roman" panose="02020603050405020304" pitchFamily="18" charset="0"/>
                <a:cs typeface="Times New Roman" panose="02020603050405020304" pitchFamily="18" charset="0"/>
              </a:rPr>
              <a:t>:-</a:t>
            </a:r>
            <a:br>
              <a:rPr lang="en-US" dirty="0"/>
            </a:br>
            <a:r>
              <a:rPr lang="en-US" dirty="0"/>
              <a:t>          </a:t>
            </a:r>
            <a:r>
              <a:rPr lang="en-US" sz="2800" dirty="0"/>
              <a:t>1.</a:t>
            </a:r>
            <a:r>
              <a:rPr lang="en-US" sz="2800" dirty="0">
                <a:latin typeface="Times New Roman" panose="02020603050405020304" pitchFamily="18" charset="0"/>
                <a:cs typeface="Times New Roman" panose="02020603050405020304" pitchFamily="18" charset="0"/>
              </a:rPr>
              <a:t>login module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2.User name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3.password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4.website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90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6942-A8D7-13FE-17BF-E013D57401EE}"/>
              </a:ext>
            </a:extLst>
          </p:cNvPr>
          <p:cNvSpPr>
            <a:spLocks noGrp="1"/>
          </p:cNvSpPr>
          <p:nvPr>
            <p:ph type="title"/>
          </p:nvPr>
        </p:nvSpPr>
        <p:spPr>
          <a:xfrm>
            <a:off x="1640156" y="668933"/>
            <a:ext cx="8911687" cy="1280890"/>
          </a:xfrm>
        </p:spPr>
        <p:txBody>
          <a:bodyPr/>
          <a:lstStyle/>
          <a:p>
            <a:r>
              <a:rPr lang="en-US" dirty="0">
                <a:solidFill>
                  <a:srgbClr val="FF0000"/>
                </a:solidFill>
                <a:latin typeface="Times New Roman" panose="02020603050405020304" pitchFamily="18" charset="0"/>
                <a:cs typeface="Times New Roman" panose="02020603050405020304" pitchFamily="18" charset="0"/>
              </a:rPr>
              <a:t>E-Insurance login page:-</a:t>
            </a:r>
            <a:br>
              <a:rPr lang="en-US" dirty="0">
                <a:solidFill>
                  <a:srgbClr val="FF0000"/>
                </a:solidFill>
              </a:rPr>
            </a:br>
            <a:r>
              <a:rPr lang="en-US" dirty="0"/>
              <a:t>             </a:t>
            </a:r>
            <a:endParaRPr lang="en-IN" dirty="0"/>
          </a:p>
        </p:txBody>
      </p:sp>
      <p:pic>
        <p:nvPicPr>
          <p:cNvPr id="4" name="Picture 3">
            <a:extLst>
              <a:ext uri="{FF2B5EF4-FFF2-40B4-BE49-F238E27FC236}">
                <a16:creationId xmlns:a16="http://schemas.microsoft.com/office/drawing/2014/main" id="{6AF5B8C9-E6B2-4A30-204B-C11770A76293}"/>
              </a:ext>
            </a:extLst>
          </p:cNvPr>
          <p:cNvPicPr>
            <a:picLocks noChangeAspect="1"/>
          </p:cNvPicPr>
          <p:nvPr/>
        </p:nvPicPr>
        <p:blipFill>
          <a:blip r:embed="rId2"/>
          <a:stretch>
            <a:fillRect/>
          </a:stretch>
        </p:blipFill>
        <p:spPr>
          <a:xfrm>
            <a:off x="1036313" y="1949823"/>
            <a:ext cx="8789006" cy="4298052"/>
          </a:xfrm>
          <a:prstGeom prst="rect">
            <a:avLst/>
          </a:prstGeom>
        </p:spPr>
      </p:pic>
    </p:spTree>
    <p:extLst>
      <p:ext uri="{BB962C8B-B14F-4D97-AF65-F5344CB8AC3E}">
        <p14:creationId xmlns:p14="http://schemas.microsoft.com/office/powerpoint/2010/main" val="307740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22C3-5EC4-7267-7E77-170EB010A30F}"/>
              </a:ext>
            </a:extLst>
          </p:cNvPr>
          <p:cNvSpPr>
            <a:spLocks noGrp="1"/>
          </p:cNvSpPr>
          <p:nvPr>
            <p:ph type="title"/>
          </p:nvPr>
        </p:nvSpPr>
        <p:spPr>
          <a:xfrm>
            <a:off x="1779571" y="597216"/>
            <a:ext cx="8911687" cy="1280890"/>
          </a:xfrm>
        </p:spPr>
        <p:txBody>
          <a:bodyPr/>
          <a:lstStyle/>
          <a:p>
            <a:r>
              <a:rPr lang="en-US" dirty="0">
                <a:solidFill>
                  <a:srgbClr val="FF0000"/>
                </a:solidFill>
                <a:latin typeface="Times New Roman" panose="02020603050405020304" pitchFamily="18" charset="0"/>
                <a:cs typeface="Times New Roman" panose="02020603050405020304" pitchFamily="18" charset="0"/>
              </a:rPr>
              <a:t>Searching page;-</a:t>
            </a:r>
            <a:br>
              <a:rPr lang="en-US" dirty="0"/>
            </a:br>
            <a:r>
              <a:rPr lang="en-US" dirty="0"/>
              <a:t>                </a:t>
            </a:r>
            <a:endParaRPr lang="en-IN" dirty="0"/>
          </a:p>
        </p:txBody>
      </p:sp>
      <p:pic>
        <p:nvPicPr>
          <p:cNvPr id="8" name="Picture 7">
            <a:extLst>
              <a:ext uri="{FF2B5EF4-FFF2-40B4-BE49-F238E27FC236}">
                <a16:creationId xmlns:a16="http://schemas.microsoft.com/office/drawing/2014/main" id="{24B8110A-C8ED-5A38-EC17-A09F3A9A3762}"/>
              </a:ext>
            </a:extLst>
          </p:cNvPr>
          <p:cNvPicPr>
            <a:picLocks noChangeAspect="1"/>
          </p:cNvPicPr>
          <p:nvPr/>
        </p:nvPicPr>
        <p:blipFill>
          <a:blip r:embed="rId2"/>
          <a:stretch>
            <a:fillRect/>
          </a:stretch>
        </p:blipFill>
        <p:spPr>
          <a:xfrm>
            <a:off x="2262808" y="1981199"/>
            <a:ext cx="7666384" cy="3872753"/>
          </a:xfrm>
          <a:prstGeom prst="rect">
            <a:avLst/>
          </a:prstGeom>
        </p:spPr>
      </p:pic>
    </p:spTree>
    <p:extLst>
      <p:ext uri="{BB962C8B-B14F-4D97-AF65-F5344CB8AC3E}">
        <p14:creationId xmlns:p14="http://schemas.microsoft.com/office/powerpoint/2010/main" val="338982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2167-D6BF-4265-EE67-87C1E5610C76}"/>
              </a:ext>
            </a:extLst>
          </p:cNvPr>
          <p:cNvSpPr>
            <a:spLocks noGrp="1"/>
          </p:cNvSpPr>
          <p:nvPr>
            <p:ph type="title"/>
          </p:nvPr>
        </p:nvSpPr>
        <p:spPr>
          <a:xfrm>
            <a:off x="1686097" y="762000"/>
            <a:ext cx="8596668" cy="5773272"/>
          </a:xfrm>
        </p:spPr>
        <p:txBody>
          <a:bodyPr>
            <a:normAutofit fontScale="90000"/>
          </a:bodyPr>
          <a:lstStyle/>
          <a:p>
            <a:pPr algn="l"/>
            <a:r>
              <a:rPr lang="en-US" sz="4000" dirty="0">
                <a:solidFill>
                  <a:srgbClr val="FF0000"/>
                </a:solidFill>
                <a:latin typeface="Times New Roman" panose="02020603050405020304" pitchFamily="18" charset="0"/>
                <a:cs typeface="Times New Roman" panose="02020603050405020304" pitchFamily="18" charset="0"/>
              </a:rPr>
              <a:t>Positive</a:t>
            </a:r>
            <a:r>
              <a:rPr lang="en-US" dirty="0">
                <a:solidFill>
                  <a:srgbClr val="FF0000"/>
                </a:solidFill>
                <a:latin typeface="Times New Roman" panose="02020603050405020304" pitchFamily="18" charset="0"/>
                <a:cs typeface="Times New Roman" panose="02020603050405020304" pitchFamily="18" charset="0"/>
              </a:rPr>
              <a:t> </a:t>
            </a:r>
            <a:r>
              <a:rPr lang="en-US" sz="4000" dirty="0">
                <a:solidFill>
                  <a:srgbClr val="FF0000"/>
                </a:solidFill>
                <a:latin typeface="Times New Roman" panose="02020603050405020304" pitchFamily="18" charset="0"/>
                <a:cs typeface="Times New Roman" panose="02020603050405020304" pitchFamily="18" charset="0"/>
              </a:rPr>
              <a:t>test scenario;-</a:t>
            </a:r>
            <a:br>
              <a:rPr lang="en-US" dirty="0"/>
            </a:br>
            <a:r>
              <a:rPr lang="en-US" sz="2700" dirty="0"/>
              <a:t>1)</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Data transmitted to the gateway must be set over a secured(HTTPS or other) channel.</a:t>
            </a:r>
            <a:b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altLang="en-US" sz="2700" dirty="0">
                <a:solidFill>
                  <a:schemeClr val="tx1"/>
                </a:solidFill>
                <a:latin typeface="Times New Roman" panose="02020603050405020304" pitchFamily="18" charset="0"/>
                <a:cs typeface="Times New Roman" panose="02020603050405020304" pitchFamily="18" charset="0"/>
              </a:rPr>
              <a:t>2)</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Some application ask User to store Card information. In that case, system should store Card information encrypted format.</a:t>
            </a:r>
            <a:b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sz="2700" b="0" i="0" dirty="0">
                <a:solidFill>
                  <a:schemeClr val="tx1"/>
                </a:solidFill>
                <a:effectLst/>
                <a:latin typeface="Times New Roman" panose="02020603050405020304" pitchFamily="18" charset="0"/>
                <a:cs typeface="Times New Roman" panose="02020603050405020304" pitchFamily="18" charset="0"/>
              </a:rPr>
              <a:t>3) Check for all mandatory fields validation. System should not go ahead with payment process if any data for any field is missing.</a:t>
            </a:r>
            <a:br>
              <a:rPr lang="en-US" sz="2700" b="0" i="0" dirty="0">
                <a:solidFill>
                  <a:schemeClr val="tx1"/>
                </a:solidFill>
                <a:effectLst/>
                <a:latin typeface="Times New Roman" panose="02020603050405020304" pitchFamily="18" charset="0"/>
                <a:cs typeface="Times New Roman" panose="02020603050405020304" pitchFamily="18" charset="0"/>
              </a:rPr>
            </a:br>
            <a:r>
              <a:rPr lang="en-US" sz="2700" b="0" i="0" dirty="0">
                <a:solidFill>
                  <a:schemeClr val="tx1"/>
                </a:solidFill>
                <a:effectLst/>
                <a:latin typeface="Times New Roman" panose="02020603050405020304" pitchFamily="18" charset="0"/>
                <a:cs typeface="Times New Roman" panose="02020603050405020304" pitchFamily="18" charset="0"/>
              </a:rPr>
              <a:t>4) Test with Valid Card Number + Valid Expiry Date + Invalid CVV Number.</a:t>
            </a:r>
            <a:br>
              <a:rPr lang="en-US" sz="2700" b="0" i="0" dirty="0">
                <a:solidFill>
                  <a:schemeClr val="tx1"/>
                </a:solidFill>
                <a:effectLst/>
                <a:latin typeface="Times New Roman" panose="02020603050405020304" pitchFamily="18" charset="0"/>
                <a:cs typeface="Times New Roman" panose="02020603050405020304" pitchFamily="18" charset="0"/>
              </a:rPr>
            </a:br>
            <a:r>
              <a:rPr lang="en-US" sz="2700" b="0" i="0" dirty="0">
                <a:solidFill>
                  <a:schemeClr val="tx1"/>
                </a:solidFill>
                <a:effectLst/>
                <a:latin typeface="Times New Roman" panose="02020603050405020304" pitchFamily="18" charset="0"/>
                <a:cs typeface="Times New Roman" panose="02020603050405020304" pitchFamily="18" charset="0"/>
              </a:rPr>
              <a:t>5) Test with Valid Card Number + Invalid Expiry Date + Valid CVV Number.</a:t>
            </a:r>
            <a:br>
              <a:rPr lang="en-US" sz="2700" b="0" i="0" dirty="0">
                <a:solidFill>
                  <a:schemeClr val="tx1"/>
                </a:solidFill>
                <a:effectLst/>
                <a:latin typeface="Times New Roman" panose="02020603050405020304" pitchFamily="18" charset="0"/>
                <a:cs typeface="Times New Roman" panose="02020603050405020304" pitchFamily="18" charset="0"/>
              </a:rPr>
            </a:br>
            <a:br>
              <a:rPr kumimoji="0" lang="en-US" altLang="en-US" sz="31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br>
            <a:br>
              <a:rPr kumimoji="0" lang="en-US" altLang="en-US" sz="4800" b="0" i="0" u="none" strike="noStrike" cap="none" normalizeH="0" baseline="0" dirty="0">
                <a:ln>
                  <a:noFill/>
                </a:ln>
                <a:solidFill>
                  <a:schemeClr val="tx1"/>
                </a:solidFill>
                <a:effectLst/>
                <a:latin typeface="Arial" panose="020B0604020202020204" pitchFamily="34" charset="0"/>
              </a:rPr>
            </a:br>
            <a:br>
              <a:rPr lang="en-US" dirty="0"/>
            </a:br>
            <a:r>
              <a:rPr lang="en-US" dirty="0"/>
              <a:t>               </a:t>
            </a:r>
            <a:br>
              <a:rPr lang="en-US" dirty="0"/>
            </a:br>
            <a:r>
              <a:rPr lang="en-US" dirty="0"/>
              <a:t>             </a:t>
            </a:r>
            <a:endParaRPr lang="en-IN" dirty="0"/>
          </a:p>
        </p:txBody>
      </p:sp>
      <p:sp>
        <p:nvSpPr>
          <p:cNvPr id="3" name="Rectangle 1">
            <a:extLst>
              <a:ext uri="{FF2B5EF4-FFF2-40B4-BE49-F238E27FC236}">
                <a16:creationId xmlns:a16="http://schemas.microsoft.com/office/drawing/2014/main" id="{A9F279A4-FD70-EA93-46E0-EA2F7F13F3E2}"/>
              </a:ext>
            </a:extLst>
          </p:cNvPr>
          <p:cNvSpPr>
            <a:spLocks noChangeArrowheads="1"/>
          </p:cNvSpPr>
          <p:nvPr/>
        </p:nvSpPr>
        <p:spPr bwMode="auto">
          <a:xfrm>
            <a:off x="5984431" y="-140732"/>
            <a:ext cx="2231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11111"/>
                </a:solidFill>
                <a:effectLst/>
                <a:latin typeface="ABeeZee"/>
              </a:rPr>
              <a:t>.</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111111"/>
                </a:solidFill>
                <a:effectLst/>
                <a:latin typeface="Lato" panose="020F0502020204030203"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433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48A1-B94A-7E98-101C-65004CF2A03F}"/>
              </a:ext>
            </a:extLst>
          </p:cNvPr>
          <p:cNvSpPr>
            <a:spLocks noGrp="1"/>
          </p:cNvSpPr>
          <p:nvPr>
            <p:ph type="title"/>
          </p:nvPr>
        </p:nvSpPr>
        <p:spPr>
          <a:xfrm>
            <a:off x="1555875" y="748553"/>
            <a:ext cx="8663890" cy="536089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Negative</a:t>
            </a:r>
            <a:r>
              <a:rPr lang="en-US" dirty="0">
                <a:solidFill>
                  <a:srgbClr val="FF0000"/>
                </a:solidFill>
                <a:latin typeface="Times New Roman" panose="02020603050405020304" pitchFamily="18" charset="0"/>
                <a:cs typeface="Times New Roman" panose="02020603050405020304" pitchFamily="18" charset="0"/>
              </a:rPr>
              <a:t> </a:t>
            </a:r>
            <a:r>
              <a:rPr lang="en-US" sz="3600" dirty="0">
                <a:solidFill>
                  <a:srgbClr val="FF0000"/>
                </a:solidFill>
                <a:latin typeface="Times New Roman" panose="02020603050405020304" pitchFamily="18" charset="0"/>
                <a:cs typeface="Times New Roman" panose="02020603050405020304" pitchFamily="18" charset="0"/>
              </a:rPr>
              <a:t>test scenario:-</a:t>
            </a:r>
            <a:br>
              <a:rPr lang="en-US" dirty="0">
                <a:solidFill>
                  <a:srgbClr val="FF0000"/>
                </a:solidFill>
              </a:rPr>
            </a:br>
            <a:r>
              <a:rPr lang="en-US" sz="2400" dirty="0">
                <a:latin typeface="Times New Roman" panose="02020603050405020304" pitchFamily="18" charset="0"/>
                <a:cs typeface="Times New Roman" panose="02020603050405020304" pitchFamily="18" charset="0"/>
              </a:rPr>
              <a:t>1.</a:t>
            </a:r>
            <a:r>
              <a:rPr lang="en-US" sz="2400" b="0" i="0" dirty="0">
                <a:solidFill>
                  <a:schemeClr val="tx1"/>
                </a:solidFill>
                <a:effectLst/>
                <a:latin typeface="Times New Roman" panose="02020603050405020304" pitchFamily="18" charset="0"/>
                <a:cs typeface="Times New Roman" panose="02020603050405020304" pitchFamily="18" charset="0"/>
              </a:rPr>
              <a:t>Verify that company logo or name of payment gateway   </a:t>
            </a:r>
            <a:br>
              <a:rPr lang="en-US" sz="2400" b="0" i="0" dirty="0">
                <a:solidFill>
                  <a:schemeClr val="tx1"/>
                </a:solidFill>
                <a:effectLst/>
                <a:latin typeface="Times New Roman" panose="02020603050405020304" pitchFamily="18" charset="0"/>
                <a:cs typeface="Times New Roman" panose="02020603050405020304" pitchFamily="18" charset="0"/>
              </a:rPr>
            </a:br>
            <a:r>
              <a:rPr lang="en-US" sz="2400" b="0" i="0" dirty="0">
                <a:solidFill>
                  <a:schemeClr val="tx1"/>
                </a:solidFill>
                <a:effectLst/>
                <a:latin typeface="Times New Roman" panose="02020603050405020304" pitchFamily="18" charset="0"/>
                <a:cs typeface="Times New Roman" panose="02020603050405020304" pitchFamily="18" charset="0"/>
              </a:rPr>
              <a:t>2.Verify that payment options are displayed or not. for </a:t>
            </a:r>
            <a:r>
              <a:rPr lang="en-US" sz="2400" dirty="0">
                <a:solidFill>
                  <a:schemeClr val="tx1"/>
                </a:solidFill>
                <a:latin typeface="Times New Roman" panose="02020603050405020304" pitchFamily="18" charset="0"/>
                <a:cs typeface="Times New Roman" panose="02020603050405020304" pitchFamily="18" charset="0"/>
              </a:rPr>
              <a:t>extra</a:t>
            </a:r>
            <a:r>
              <a:rPr lang="en-US" sz="2400" b="0" i="0" dirty="0">
                <a:solidFill>
                  <a:schemeClr val="tx1"/>
                </a:solidFill>
                <a:effectLst/>
                <a:latin typeface="Times New Roman" panose="02020603050405020304" pitchFamily="18" charset="0"/>
                <a:cs typeface="Times New Roman" panose="02020603050405020304" pitchFamily="18" charset="0"/>
              </a:rPr>
              <a:t> credit card, debit card, net banking and </a:t>
            </a:r>
            <a:r>
              <a:rPr lang="en-US" sz="2400" dirty="0">
                <a:solidFill>
                  <a:schemeClr val="tx1"/>
                </a:solidFill>
                <a:latin typeface="Times New Roman" panose="02020603050405020304" pitchFamily="18" charset="0"/>
                <a:cs typeface="Times New Roman" panose="02020603050405020304" pitchFamily="18" charset="0"/>
              </a:rPr>
              <a:t>UPI</a:t>
            </a:r>
            <a:r>
              <a:rPr lang="en-US" sz="2400" b="0" i="0" dirty="0">
                <a:solidFill>
                  <a:schemeClr val="tx1"/>
                </a:solidFill>
                <a:effectLst/>
                <a:latin typeface="Times New Roman" panose="02020603050405020304" pitchFamily="18" charset="0"/>
                <a:cs typeface="Times New Roman" panose="02020603050405020304" pitchFamily="18" charset="0"/>
              </a:rPr>
              <a:t> options</a:t>
            </a:r>
            <a:br>
              <a:rPr lang="en-US" sz="2400" dirty="0">
                <a:solidFill>
                  <a:schemeClr val="tx1"/>
                </a:solidFill>
                <a:latin typeface="Times New Roman" panose="02020603050405020304" pitchFamily="18" charset="0"/>
                <a:cs typeface="Times New Roman" panose="02020603050405020304" pitchFamily="18" charset="0"/>
              </a:rPr>
            </a:br>
            <a:r>
              <a:rPr lang="en-US" sz="2400" b="0" i="0" dirty="0">
                <a:solidFill>
                  <a:schemeClr val="tx1"/>
                </a:solidFill>
                <a:effectLst/>
                <a:latin typeface="Times New Roman" panose="02020603050405020304" pitchFamily="18" charset="0"/>
                <a:cs typeface="Times New Roman" panose="02020603050405020304" pitchFamily="18" charset="0"/>
              </a:rPr>
              <a:t>3.Verify that each option is selectable or not.</a:t>
            </a:r>
            <a:br>
              <a:rPr lang="en-US" sz="2400" b="0" i="0" dirty="0">
                <a:solidFill>
                  <a:schemeClr val="tx1"/>
                </a:solidFill>
                <a:effectLst/>
                <a:latin typeface="Times New Roman" panose="02020603050405020304" pitchFamily="18" charset="0"/>
                <a:cs typeface="Times New Roman" panose="02020603050405020304" pitchFamily="18" charset="0"/>
              </a:rPr>
            </a:br>
            <a:r>
              <a:rPr lang="en-US" sz="2400" b="0" i="0" dirty="0">
                <a:solidFill>
                  <a:schemeClr val="tx1"/>
                </a:solidFill>
                <a:effectLst/>
                <a:latin typeface="Times New Roman" panose="02020603050405020304" pitchFamily="18" charset="0"/>
                <a:cs typeface="Times New Roman" panose="02020603050405020304" pitchFamily="18" charset="0"/>
              </a:rPr>
              <a:t>4.verify that each payment option opens the respective payment</a:t>
            </a:r>
            <a:br>
              <a:rPr lang="en-US" sz="2400" b="0" i="0" dirty="0">
                <a:solidFill>
                  <a:schemeClr val="tx1"/>
                </a:solidFill>
                <a:effectLst/>
                <a:latin typeface="Times New Roman" panose="02020603050405020304" pitchFamily="18" charset="0"/>
                <a:cs typeface="Times New Roman" panose="02020603050405020304" pitchFamily="18" charset="0"/>
              </a:rPr>
            </a:br>
            <a:r>
              <a:rPr lang="en-US" sz="2400" b="0" i="0" dirty="0">
                <a:solidFill>
                  <a:schemeClr val="tx1"/>
                </a:solidFill>
                <a:effectLst/>
                <a:latin typeface="Times New Roman" panose="02020603050405020304" pitchFamily="18" charset="0"/>
                <a:cs typeface="Times New Roman" panose="02020603050405020304" pitchFamily="18" charset="0"/>
              </a:rPr>
              <a:t> window as per specification or not.</a:t>
            </a:r>
            <a:br>
              <a:rPr lang="en-US" sz="2400" b="0" i="0" dirty="0">
                <a:solidFill>
                  <a:schemeClr val="tx1"/>
                </a:solidFill>
                <a:effectLst/>
                <a:latin typeface="Times New Roman" panose="02020603050405020304" pitchFamily="18" charset="0"/>
                <a:cs typeface="Times New Roman" panose="02020603050405020304" pitchFamily="18" charset="0"/>
              </a:rPr>
            </a:br>
            <a:r>
              <a:rPr lang="en-US" sz="2400" b="0" i="0" dirty="0">
                <a:solidFill>
                  <a:schemeClr val="tx1"/>
                </a:solidFill>
                <a:effectLst/>
                <a:latin typeface="Times New Roman" panose="02020603050405020304" pitchFamily="18" charset="0"/>
                <a:cs typeface="Times New Roman" panose="02020603050405020304" pitchFamily="18" charset="0"/>
              </a:rPr>
              <a:t>5.Verify that dropdown button is working properly or not.</a:t>
            </a:r>
            <a:br>
              <a:rPr lang="en-US" sz="27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t>
            </a:r>
            <a:endParaRPr lang="en-IN"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04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BE93-C04B-EFBC-3ADE-410D10733540}"/>
              </a:ext>
            </a:extLst>
          </p:cNvPr>
          <p:cNvSpPr>
            <a:spLocks noGrp="1"/>
          </p:cNvSpPr>
          <p:nvPr>
            <p:ph type="title"/>
          </p:nvPr>
        </p:nvSpPr>
        <p:spPr>
          <a:xfrm>
            <a:off x="1508194" y="614614"/>
            <a:ext cx="8911687" cy="1280890"/>
          </a:xfrm>
        </p:spPr>
        <p:txBody>
          <a:bodyPr/>
          <a:lstStyle/>
          <a:p>
            <a:r>
              <a:rPr lang="en-US" dirty="0">
                <a:solidFill>
                  <a:srgbClr val="FF0000"/>
                </a:solidFill>
                <a:latin typeface="Times New Roman" panose="02020603050405020304" pitchFamily="18" charset="0"/>
                <a:cs typeface="Times New Roman" panose="02020603050405020304" pitchFamily="18" charset="0"/>
              </a:rPr>
              <a:t>Test cases:-</a:t>
            </a:r>
            <a:br>
              <a:rPr lang="en-US" dirty="0"/>
            </a:br>
            <a:endParaRPr lang="en-IN" dirty="0"/>
          </a:p>
        </p:txBody>
      </p:sp>
      <p:graphicFrame>
        <p:nvGraphicFramePr>
          <p:cNvPr id="3" name="Table 4">
            <a:extLst>
              <a:ext uri="{FF2B5EF4-FFF2-40B4-BE49-F238E27FC236}">
                <a16:creationId xmlns:a16="http://schemas.microsoft.com/office/drawing/2014/main" id="{91426373-F6F1-DFD8-028D-35C62969FD18}"/>
              </a:ext>
            </a:extLst>
          </p:cNvPr>
          <p:cNvGraphicFramePr>
            <a:graphicFrameLocks/>
          </p:cNvGraphicFramePr>
          <p:nvPr>
            <p:extLst>
              <p:ext uri="{D42A27DB-BD31-4B8C-83A1-F6EECF244321}">
                <p14:modId xmlns:p14="http://schemas.microsoft.com/office/powerpoint/2010/main" val="3530668510"/>
              </p:ext>
            </p:extLst>
          </p:nvPr>
        </p:nvGraphicFramePr>
        <p:xfrm>
          <a:off x="394447" y="1595718"/>
          <a:ext cx="10377557" cy="4714731"/>
        </p:xfrm>
        <a:graphic>
          <a:graphicData uri="http://schemas.openxmlformats.org/drawingml/2006/table">
            <a:tbl>
              <a:tblPr firstRow="1" bandRow="1">
                <a:tableStyleId>{5C22544A-7EE6-4342-B048-85BDC9FD1C3A}</a:tableStyleId>
              </a:tblPr>
              <a:tblGrid>
                <a:gridCol w="6381189">
                  <a:extLst>
                    <a:ext uri="{9D8B030D-6E8A-4147-A177-3AD203B41FA5}">
                      <a16:colId xmlns:a16="http://schemas.microsoft.com/office/drawing/2014/main" val="3475589559"/>
                    </a:ext>
                  </a:extLst>
                </a:gridCol>
                <a:gridCol w="3996368">
                  <a:extLst>
                    <a:ext uri="{9D8B030D-6E8A-4147-A177-3AD203B41FA5}">
                      <a16:colId xmlns:a16="http://schemas.microsoft.com/office/drawing/2014/main" val="1006122318"/>
                    </a:ext>
                  </a:extLst>
                </a:gridCol>
              </a:tblGrid>
              <a:tr h="596863">
                <a:tc>
                  <a:txBody>
                    <a:bodyPr/>
                    <a:lstStyle/>
                    <a:p>
                      <a:r>
                        <a:rPr lang="en-IN" dirty="0"/>
                        <a:t>Test cases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chemeClr val="bg1"/>
                          </a:solidFill>
                        </a:rPr>
                        <a:t>Type – negative/positive</a:t>
                      </a:r>
                    </a:p>
                    <a:p>
                      <a:endParaRPr lang="en-IN" dirty="0"/>
                    </a:p>
                  </a:txBody>
                  <a:tcPr/>
                </a:tc>
                <a:extLst>
                  <a:ext uri="{0D108BD9-81ED-4DB2-BD59-A6C34878D82A}">
                    <a16:rowId xmlns:a16="http://schemas.microsoft.com/office/drawing/2014/main" val="38259790"/>
                  </a:ext>
                </a:extLst>
              </a:tr>
              <a:tr h="483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2060"/>
                          </a:solidFill>
                          <a:effectLst/>
                          <a:latin typeface="+mn-lt"/>
                          <a:ea typeface="+mn-ea"/>
                          <a:cs typeface="+mn-cs"/>
                        </a:rPr>
                        <a:t>Ascertain that a claim can be made for both the maximum and minimum payment.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00B050"/>
                          </a:solidFill>
                        </a:rPr>
                        <a:t>Positive</a:t>
                      </a:r>
                    </a:p>
                  </a:txBody>
                  <a:tcPr/>
                </a:tc>
                <a:extLst>
                  <a:ext uri="{0D108BD9-81ED-4DB2-BD59-A6C34878D82A}">
                    <a16:rowId xmlns:a16="http://schemas.microsoft.com/office/drawing/2014/main" val="159871222"/>
                  </a:ext>
                </a:extLst>
              </a:tr>
              <a:tr h="483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2060"/>
                          </a:solidFill>
                          <a:effectLst/>
                          <a:latin typeface="+mn-lt"/>
                          <a:ea typeface="+mn-ea"/>
                          <a:cs typeface="+mn-cs"/>
                        </a:rPr>
                        <a:t>Ensure that data is correctly delivered to all subsystems, including accounts and reporting.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00B050"/>
                          </a:solidFill>
                        </a:rPr>
                        <a:t>Negative</a:t>
                      </a:r>
                    </a:p>
                  </a:txBody>
                  <a:tcPr/>
                </a:tc>
                <a:extLst>
                  <a:ext uri="{0D108BD9-81ED-4DB2-BD59-A6C34878D82A}">
                    <a16:rowId xmlns:a16="http://schemas.microsoft.com/office/drawing/2014/main" val="1670585321"/>
                  </a:ext>
                </a:extLst>
              </a:tr>
              <a:tr h="5185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2060"/>
                          </a:solidFill>
                          <a:effectLst/>
                          <a:latin typeface="+mn-lt"/>
                          <a:ea typeface="+mn-ea"/>
                          <a:cs typeface="+mn-cs"/>
                        </a:rPr>
                        <a:t>Double-check that surrender values are computed in accordance with the policy's requirements.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00B050"/>
                          </a:solidFill>
                        </a:rPr>
                        <a:t>Negative</a:t>
                      </a:r>
                    </a:p>
                  </a:txBody>
                  <a:tcPr/>
                </a:tc>
                <a:extLst>
                  <a:ext uri="{0D108BD9-81ED-4DB2-BD59-A6C34878D82A}">
                    <a16:rowId xmlns:a16="http://schemas.microsoft.com/office/drawing/2014/main" val="1257394254"/>
                  </a:ext>
                </a:extLst>
              </a:tr>
              <a:tr h="332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rgbClr val="002060"/>
                          </a:solidFill>
                        </a:rPr>
                        <a:t>Verify the forget password functionality.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00B050"/>
                          </a:solidFill>
                        </a:rPr>
                        <a:t>Positive</a:t>
                      </a:r>
                    </a:p>
                  </a:txBody>
                  <a:tcPr/>
                </a:tc>
                <a:extLst>
                  <a:ext uri="{0D108BD9-81ED-4DB2-BD59-A6C34878D82A}">
                    <a16:rowId xmlns:a16="http://schemas.microsoft.com/office/drawing/2014/main" val="1159331119"/>
                  </a:ext>
                </a:extLst>
              </a:tr>
              <a:tr h="332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rgbClr val="002060"/>
                          </a:solidFill>
                        </a:rPr>
                        <a:t>Verify the messages for invalid login.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00B050"/>
                          </a:solidFill>
                        </a:rPr>
                        <a:t>Positive</a:t>
                      </a:r>
                    </a:p>
                  </a:txBody>
                  <a:tcPr/>
                </a:tc>
                <a:extLst>
                  <a:ext uri="{0D108BD9-81ED-4DB2-BD59-A6C34878D82A}">
                    <a16:rowId xmlns:a16="http://schemas.microsoft.com/office/drawing/2014/main" val="100134441"/>
                  </a:ext>
                </a:extLst>
              </a:tr>
              <a:tr h="332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2060"/>
                          </a:solidFill>
                          <a:effectLst/>
                          <a:latin typeface="+mn-lt"/>
                          <a:ea typeface="+mn-ea"/>
                          <a:cs typeface="+mn-cs"/>
                        </a:rPr>
                        <a:t>Experiment with complex policy lapse and resurrection situations.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00B050"/>
                          </a:solidFill>
                        </a:rPr>
                        <a:t>Negative</a:t>
                      </a:r>
                    </a:p>
                  </a:txBody>
                  <a:tcPr/>
                </a:tc>
                <a:extLst>
                  <a:ext uri="{0D108BD9-81ED-4DB2-BD59-A6C34878D82A}">
                    <a16:rowId xmlns:a16="http://schemas.microsoft.com/office/drawing/2014/main" val="3956447315"/>
                  </a:ext>
                </a:extLst>
              </a:tr>
              <a:tr h="332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rgbClr val="002060"/>
                          </a:solidFill>
                          <a:effectLst/>
                          <a:latin typeface="+mn-lt"/>
                          <a:ea typeface="+mn-ea"/>
                          <a:cs typeface="+mn-cs"/>
                        </a:rPr>
                        <a:t>Policy Termination Test Scenarios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00B050"/>
                          </a:solidFill>
                        </a:rPr>
                        <a:t>Positive</a:t>
                      </a:r>
                    </a:p>
                  </a:txBody>
                  <a:tcPr/>
                </a:tc>
                <a:extLst>
                  <a:ext uri="{0D108BD9-81ED-4DB2-BD59-A6C34878D82A}">
                    <a16:rowId xmlns:a16="http://schemas.microsoft.com/office/drawing/2014/main" val="2331298877"/>
                  </a:ext>
                </a:extLst>
              </a:tr>
              <a:tr h="284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2060"/>
                          </a:solidFill>
                          <a:effectLst/>
                          <a:latin typeface="+mn-lt"/>
                          <a:ea typeface="+mn-ea"/>
                          <a:cs typeface="+mn-cs"/>
                        </a:rPr>
                        <a:t>Valuation test calculation of net liability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00B050"/>
                          </a:solidFill>
                        </a:rPr>
                        <a:t>Positive</a:t>
                      </a:r>
                    </a:p>
                  </a:txBody>
                  <a:tcPr/>
                </a:tc>
                <a:extLst>
                  <a:ext uri="{0D108BD9-81ED-4DB2-BD59-A6C34878D82A}">
                    <a16:rowId xmlns:a16="http://schemas.microsoft.com/office/drawing/2014/main" val="2916461636"/>
                  </a:ext>
                </a:extLst>
              </a:tr>
              <a:tr h="367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2060"/>
                          </a:solidFill>
                          <a:effectLst/>
                          <a:latin typeface="+mn-lt"/>
                          <a:ea typeface="+mn-ea"/>
                          <a:cs typeface="+mn-cs"/>
                        </a:rPr>
                        <a:t>Verify the policy for a non-forfeiture option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00B050"/>
                          </a:solidFill>
                        </a:rPr>
                        <a:t>Negative</a:t>
                      </a:r>
                    </a:p>
                  </a:txBody>
                  <a:tcPr/>
                </a:tc>
                <a:extLst>
                  <a:ext uri="{0D108BD9-81ED-4DB2-BD59-A6C34878D82A}">
                    <a16:rowId xmlns:a16="http://schemas.microsoft.com/office/drawing/2014/main" val="387163629"/>
                  </a:ext>
                </a:extLst>
              </a:tr>
              <a:tr h="5165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2060"/>
                          </a:solidFill>
                          <a:effectLst/>
                          <a:latin typeface="+mn-lt"/>
                          <a:ea typeface="+mn-ea"/>
                          <a:cs typeface="+mn-cs"/>
                        </a:rPr>
                        <a:t>Check the premium value according to the product plan.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rgbClr val="00B050"/>
                          </a:solidFill>
                        </a:rPr>
                        <a:t>Negative</a:t>
                      </a:r>
                    </a:p>
                  </a:txBody>
                  <a:tcPr/>
                </a:tc>
                <a:extLst>
                  <a:ext uri="{0D108BD9-81ED-4DB2-BD59-A6C34878D82A}">
                    <a16:rowId xmlns:a16="http://schemas.microsoft.com/office/drawing/2014/main" val="1518718932"/>
                  </a:ext>
                </a:extLst>
              </a:tr>
            </a:tbl>
          </a:graphicData>
        </a:graphic>
      </p:graphicFrame>
    </p:spTree>
    <p:extLst>
      <p:ext uri="{BB962C8B-B14F-4D97-AF65-F5344CB8AC3E}">
        <p14:creationId xmlns:p14="http://schemas.microsoft.com/office/powerpoint/2010/main" val="329265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19C4-3DA6-8F52-CB13-D1A8BFE0CA70}"/>
              </a:ext>
            </a:extLst>
          </p:cNvPr>
          <p:cNvSpPr>
            <a:spLocks noGrp="1"/>
          </p:cNvSpPr>
          <p:nvPr>
            <p:ph type="title"/>
          </p:nvPr>
        </p:nvSpPr>
        <p:spPr>
          <a:xfrm>
            <a:off x="1564840" y="681316"/>
            <a:ext cx="8596668" cy="5853953"/>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Conclusion:-</a:t>
            </a:r>
            <a:br>
              <a:rPr lang="en-US" dirty="0"/>
            </a:br>
            <a:r>
              <a:rPr lang="en-US" sz="2800" dirty="0"/>
              <a:t>         </a:t>
            </a:r>
            <a:r>
              <a:rPr lang="en-US" sz="2800" b="0" i="0" dirty="0">
                <a:solidFill>
                  <a:schemeClr val="tx1"/>
                </a:solidFill>
                <a:effectLst/>
                <a:latin typeface="Times New Roman" panose="02020603050405020304" pitchFamily="18" charset="0"/>
                <a:cs typeface="Times New Roman" panose="02020603050405020304" pitchFamily="18" charset="0"/>
              </a:rPr>
              <a:t>Timely process of the insurance policy and managing client’s data is a foremost priority for any insurance company.</a:t>
            </a:r>
            <a:br>
              <a:rPr lang="en-US" sz="2800" b="0" i="0" dirty="0">
                <a:solidFill>
                  <a:schemeClr val="tx1"/>
                </a:solidFill>
                <a:effectLst/>
                <a:latin typeface="Times New Roman" panose="02020603050405020304" pitchFamily="18" charset="0"/>
                <a:cs typeface="Times New Roman" panose="02020603050405020304" pitchFamily="18" charset="0"/>
              </a:rPr>
            </a:br>
            <a:r>
              <a:rPr lang="en-US" sz="3100" b="0" i="0" dirty="0">
                <a:solidFill>
                  <a:schemeClr val="tx1"/>
                </a:solidFill>
                <a:effectLst/>
                <a:latin typeface="Times New Roman" panose="02020603050405020304" pitchFamily="18" charset="0"/>
                <a:cs typeface="Times New Roman" panose="02020603050405020304" pitchFamily="18" charset="0"/>
              </a:rPr>
              <a:t>                </a:t>
            </a:r>
            <a:r>
              <a:rPr lang="en-US" sz="2800" b="0" i="0" dirty="0">
                <a:solidFill>
                  <a:schemeClr val="tx1"/>
                </a:solidFill>
                <a:effectLst/>
                <a:latin typeface="Times New Roman" panose="02020603050405020304" pitchFamily="18" charset="0"/>
                <a:cs typeface="Times New Roman" panose="02020603050405020304" pitchFamily="18" charset="0"/>
              </a:rPr>
              <a:t>Considering all the key aspects of insurance company’s requirement some of the testing strategy and scenarios are represented in this tutorial</a:t>
            </a:r>
            <a:r>
              <a:rPr lang="en-US" sz="3100" b="0" i="0" dirty="0">
                <a:solidFill>
                  <a:srgbClr val="222222"/>
                </a:solidFill>
                <a:effectLst/>
                <a:latin typeface="Times New Roman" panose="02020603050405020304" pitchFamily="18" charset="0"/>
                <a:cs typeface="Times New Roman" panose="02020603050405020304" pitchFamily="18" charset="0"/>
              </a:rPr>
              <a:t>.</a:t>
            </a:r>
            <a:endParaRPr lang="en-IN"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3237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130</TotalTime>
  <Words>419</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ABeeZee</vt:lpstr>
      <vt:lpstr>Arial</vt:lpstr>
      <vt:lpstr>Century Gothic</vt:lpstr>
      <vt:lpstr>Lato</vt:lpstr>
      <vt:lpstr>Times New Roman</vt:lpstr>
      <vt:lpstr>Wingdings 3</vt:lpstr>
      <vt:lpstr>Wisp</vt:lpstr>
      <vt:lpstr>E-INSURANCE PAYMENT MODULE</vt:lpstr>
      <vt:lpstr>AIM:-      To Analyse The E-Insurance Payment Module</vt:lpstr>
      <vt:lpstr>Requriments:-           1.login module                2.User name                3.password                4.website              </vt:lpstr>
      <vt:lpstr>E-Insurance login page:-              </vt:lpstr>
      <vt:lpstr>Searching page;-                 </vt:lpstr>
      <vt:lpstr>Positive test scenario;- 1)User Data transmitted to the gateway must be set over a secured(HTTPS or other) channel. 2) Some application ask User to store Card information. In that case, system should store Card information encrypted format. 3) Check for all mandatory fields validation. System should not go ahead with payment process if any data for any field is missing. 4) Test with Valid Card Number + Valid Expiry Date + Invalid CVV Number. 5) Test with Valid Card Number + Invalid Expiry Date + Valid CVV Number.                                 </vt:lpstr>
      <vt:lpstr>Negative test scenario:- 1.Verify that company logo or name of payment gateway    2.Verify that payment options are displayed or not. for extra credit card, debit card, net banking and UPI options 3.Verify that each option is selectable or not. 4.verify that each payment option opens the respective payment  window as per specification or not. 5.Verify that dropdown button is working properly or not.               </vt:lpstr>
      <vt:lpstr>Test cases:- </vt:lpstr>
      <vt:lpstr>Conclusion:-          Timely process of the insurance policy and managing client’s data is a foremost priority for any insurance company.                 Considering all the key aspects of insurance company’s requirement some of the testing strategy and scenarios are represented in this tutorial.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E-INSURANCE PAYMENT MODULE</dc:title>
  <dc:creator>Mohan Vamsi</dc:creator>
  <cp:lastModifiedBy>PAMMI SRINIVASAREDDY</cp:lastModifiedBy>
  <cp:revision>4</cp:revision>
  <dcterms:created xsi:type="dcterms:W3CDTF">2022-09-30T18:29:32Z</dcterms:created>
  <dcterms:modified xsi:type="dcterms:W3CDTF">2022-10-01T04:18:56Z</dcterms:modified>
</cp:coreProperties>
</file>