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331" r:id="rId3"/>
    <p:sldId id="356" r:id="rId4"/>
    <p:sldId id="332" r:id="rId5"/>
    <p:sldId id="354" r:id="rId6"/>
    <p:sldId id="334" r:id="rId7"/>
    <p:sldId id="335" r:id="rId8"/>
    <p:sldId id="333" r:id="rId9"/>
    <p:sldId id="357" r:id="rId10"/>
    <p:sldId id="336" r:id="rId11"/>
    <p:sldId id="337" r:id="rId12"/>
    <p:sldId id="358" r:id="rId13"/>
    <p:sldId id="338" r:id="rId14"/>
    <p:sldId id="343" r:id="rId15"/>
    <p:sldId id="339" r:id="rId16"/>
    <p:sldId id="353" r:id="rId17"/>
    <p:sldId id="340" r:id="rId18"/>
    <p:sldId id="341" r:id="rId19"/>
    <p:sldId id="342" r:id="rId20"/>
    <p:sldId id="359" r:id="rId21"/>
    <p:sldId id="352" r:id="rId22"/>
    <p:sldId id="355" r:id="rId23"/>
    <p:sldId id="344" r:id="rId24"/>
    <p:sldId id="345" r:id="rId25"/>
    <p:sldId id="365" r:id="rId26"/>
    <p:sldId id="346" r:id="rId27"/>
    <p:sldId id="363" r:id="rId28"/>
    <p:sldId id="364" r:id="rId29"/>
    <p:sldId id="362" r:id="rId30"/>
    <p:sldId id="371" r:id="rId31"/>
    <p:sldId id="366" r:id="rId32"/>
    <p:sldId id="368" r:id="rId33"/>
    <p:sldId id="372" r:id="rId34"/>
    <p:sldId id="367" r:id="rId35"/>
    <p:sldId id="369" r:id="rId36"/>
    <p:sldId id="349" r:id="rId37"/>
    <p:sldId id="350" r:id="rId38"/>
    <p:sldId id="373" r:id="rId39"/>
    <p:sldId id="351" r:id="rId40"/>
    <p:sldId id="30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6290F-D4DF-48B4-B5C9-CA4DEE74D4E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CB6290F-D4DF-48B4-B5C9-CA4DEE74D4E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B6290F-D4DF-48B4-B5C9-CA4DEE74D4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53B88B6-B597-40C8-B4BE-7AB5480D580B}" type="datetimeFigureOut">
              <a:rPr lang="en-US" smtClean="0"/>
              <a:pPr/>
              <a:t>7/13/2017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B6290F-D4DF-48B4-B5C9-CA4DEE74D4E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53B88B6-B597-40C8-B4BE-7AB5480D580B}" type="datetimeFigureOut">
              <a:rPr lang="en-US" smtClean="0"/>
              <a:pPr/>
              <a:t>7/13/2017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CB6290F-D4DF-48B4-B5C9-CA4DEE74D4E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1" dirty="0" err="1" smtClean="0"/>
              <a:t>Antifragile</a:t>
            </a:r>
            <a:r>
              <a:rPr lang="en-US" b="1" i="1" dirty="0" smtClean="0"/>
              <a:t/>
            </a:r>
            <a:br>
              <a:rPr lang="en-US" b="1" i="1" dirty="0" smtClean="0"/>
            </a:br>
            <a:r>
              <a:rPr lang="en-US" b="1" i="1" dirty="0" smtClean="0"/>
              <a:t>Software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Barbell Strategy in Software</a:t>
            </a:r>
            <a:endParaRPr lang="en-US" dirty="0"/>
          </a:p>
        </p:txBody>
      </p:sp>
      <p:sp>
        <p:nvSpPr>
          <p:cNvPr id="3" name="Content Placeholder 2"/>
          <p:cNvSpPr>
            <a:spLocks noGrp="1"/>
          </p:cNvSpPr>
          <p:nvPr>
            <p:ph idx="1"/>
          </p:nvPr>
        </p:nvSpPr>
        <p:spPr/>
        <p:txBody>
          <a:bodyPr>
            <a:normAutofit lnSpcReduction="10000"/>
          </a:bodyPr>
          <a:lstStyle/>
          <a:p>
            <a:pPr marL="82296" indent="0" fontAlgn="base">
              <a:buNone/>
            </a:pPr>
            <a:r>
              <a:rPr lang="en-US" dirty="0"/>
              <a:t>What is the software equivalent of a Barbell Strategy?</a:t>
            </a:r>
          </a:p>
          <a:p>
            <a:pPr marL="82296" indent="0" fontAlgn="base">
              <a:buNone/>
            </a:pPr>
            <a:r>
              <a:rPr lang="en-US" dirty="0"/>
              <a:t>The answer is: </a:t>
            </a:r>
            <a:r>
              <a:rPr lang="en-US" b="1" dirty="0"/>
              <a:t>Abstraction</a:t>
            </a:r>
            <a:r>
              <a:rPr lang="en-US" dirty="0"/>
              <a:t>. Software systems should have a structure and organization based on different levels of </a:t>
            </a:r>
            <a:r>
              <a:rPr lang="en-US" dirty="0" smtClean="0"/>
              <a:t>abstraction.</a:t>
            </a:r>
          </a:p>
          <a:p>
            <a:pPr marL="82296" indent="0" fontAlgn="base">
              <a:buNone/>
            </a:pPr>
            <a:r>
              <a:rPr lang="en-US" dirty="0"/>
              <a:t>T</a:t>
            </a:r>
            <a:r>
              <a:rPr lang="en-US" dirty="0" smtClean="0"/>
              <a:t>he </a:t>
            </a:r>
            <a:r>
              <a:rPr lang="en-US" dirty="0"/>
              <a:t>duality of the Barbell Strategy is expressed as the separation between </a:t>
            </a:r>
            <a:r>
              <a:rPr lang="en-US" dirty="0" smtClean="0"/>
              <a:t>high-level </a:t>
            </a:r>
            <a:r>
              <a:rPr lang="en-US" dirty="0"/>
              <a:t>abstract elements and </a:t>
            </a:r>
            <a:r>
              <a:rPr lang="en-US" dirty="0" smtClean="0"/>
              <a:t>concrete </a:t>
            </a:r>
            <a:r>
              <a:rPr lang="en-US" dirty="0"/>
              <a:t>implementation details.</a:t>
            </a:r>
          </a:p>
          <a:p>
            <a:endParaRPr lang="en-US" dirty="0"/>
          </a:p>
        </p:txBody>
      </p:sp>
    </p:spTree>
    <p:extLst>
      <p:ext uri="{BB962C8B-B14F-4D97-AF65-F5344CB8AC3E}">
        <p14:creationId xmlns:p14="http://schemas.microsoft.com/office/powerpoint/2010/main" val="139882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and Concrete Elements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Abstract</a:t>
            </a:r>
            <a:r>
              <a:rPr lang="en-US" dirty="0"/>
              <a:t> elements: Are robust, and should not be easily affected by changes.</a:t>
            </a:r>
          </a:p>
          <a:p>
            <a:pPr fontAlgn="base"/>
            <a:r>
              <a:rPr lang="en-US" b="1" dirty="0"/>
              <a:t>Concrete</a:t>
            </a:r>
            <a:r>
              <a:rPr lang="en-US" dirty="0"/>
              <a:t> implementation details: Are fragile, directly affected by changes.</a:t>
            </a:r>
          </a:p>
          <a:p>
            <a:pPr fontAlgn="base"/>
            <a:r>
              <a:rPr lang="en-US" dirty="0"/>
              <a:t>S</a:t>
            </a:r>
            <a:r>
              <a:rPr lang="en-US" dirty="0" smtClean="0"/>
              <a:t>oftware </a:t>
            </a:r>
            <a:r>
              <a:rPr lang="en-US" dirty="0"/>
              <a:t>systems should be built in such a way that the volatility (changes</a:t>
            </a:r>
            <a:r>
              <a:rPr lang="en-US" dirty="0" smtClean="0"/>
              <a:t>):</a:t>
            </a:r>
          </a:p>
          <a:p>
            <a:pPr lvl="1" fontAlgn="base"/>
            <a:r>
              <a:rPr lang="en-US" dirty="0" smtClean="0"/>
              <a:t>Does </a:t>
            </a:r>
            <a:r>
              <a:rPr lang="en-US" dirty="0"/>
              <a:t>not affect its structure and organization, preserving the main, high-level </a:t>
            </a:r>
            <a:r>
              <a:rPr lang="en-US" dirty="0" smtClean="0"/>
              <a:t>abstractions.</a:t>
            </a:r>
          </a:p>
          <a:p>
            <a:pPr lvl="1" fontAlgn="base"/>
            <a:r>
              <a:rPr lang="en-US" dirty="0" smtClean="0"/>
              <a:t>Requires </a:t>
            </a:r>
            <a:r>
              <a:rPr lang="en-US" dirty="0"/>
              <a:t>modifications only on the low-level, concrete implementation </a:t>
            </a:r>
            <a:r>
              <a:rPr lang="en-US" dirty="0" smtClean="0"/>
              <a:t>details</a:t>
            </a:r>
            <a:endParaRPr lang="en-US" dirty="0"/>
          </a:p>
        </p:txBody>
      </p:sp>
    </p:spTree>
    <p:extLst>
      <p:ext uri="{BB962C8B-B14F-4D97-AF65-F5344CB8AC3E}">
        <p14:creationId xmlns:p14="http://schemas.microsoft.com/office/powerpoint/2010/main" val="2287307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the Barbell Strategy</a:t>
            </a:r>
            <a:endParaRPr lang="en-US" dirty="0"/>
          </a:p>
        </p:txBody>
      </p:sp>
      <p:sp>
        <p:nvSpPr>
          <p:cNvPr id="3" name="Content Placeholder 2"/>
          <p:cNvSpPr>
            <a:spLocks noGrp="1"/>
          </p:cNvSpPr>
          <p:nvPr>
            <p:ph idx="1"/>
          </p:nvPr>
        </p:nvSpPr>
        <p:spPr/>
        <p:txBody>
          <a:bodyPr/>
          <a:lstStyle/>
          <a:p>
            <a:r>
              <a:rPr lang="en-US" dirty="0" smtClean="0"/>
              <a:t>Information Hiding</a:t>
            </a:r>
          </a:p>
          <a:p>
            <a:r>
              <a:rPr lang="en-US" dirty="0" smtClean="0"/>
              <a:t>Encapsulation</a:t>
            </a:r>
          </a:p>
          <a:p>
            <a:r>
              <a:rPr lang="en-US" dirty="0" smtClean="0"/>
              <a:t>Open/Closed Principle</a:t>
            </a:r>
          </a:p>
          <a:p>
            <a:r>
              <a:rPr lang="en-US" dirty="0" smtClean="0"/>
              <a:t>TDD</a:t>
            </a:r>
          </a:p>
          <a:p>
            <a:r>
              <a:rPr lang="en-US" dirty="0" smtClean="0"/>
              <a:t>Inheritance Hierarchies</a:t>
            </a:r>
          </a:p>
          <a:p>
            <a:r>
              <a:rPr lang="en-US" dirty="0" smtClean="0"/>
              <a:t>Frameworks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514" y="4648200"/>
            <a:ext cx="4430486" cy="1879600"/>
          </a:xfrm>
          <a:prstGeom prst="rect">
            <a:avLst/>
          </a:prstGeom>
        </p:spPr>
      </p:pic>
    </p:spTree>
    <p:extLst>
      <p:ext uri="{BB962C8B-B14F-4D97-AF65-F5344CB8AC3E}">
        <p14:creationId xmlns:p14="http://schemas.microsoft.com/office/powerpoint/2010/main" val="3067680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Hiding</a:t>
            </a:r>
            <a:endParaRPr lang="en-US" dirty="0"/>
          </a:p>
        </p:txBody>
      </p:sp>
      <p:sp>
        <p:nvSpPr>
          <p:cNvPr id="3" name="Content Placeholder 2"/>
          <p:cNvSpPr>
            <a:spLocks noGrp="1"/>
          </p:cNvSpPr>
          <p:nvPr>
            <p:ph idx="1"/>
          </p:nvPr>
        </p:nvSpPr>
        <p:spPr/>
        <p:txBody>
          <a:bodyPr/>
          <a:lstStyle/>
          <a:p>
            <a:pPr marL="82296" indent="0">
              <a:buNone/>
            </a:pPr>
            <a:r>
              <a:rPr lang="en-US" dirty="0"/>
              <a:t>Information Hiding was defined by David </a:t>
            </a:r>
            <a:r>
              <a:rPr lang="en-US" dirty="0" err="1"/>
              <a:t>Parnas</a:t>
            </a:r>
            <a:r>
              <a:rPr lang="en-US" dirty="0"/>
              <a:t> as a criterion to decompose a system into </a:t>
            </a:r>
            <a:r>
              <a:rPr lang="en-US" dirty="0" smtClean="0"/>
              <a:t>modules</a:t>
            </a:r>
            <a:r>
              <a:rPr lang="en-US" dirty="0"/>
              <a:t>:</a:t>
            </a:r>
            <a:endParaRPr lang="en-US" dirty="0" smtClean="0"/>
          </a:p>
          <a:p>
            <a:pPr marL="82296" indent="0">
              <a:buNone/>
            </a:pPr>
            <a:r>
              <a:rPr lang="en-US" i="1" dirty="0" smtClean="0"/>
              <a:t>“Every </a:t>
            </a:r>
            <a:r>
              <a:rPr lang="en-US" i="1" dirty="0"/>
              <a:t>module … is characterized by its knowledge of a design decision which it hides from all others. Its interface or definition was chosen to reveal as little as possible about its inner workings.”</a:t>
            </a:r>
            <a:endParaRPr lang="en-US" dirty="0"/>
          </a:p>
        </p:txBody>
      </p:sp>
    </p:spTree>
    <p:extLst>
      <p:ext uri="{BB962C8B-B14F-4D97-AF65-F5344CB8AC3E}">
        <p14:creationId xmlns:p14="http://schemas.microsoft.com/office/powerpoint/2010/main" val="4235991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a:t>The mechanism of Encapsulation in Object Oriented Programming (OOP) is a direct application of I</a:t>
            </a:r>
            <a:r>
              <a:rPr lang="en-US" dirty="0" smtClean="0"/>
              <a:t>nformation </a:t>
            </a:r>
            <a:r>
              <a:rPr lang="en-US" dirty="0"/>
              <a:t>H</a:t>
            </a:r>
            <a:r>
              <a:rPr lang="en-US" dirty="0" smtClean="0"/>
              <a:t>iding.</a:t>
            </a:r>
          </a:p>
          <a:p>
            <a:pPr marL="82296" indent="0">
              <a:buNone/>
            </a:pPr>
            <a:r>
              <a:rPr lang="en-US" dirty="0"/>
              <a:t>T</a:t>
            </a:r>
            <a:r>
              <a:rPr lang="en-US" dirty="0" smtClean="0"/>
              <a:t>he </a:t>
            </a:r>
            <a:r>
              <a:rPr lang="en-US" dirty="0"/>
              <a:t>interface of a class is separated from its implementation, and thus the implementation may be changed without affecting the clients of the </a:t>
            </a:r>
            <a:r>
              <a:rPr lang="en-US" dirty="0" smtClean="0"/>
              <a:t>class.</a:t>
            </a:r>
          </a:p>
          <a:p>
            <a:pPr marL="82296" indent="0">
              <a:buNone/>
            </a:pPr>
            <a:r>
              <a:rPr lang="en-US" dirty="0"/>
              <a:t>T</a:t>
            </a:r>
            <a:r>
              <a:rPr lang="en-US" dirty="0" smtClean="0"/>
              <a:t>hanks </a:t>
            </a:r>
            <a:r>
              <a:rPr lang="en-US" dirty="0"/>
              <a:t>to encapsulation, the clients of a class become less fragile to changes in its implementation details.</a:t>
            </a:r>
          </a:p>
        </p:txBody>
      </p:sp>
    </p:spTree>
    <p:extLst>
      <p:ext uri="{BB962C8B-B14F-4D97-AF65-F5344CB8AC3E}">
        <p14:creationId xmlns:p14="http://schemas.microsoft.com/office/powerpoint/2010/main" val="1584533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Open/Closed Principle</a:t>
            </a:r>
            <a:endParaRPr lang="en-US" dirty="0"/>
          </a:p>
        </p:txBody>
      </p:sp>
      <p:sp>
        <p:nvSpPr>
          <p:cNvPr id="3" name="Content Placeholder 2"/>
          <p:cNvSpPr>
            <a:spLocks noGrp="1"/>
          </p:cNvSpPr>
          <p:nvPr>
            <p:ph idx="1"/>
          </p:nvPr>
        </p:nvSpPr>
        <p:spPr/>
        <p:txBody>
          <a:bodyPr>
            <a:normAutofit/>
          </a:bodyPr>
          <a:lstStyle/>
          <a:p>
            <a:pPr marL="82296" indent="0">
              <a:buNone/>
            </a:pPr>
            <a:r>
              <a:rPr lang="en-US" dirty="0"/>
              <a:t>The Open-Closed Principle (OCP) was defined by Bertrand Meyer as</a:t>
            </a:r>
            <a:r>
              <a:rPr lang="en-US" dirty="0" smtClean="0"/>
              <a:t>:</a:t>
            </a:r>
          </a:p>
          <a:p>
            <a:pPr marL="82296" indent="0">
              <a:buNone/>
            </a:pPr>
            <a:r>
              <a:rPr lang="en-US" i="1" dirty="0" smtClean="0"/>
              <a:t>“</a:t>
            </a:r>
            <a:r>
              <a:rPr lang="en-US" i="1" dirty="0"/>
              <a:t>Software entities (classes, modules, functions, etc.) should be open for extension, but closed for modification</a:t>
            </a:r>
            <a:r>
              <a:rPr lang="en-US" i="1" dirty="0" smtClean="0"/>
              <a:t>.”</a:t>
            </a:r>
            <a:endParaRPr lang="en-US" dirty="0"/>
          </a:p>
          <a:p>
            <a:pPr marL="82296" indent="0">
              <a:buNone/>
            </a:pPr>
            <a:r>
              <a:rPr lang="en-US" dirty="0"/>
              <a:t>T</a:t>
            </a:r>
            <a:r>
              <a:rPr lang="en-US" dirty="0" smtClean="0"/>
              <a:t>he </a:t>
            </a:r>
            <a:r>
              <a:rPr lang="en-US" dirty="0"/>
              <a:t>implementation of the OCP requires the definition of an </a:t>
            </a:r>
            <a:r>
              <a:rPr lang="en-US" dirty="0" smtClean="0"/>
              <a:t>abstraction, </a:t>
            </a:r>
            <a:r>
              <a:rPr lang="en-US" dirty="0"/>
              <a:t>so that each possible extension is a specialization of this abstraction.</a:t>
            </a:r>
          </a:p>
        </p:txBody>
      </p:sp>
    </p:spTree>
    <p:extLst>
      <p:ext uri="{BB962C8B-B14F-4D97-AF65-F5344CB8AC3E}">
        <p14:creationId xmlns:p14="http://schemas.microsoft.com/office/powerpoint/2010/main" val="374037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pic>
        <p:nvPicPr>
          <p:cNvPr id="4" name="Content Placeholder 3" descr="strategy.jpg"/>
          <p:cNvPicPr>
            <a:picLocks noGrp="1" noChangeAspect="1"/>
          </p:cNvPicPr>
          <p:nvPr>
            <p:ph idx="1"/>
          </p:nvPr>
        </p:nvPicPr>
        <p:blipFill>
          <a:blip r:embed="rId2" cstate="print"/>
          <a:stretch>
            <a:fillRect/>
          </a:stretch>
        </p:blipFill>
        <p:spPr>
          <a:xfrm>
            <a:off x="1629429" y="1981200"/>
            <a:ext cx="7110692" cy="3733800"/>
          </a:xfrm>
        </p:spPr>
      </p:pic>
    </p:spTree>
    <p:extLst>
      <p:ext uri="{BB962C8B-B14F-4D97-AF65-F5344CB8AC3E}">
        <p14:creationId xmlns:p14="http://schemas.microsoft.com/office/powerpoint/2010/main" val="235038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Test-Driven Development</a:t>
            </a:r>
            <a:endParaRPr lang="en-US" dirty="0"/>
          </a:p>
        </p:txBody>
      </p:sp>
      <p:sp>
        <p:nvSpPr>
          <p:cNvPr id="3" name="Content Placeholder 2"/>
          <p:cNvSpPr>
            <a:spLocks noGrp="1"/>
          </p:cNvSpPr>
          <p:nvPr>
            <p:ph idx="1"/>
          </p:nvPr>
        </p:nvSpPr>
        <p:spPr/>
        <p:txBody>
          <a:bodyPr>
            <a:normAutofit fontScale="85000" lnSpcReduction="10000"/>
          </a:bodyPr>
          <a:lstStyle/>
          <a:p>
            <a:pPr marL="82296" indent="0">
              <a:buNone/>
            </a:pPr>
            <a:r>
              <a:rPr lang="en-US" dirty="0" smtClean="0"/>
              <a:t>The fundamental idea of TDD </a:t>
            </a:r>
            <a:r>
              <a:rPr lang="en-US" dirty="0"/>
              <a:t>is to write the tests before writing the code</a:t>
            </a:r>
            <a:r>
              <a:rPr lang="en-US" dirty="0" smtClean="0"/>
              <a:t>.</a:t>
            </a:r>
          </a:p>
          <a:p>
            <a:r>
              <a:rPr lang="en-US" dirty="0" smtClean="0"/>
              <a:t>TDD </a:t>
            </a:r>
            <a:r>
              <a:rPr lang="en-US" dirty="0"/>
              <a:t>focuses on the early separation between abstractions and concrete implementation details</a:t>
            </a:r>
            <a:r>
              <a:rPr lang="en-US" dirty="0" smtClean="0"/>
              <a:t>.</a:t>
            </a:r>
          </a:p>
          <a:p>
            <a:r>
              <a:rPr lang="en-US" dirty="0"/>
              <a:t>R</a:t>
            </a:r>
            <a:r>
              <a:rPr lang="en-US" dirty="0" smtClean="0"/>
              <a:t>equires </a:t>
            </a:r>
            <a:r>
              <a:rPr lang="en-US" dirty="0"/>
              <a:t>the definition of abstract interfaces </a:t>
            </a:r>
            <a:r>
              <a:rPr lang="en-US" dirty="0" smtClean="0"/>
              <a:t>and behavior for </a:t>
            </a:r>
            <a:r>
              <a:rPr lang="en-US" dirty="0"/>
              <a:t>the classes being </a:t>
            </a:r>
            <a:r>
              <a:rPr lang="en-US" dirty="0" smtClean="0"/>
              <a:t>tested.</a:t>
            </a:r>
          </a:p>
          <a:p>
            <a:r>
              <a:rPr lang="en-US" dirty="0"/>
              <a:t>A</a:t>
            </a:r>
            <a:r>
              <a:rPr lang="en-US" dirty="0" smtClean="0"/>
              <a:t>llows </a:t>
            </a:r>
            <a:r>
              <a:rPr lang="en-US" dirty="0"/>
              <a:t>the code to be easily </a:t>
            </a:r>
            <a:r>
              <a:rPr lang="en-US" dirty="0" smtClean="0"/>
              <a:t>refactored, </a:t>
            </a:r>
            <a:r>
              <a:rPr lang="en-US" dirty="0"/>
              <a:t>because the unit tests would catch any </a:t>
            </a:r>
            <a:r>
              <a:rPr lang="en-US" dirty="0" smtClean="0"/>
              <a:t>mistake.</a:t>
            </a:r>
          </a:p>
          <a:p>
            <a:r>
              <a:rPr lang="en-US" dirty="0"/>
              <a:t>T</a:t>
            </a:r>
            <a:r>
              <a:rPr lang="en-US" dirty="0" smtClean="0"/>
              <a:t>he </a:t>
            </a:r>
            <a:r>
              <a:rPr lang="en-US" dirty="0"/>
              <a:t>unit tests are less fragile to volatility (changes) because they are based on abstractions.</a:t>
            </a:r>
          </a:p>
        </p:txBody>
      </p:sp>
    </p:spTree>
    <p:extLst>
      <p:ext uri="{BB962C8B-B14F-4D97-AF65-F5344CB8AC3E}">
        <p14:creationId xmlns:p14="http://schemas.microsoft.com/office/powerpoint/2010/main" val="70103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a:t>In OOP, an inheritance hierarchy organizes classes according to a generalization-specialization </a:t>
            </a:r>
            <a:r>
              <a:rPr lang="en-US" dirty="0" smtClean="0"/>
              <a:t>rationale.</a:t>
            </a:r>
          </a:p>
          <a:p>
            <a:pPr marL="82296" indent="0">
              <a:buNone/>
            </a:pPr>
            <a:r>
              <a:rPr lang="en-US" dirty="0"/>
              <a:t>C</a:t>
            </a:r>
            <a:r>
              <a:rPr lang="en-US" dirty="0" smtClean="0"/>
              <a:t>lasses </a:t>
            </a:r>
            <a:r>
              <a:rPr lang="en-US" dirty="0"/>
              <a:t>near the root of the hierarchy </a:t>
            </a:r>
            <a:r>
              <a:rPr lang="en-US" dirty="0" smtClean="0"/>
              <a:t>are </a:t>
            </a:r>
            <a:r>
              <a:rPr lang="en-US" dirty="0"/>
              <a:t>more abstract than the classes on the leaves of the inheritance </a:t>
            </a:r>
            <a:r>
              <a:rPr lang="en-US" dirty="0" smtClean="0"/>
              <a:t>tree.</a:t>
            </a:r>
          </a:p>
          <a:p>
            <a:pPr marL="82296" indent="0">
              <a:buNone/>
            </a:pPr>
            <a:r>
              <a:rPr lang="en-US" dirty="0"/>
              <a:t>T</a:t>
            </a:r>
            <a:r>
              <a:rPr lang="en-US" dirty="0" smtClean="0"/>
              <a:t>he </a:t>
            </a:r>
            <a:r>
              <a:rPr lang="en-US" dirty="0"/>
              <a:t>abstract classes should be less fragile than the concrete classes, meaning that they should be less subject to impact caused by volatility, such as changes in the requirements or changes in the implementation </a:t>
            </a:r>
            <a:r>
              <a:rPr lang="en-US" dirty="0" smtClean="0"/>
              <a:t>details.</a:t>
            </a:r>
            <a:endParaRPr lang="en-US" dirty="0"/>
          </a:p>
        </p:txBody>
      </p:sp>
    </p:spTree>
    <p:extLst>
      <p:ext uri="{BB962C8B-B14F-4D97-AF65-F5344CB8AC3E}">
        <p14:creationId xmlns:p14="http://schemas.microsoft.com/office/powerpoint/2010/main" val="653578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smtClean="0"/>
              <a:t>Frameworks provide </a:t>
            </a:r>
            <a:r>
              <a:rPr lang="en-US" dirty="0"/>
              <a:t>reusable code that is not </a:t>
            </a:r>
            <a:r>
              <a:rPr lang="en-US" dirty="0" smtClean="0"/>
              <a:t>application-specific, defining </a:t>
            </a:r>
            <a:r>
              <a:rPr lang="en-US" dirty="0"/>
              <a:t>abstractions and the relationships among </a:t>
            </a:r>
            <a:r>
              <a:rPr lang="en-US" dirty="0" smtClean="0"/>
              <a:t>them.</a:t>
            </a:r>
          </a:p>
          <a:p>
            <a:pPr marL="82296" indent="0">
              <a:buNone/>
            </a:pPr>
            <a:r>
              <a:rPr lang="en-US" dirty="0" smtClean="0"/>
              <a:t>The </a:t>
            </a:r>
            <a:r>
              <a:rPr lang="en-US" dirty="0"/>
              <a:t>software developer </a:t>
            </a:r>
            <a:r>
              <a:rPr lang="en-US" dirty="0" smtClean="0"/>
              <a:t>extends </a:t>
            </a:r>
            <a:r>
              <a:rPr lang="en-US" dirty="0"/>
              <a:t>the framework, deriving concrete subclasses, and writing the implementation details to satisfy the requirements of a</a:t>
            </a:r>
            <a:r>
              <a:rPr lang="en-US" dirty="0" smtClean="0"/>
              <a:t> </a:t>
            </a:r>
            <a:r>
              <a:rPr lang="en-US" dirty="0"/>
              <a:t>specific application. </a:t>
            </a:r>
            <a:endParaRPr lang="en-US" dirty="0" smtClean="0"/>
          </a:p>
          <a:p>
            <a:pPr marL="82296" indent="0">
              <a:buNone/>
            </a:pPr>
            <a:r>
              <a:rPr lang="en-US" dirty="0" smtClean="0"/>
              <a:t>These </a:t>
            </a:r>
            <a:r>
              <a:rPr lang="en-US" dirty="0"/>
              <a:t>implementation details </a:t>
            </a:r>
            <a:r>
              <a:rPr lang="en-US" dirty="0" smtClean="0"/>
              <a:t>are </a:t>
            </a:r>
            <a:r>
              <a:rPr lang="en-US" dirty="0"/>
              <a:t>fragile, but the framework is </a:t>
            </a:r>
            <a:r>
              <a:rPr lang="en-US" dirty="0" smtClean="0"/>
              <a:t>not, </a:t>
            </a:r>
            <a:r>
              <a:rPr lang="en-US" dirty="0"/>
              <a:t>and may be reused with no changes on many applications.</a:t>
            </a:r>
          </a:p>
        </p:txBody>
      </p:sp>
    </p:spTree>
    <p:extLst>
      <p:ext uri="{BB962C8B-B14F-4D97-AF65-F5344CB8AC3E}">
        <p14:creationId xmlns:p14="http://schemas.microsoft.com/office/powerpoint/2010/main" val="4057566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Triad: Antifragility</a:t>
            </a:r>
            <a:r>
              <a:rPr lang="en-US" dirty="0"/>
              <a:t>, Robustness, and Fragility</a:t>
            </a:r>
          </a:p>
        </p:txBody>
      </p:sp>
      <p:sp>
        <p:nvSpPr>
          <p:cNvPr id="3" name="Content Placeholder 2"/>
          <p:cNvSpPr>
            <a:spLocks noGrp="1"/>
          </p:cNvSpPr>
          <p:nvPr>
            <p:ph idx="1"/>
          </p:nvPr>
        </p:nvSpPr>
        <p:spPr>
          <a:xfrm>
            <a:off x="1435608" y="1447800"/>
            <a:ext cx="5041392" cy="4800600"/>
          </a:xfrm>
        </p:spPr>
        <p:txBody>
          <a:bodyPr>
            <a:normAutofit/>
          </a:bodyPr>
          <a:lstStyle/>
          <a:p>
            <a:pPr fontAlgn="base"/>
            <a:r>
              <a:rPr lang="en-US" sz="2800" b="1" dirty="0" smtClean="0"/>
              <a:t>Fragile</a:t>
            </a:r>
            <a:r>
              <a:rPr lang="en-US" sz="2800" dirty="0" smtClean="0"/>
              <a:t> </a:t>
            </a:r>
            <a:r>
              <a:rPr lang="en-US" sz="2800" dirty="0"/>
              <a:t>things are exposed to volatility, </a:t>
            </a:r>
            <a:r>
              <a:rPr lang="en-US" sz="2800" dirty="0" smtClean="0"/>
              <a:t>so </a:t>
            </a:r>
            <a:r>
              <a:rPr lang="en-US" sz="2800" dirty="0"/>
              <a:t>that volatility is prejudicial to them.</a:t>
            </a:r>
          </a:p>
          <a:p>
            <a:pPr fontAlgn="base"/>
            <a:r>
              <a:rPr lang="en-US" sz="2800" b="1" dirty="0"/>
              <a:t>Robust</a:t>
            </a:r>
            <a:r>
              <a:rPr lang="en-US" sz="2800" dirty="0"/>
              <a:t> things are immune to volatility, </a:t>
            </a:r>
            <a:r>
              <a:rPr lang="en-US" sz="2800" dirty="0" smtClean="0"/>
              <a:t>so </a:t>
            </a:r>
            <a:r>
              <a:rPr lang="en-US" sz="2800" dirty="0"/>
              <a:t>that volatility does not affect them.</a:t>
            </a:r>
          </a:p>
          <a:p>
            <a:pPr fontAlgn="base"/>
            <a:r>
              <a:rPr lang="en-US" sz="2800" b="1" dirty="0"/>
              <a:t>Antifragile</a:t>
            </a:r>
            <a:r>
              <a:rPr lang="en-US" sz="2800" dirty="0"/>
              <a:t> things enjoy volatility, </a:t>
            </a:r>
            <a:r>
              <a:rPr lang="en-US" sz="2800" dirty="0" smtClean="0"/>
              <a:t>so </a:t>
            </a:r>
            <a:r>
              <a:rPr lang="en-US" sz="2800" dirty="0"/>
              <a:t>that volatility is beneficial to them.</a:t>
            </a:r>
          </a:p>
          <a:p>
            <a:pPr marL="82296"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9141" y="1295400"/>
            <a:ext cx="1371601" cy="19936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941" y="3450242"/>
            <a:ext cx="1524001" cy="117856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4790038"/>
            <a:ext cx="1906283" cy="1441098"/>
          </a:xfrm>
          <a:prstGeom prst="rect">
            <a:avLst/>
          </a:prstGeom>
        </p:spPr>
      </p:pic>
    </p:spTree>
    <p:extLst>
      <p:ext uri="{BB962C8B-B14F-4D97-AF65-F5344CB8AC3E}">
        <p14:creationId xmlns:p14="http://schemas.microsoft.com/office/powerpoint/2010/main" val="1249672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Robust vs. Fragile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1746230"/>
              </p:ext>
            </p:extLst>
          </p:nvPr>
        </p:nvGraphicFramePr>
        <p:xfrm>
          <a:off x="1435100" y="1447800"/>
          <a:ext cx="7499350" cy="509016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lang="en-US" sz="2800" dirty="0" smtClean="0"/>
                        <a:t>Robust</a:t>
                      </a:r>
                      <a:endParaRPr lang="en-US" sz="2800" dirty="0"/>
                    </a:p>
                  </a:txBody>
                  <a:tcPr/>
                </a:tc>
                <a:tc>
                  <a:txBody>
                    <a:bodyPr/>
                    <a:lstStyle/>
                    <a:p>
                      <a:r>
                        <a:rPr lang="en-US" sz="2800" dirty="0" smtClean="0"/>
                        <a:t>Fragile</a:t>
                      </a:r>
                      <a:endParaRPr lang="en-US" sz="2800" dirty="0"/>
                    </a:p>
                  </a:txBody>
                  <a:tcPr/>
                </a:tc>
              </a:tr>
              <a:tr h="370840">
                <a:tc>
                  <a:txBody>
                    <a:bodyPr/>
                    <a:lstStyle/>
                    <a:p>
                      <a:r>
                        <a:rPr lang="en-US" sz="2400" dirty="0" smtClean="0"/>
                        <a:t>Dependency</a:t>
                      </a:r>
                      <a:r>
                        <a:rPr lang="en-US" sz="2400" baseline="0" dirty="0" smtClean="0"/>
                        <a:t> on i</a:t>
                      </a:r>
                      <a:r>
                        <a:rPr lang="en-US" sz="2400" dirty="0" smtClean="0"/>
                        <a:t>nterface</a:t>
                      </a:r>
                      <a:endParaRPr lang="en-US" sz="2400" dirty="0"/>
                    </a:p>
                  </a:txBody>
                  <a:tcPr/>
                </a:tc>
                <a:tc>
                  <a:txBody>
                    <a:bodyPr/>
                    <a:lstStyle/>
                    <a:p>
                      <a:r>
                        <a:rPr lang="en-US" sz="2400" dirty="0" smtClean="0"/>
                        <a:t>Dependency on implementation details</a:t>
                      </a:r>
                      <a:endParaRPr lang="en-US" sz="2400" dirty="0"/>
                    </a:p>
                  </a:txBody>
                  <a:tcPr/>
                </a:tc>
              </a:tr>
              <a:tr h="370840">
                <a:tc>
                  <a:txBody>
                    <a:bodyPr/>
                    <a:lstStyle/>
                    <a:p>
                      <a:r>
                        <a:rPr lang="en-US" sz="2400" dirty="0" smtClean="0"/>
                        <a:t>Client</a:t>
                      </a:r>
                      <a:r>
                        <a:rPr lang="en-US" sz="2400" baseline="0" dirty="0" smtClean="0"/>
                        <a:t> of encapsulated class</a:t>
                      </a:r>
                      <a:endParaRPr lang="en-US" sz="2400" dirty="0"/>
                    </a:p>
                  </a:txBody>
                  <a:tcPr/>
                </a:tc>
                <a:tc>
                  <a:txBody>
                    <a:bodyPr/>
                    <a:lstStyle/>
                    <a:p>
                      <a:r>
                        <a:rPr lang="en-US" sz="2400" dirty="0" smtClean="0"/>
                        <a:t>Client of class with public members</a:t>
                      </a:r>
                      <a:endParaRPr lang="en-US" sz="2400" dirty="0"/>
                    </a:p>
                  </a:txBody>
                  <a:tcPr/>
                </a:tc>
              </a:tr>
              <a:tr h="370840">
                <a:tc>
                  <a:txBody>
                    <a:bodyPr/>
                    <a:lstStyle/>
                    <a:p>
                      <a:r>
                        <a:rPr lang="en-US" sz="2400" dirty="0" smtClean="0"/>
                        <a:t>Class</a:t>
                      </a:r>
                      <a:r>
                        <a:rPr lang="en-US" sz="2400" baseline="0" dirty="0" smtClean="0"/>
                        <a:t> that may be extended without modifications</a:t>
                      </a:r>
                      <a:endParaRPr lang="en-US" sz="2400" dirty="0"/>
                    </a:p>
                  </a:txBody>
                  <a:tcPr/>
                </a:tc>
                <a:tc>
                  <a:txBody>
                    <a:bodyPr/>
                    <a:lstStyle/>
                    <a:p>
                      <a:r>
                        <a:rPr lang="en-US" sz="2400" dirty="0" smtClean="0"/>
                        <a:t>Class that</a:t>
                      </a:r>
                      <a:r>
                        <a:rPr lang="en-US" sz="2400" baseline="0" dirty="0" smtClean="0"/>
                        <a:t> needs to be modified to be extended</a:t>
                      </a:r>
                      <a:endParaRPr lang="en-US" sz="2400" dirty="0"/>
                    </a:p>
                  </a:txBody>
                  <a:tcPr/>
                </a:tc>
              </a:tr>
              <a:tr h="370840">
                <a:tc>
                  <a:txBody>
                    <a:bodyPr/>
                    <a:lstStyle/>
                    <a:p>
                      <a:r>
                        <a:rPr lang="en-US" sz="2400" dirty="0" smtClean="0"/>
                        <a:t>Unit Tests</a:t>
                      </a:r>
                      <a:endParaRPr lang="en-US" sz="2400" dirty="0"/>
                    </a:p>
                  </a:txBody>
                  <a:tcPr/>
                </a:tc>
                <a:tc>
                  <a:txBody>
                    <a:bodyPr/>
                    <a:lstStyle/>
                    <a:p>
                      <a:r>
                        <a:rPr lang="en-US" sz="2400" dirty="0" smtClean="0"/>
                        <a:t>Implementation of the classes being tested</a:t>
                      </a:r>
                      <a:endParaRPr lang="en-US" sz="2400" dirty="0"/>
                    </a:p>
                  </a:txBody>
                  <a:tcPr/>
                </a:tc>
              </a:tr>
              <a:tr h="370840">
                <a:tc>
                  <a:txBody>
                    <a:bodyPr/>
                    <a:lstStyle/>
                    <a:p>
                      <a:r>
                        <a:rPr lang="en-US" sz="2400" dirty="0" smtClean="0"/>
                        <a:t>Abstract</a:t>
                      </a:r>
                      <a:r>
                        <a:rPr lang="en-US" sz="2400" baseline="0" dirty="0" smtClean="0"/>
                        <a:t> Class</a:t>
                      </a:r>
                      <a:endParaRPr lang="en-US" sz="2400" dirty="0"/>
                    </a:p>
                  </a:txBody>
                  <a:tcPr/>
                </a:tc>
                <a:tc>
                  <a:txBody>
                    <a:bodyPr/>
                    <a:lstStyle/>
                    <a:p>
                      <a:r>
                        <a:rPr lang="en-US" sz="2400" dirty="0" smtClean="0"/>
                        <a:t>Concrete Class</a:t>
                      </a:r>
                      <a:endParaRPr lang="en-US" sz="2400" dirty="0"/>
                    </a:p>
                  </a:txBody>
                  <a:tcPr/>
                </a:tc>
              </a:tr>
              <a:tr h="370840">
                <a:tc>
                  <a:txBody>
                    <a:bodyPr/>
                    <a:lstStyle/>
                    <a:p>
                      <a:r>
                        <a:rPr lang="en-US" sz="2400" smtClean="0"/>
                        <a:t>Generic Framework</a:t>
                      </a:r>
                      <a:endParaRPr lang="en-US" sz="2400" dirty="0"/>
                    </a:p>
                  </a:txBody>
                  <a:tcPr/>
                </a:tc>
                <a:tc>
                  <a:txBody>
                    <a:bodyPr/>
                    <a:lstStyle/>
                    <a:p>
                      <a:r>
                        <a:rPr lang="en-US" sz="2400" dirty="0" smtClean="0"/>
                        <a:t>Application-specific extension of the Framework</a:t>
                      </a:r>
                    </a:p>
                  </a:txBody>
                  <a:tcPr/>
                </a:tc>
              </a:tr>
            </a:tbl>
          </a:graphicData>
        </a:graphic>
      </p:graphicFrame>
    </p:spTree>
    <p:extLst>
      <p:ext uri="{BB962C8B-B14F-4D97-AF65-F5344CB8AC3E}">
        <p14:creationId xmlns:p14="http://schemas.microsoft.com/office/powerpoint/2010/main" val="4202207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so far</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Software systems are subject to volatility in the form of changing </a:t>
            </a:r>
            <a:r>
              <a:rPr lang="en-US" dirty="0" smtClean="0"/>
              <a:t>requirements.</a:t>
            </a:r>
          </a:p>
          <a:p>
            <a:r>
              <a:rPr lang="en-US" dirty="0" smtClean="0"/>
              <a:t>Concrete </a:t>
            </a:r>
            <a:r>
              <a:rPr lang="en-US" dirty="0"/>
              <a:t>implementation details are fragile and directly affected by these </a:t>
            </a:r>
            <a:r>
              <a:rPr lang="en-US" dirty="0" smtClean="0"/>
              <a:t>changes</a:t>
            </a:r>
          </a:p>
          <a:p>
            <a:r>
              <a:rPr lang="en-US" dirty="0"/>
              <a:t>A</a:t>
            </a:r>
            <a:r>
              <a:rPr lang="en-US" dirty="0" smtClean="0"/>
              <a:t> </a:t>
            </a:r>
            <a:r>
              <a:rPr lang="en-US" dirty="0"/>
              <a:t>Barbell Strategy </a:t>
            </a:r>
            <a:r>
              <a:rPr lang="en-US" dirty="0" smtClean="0"/>
              <a:t>defines concrete </a:t>
            </a:r>
            <a:r>
              <a:rPr lang="en-US" dirty="0"/>
              <a:t>details as the specialization of higher-level </a:t>
            </a:r>
            <a:r>
              <a:rPr lang="en-US" dirty="0" smtClean="0"/>
              <a:t>abstractions.</a:t>
            </a:r>
          </a:p>
          <a:p>
            <a:r>
              <a:rPr lang="en-US" dirty="0" smtClean="0"/>
              <a:t>Proper </a:t>
            </a:r>
            <a:r>
              <a:rPr lang="en-US" dirty="0"/>
              <a:t>abstractions should be robust, surviving the impact of changes. </a:t>
            </a:r>
            <a:endParaRPr lang="en-US" dirty="0" smtClean="0"/>
          </a:p>
          <a:p>
            <a:r>
              <a:rPr lang="en-US" dirty="0"/>
              <a:t>D</a:t>
            </a:r>
            <a:r>
              <a:rPr lang="en-US" dirty="0" smtClean="0"/>
              <a:t>etails change </a:t>
            </a:r>
            <a:r>
              <a:rPr lang="en-US" dirty="0"/>
              <a:t>over time, </a:t>
            </a:r>
            <a:r>
              <a:rPr lang="en-US" dirty="0" smtClean="0"/>
              <a:t>but the </a:t>
            </a:r>
            <a:r>
              <a:rPr lang="en-US" dirty="0"/>
              <a:t>system structure and organization </a:t>
            </a:r>
            <a:r>
              <a:rPr lang="en-US" dirty="0" smtClean="0"/>
              <a:t>may </a:t>
            </a:r>
            <a:r>
              <a:rPr lang="en-US" dirty="0"/>
              <a:t>be preserved because it is based on abstractions.</a:t>
            </a:r>
          </a:p>
        </p:txBody>
      </p:sp>
    </p:spTree>
    <p:extLst>
      <p:ext uri="{BB962C8B-B14F-4D97-AF65-F5344CB8AC3E}">
        <p14:creationId xmlns:p14="http://schemas.microsoft.com/office/powerpoint/2010/main" val="281173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Antifragile</a:t>
            </a:r>
            <a:r>
              <a:rPr lang="en-US" dirty="0" smtClean="0"/>
              <a:t> Whole, Fragile </a:t>
            </a:r>
            <a:r>
              <a:rPr lang="en-US" dirty="0"/>
              <a:t>P</a:t>
            </a:r>
            <a:r>
              <a:rPr lang="en-US" dirty="0" smtClean="0"/>
              <a:t>arts</a:t>
            </a:r>
            <a:endParaRPr lang="en-US" dirty="0"/>
          </a:p>
        </p:txBody>
      </p:sp>
      <p:sp>
        <p:nvSpPr>
          <p:cNvPr id="3" name="Content Placeholder 2"/>
          <p:cNvSpPr>
            <a:spLocks noGrp="1"/>
          </p:cNvSpPr>
          <p:nvPr>
            <p:ph idx="1"/>
          </p:nvPr>
        </p:nvSpPr>
        <p:spPr/>
        <p:txBody>
          <a:bodyPr/>
          <a:lstStyle/>
          <a:p>
            <a:pPr marL="82296" indent="0">
              <a:buNone/>
            </a:pPr>
            <a:r>
              <a:rPr lang="en-US" i="1" dirty="0" smtClean="0"/>
              <a:t>“The </a:t>
            </a:r>
            <a:r>
              <a:rPr lang="en-US" i="1" dirty="0"/>
              <a:t>antifragility of the whole often depends on the fragility of the parts</a:t>
            </a:r>
            <a:r>
              <a:rPr lang="en-US" i="1" dirty="0" smtClean="0"/>
              <a:t>.”</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819400"/>
            <a:ext cx="5410199" cy="3621343"/>
          </a:xfrm>
          <a:prstGeom prst="rect">
            <a:avLst/>
          </a:prstGeom>
        </p:spPr>
      </p:pic>
    </p:spTree>
    <p:extLst>
      <p:ext uri="{BB962C8B-B14F-4D97-AF65-F5344CB8AC3E}">
        <p14:creationId xmlns:p14="http://schemas.microsoft.com/office/powerpoint/2010/main" val="3804781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Componentization</a:t>
            </a:r>
            <a:endParaRPr lang="en-US" dirty="0"/>
          </a:p>
        </p:txBody>
      </p:sp>
      <p:sp>
        <p:nvSpPr>
          <p:cNvPr id="3" name="Content Placeholder 2"/>
          <p:cNvSpPr>
            <a:spLocks noGrp="1"/>
          </p:cNvSpPr>
          <p:nvPr>
            <p:ph idx="1"/>
          </p:nvPr>
        </p:nvSpPr>
        <p:spPr/>
        <p:txBody>
          <a:bodyPr/>
          <a:lstStyle/>
          <a:p>
            <a:pPr marL="82296" indent="0">
              <a:buNone/>
            </a:pPr>
            <a:r>
              <a:rPr lang="en-US" dirty="0"/>
              <a:t>It is common knowledge that systems should be divided into </a:t>
            </a:r>
            <a:r>
              <a:rPr lang="en-US" dirty="0" smtClean="0"/>
              <a:t>components.</a:t>
            </a:r>
          </a:p>
          <a:p>
            <a:pPr marL="82296" indent="0">
              <a:buNone/>
            </a:pPr>
            <a:r>
              <a:rPr lang="en-US" dirty="0" smtClean="0"/>
              <a:t>The </a:t>
            </a:r>
            <a:r>
              <a:rPr lang="en-US" dirty="0"/>
              <a:t>reaction to a change in the environment should only affect a few components, and not the entire </a:t>
            </a:r>
            <a:r>
              <a:rPr lang="en-US" dirty="0" smtClean="0"/>
              <a:t>system.</a:t>
            </a:r>
          </a:p>
          <a:p>
            <a:pPr marL="82296" indent="0">
              <a:buNone/>
            </a:pPr>
            <a:r>
              <a:rPr lang="en-US" dirty="0" smtClean="0"/>
              <a:t>Thus</a:t>
            </a:r>
            <a:r>
              <a:rPr lang="en-US" dirty="0"/>
              <a:t>, component-based systems are more robust than monolithic systems.</a:t>
            </a:r>
          </a:p>
        </p:txBody>
      </p:sp>
    </p:spTree>
    <p:extLst>
      <p:ext uri="{BB962C8B-B14F-4D97-AF65-F5344CB8AC3E}">
        <p14:creationId xmlns:p14="http://schemas.microsoft.com/office/powerpoint/2010/main" val="995713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Antifragility through Componentization</a:t>
            </a:r>
            <a:endParaRPr lang="en-US" dirty="0"/>
          </a:p>
        </p:txBody>
      </p:sp>
      <p:sp>
        <p:nvSpPr>
          <p:cNvPr id="3" name="Content Placeholder 2"/>
          <p:cNvSpPr>
            <a:spLocks noGrp="1"/>
          </p:cNvSpPr>
          <p:nvPr>
            <p:ph idx="1"/>
          </p:nvPr>
        </p:nvSpPr>
        <p:spPr/>
        <p:txBody>
          <a:bodyPr>
            <a:normAutofit/>
          </a:bodyPr>
          <a:lstStyle/>
          <a:p>
            <a:pPr marL="82296" indent="0">
              <a:buNone/>
            </a:pPr>
            <a:r>
              <a:rPr lang="en-US" dirty="0"/>
              <a:t>T</a:t>
            </a:r>
            <a:r>
              <a:rPr lang="en-US" dirty="0" smtClean="0"/>
              <a:t>o </a:t>
            </a:r>
            <a:r>
              <a:rPr lang="en-US" dirty="0"/>
              <a:t>be </a:t>
            </a:r>
            <a:r>
              <a:rPr lang="en-US" dirty="0" err="1"/>
              <a:t>Antifragile</a:t>
            </a:r>
            <a:r>
              <a:rPr lang="en-US" dirty="0"/>
              <a:t>, a system must be able to benefit from changes in the </a:t>
            </a:r>
            <a:r>
              <a:rPr lang="en-US" dirty="0" smtClean="0"/>
              <a:t>environment.</a:t>
            </a:r>
          </a:p>
          <a:p>
            <a:pPr marL="82296" indent="0">
              <a:buNone/>
            </a:pPr>
            <a:r>
              <a:rPr lang="en-US" dirty="0" smtClean="0"/>
              <a:t>Antifragility </a:t>
            </a:r>
            <a:r>
              <a:rPr lang="en-US" dirty="0"/>
              <a:t>may be achieved when several systems share the same </a:t>
            </a:r>
            <a:r>
              <a:rPr lang="en-US" dirty="0" smtClean="0"/>
              <a:t>components.</a:t>
            </a:r>
          </a:p>
          <a:p>
            <a:pPr marL="82296" indent="0">
              <a:buNone/>
            </a:pPr>
            <a:r>
              <a:rPr lang="en-US" dirty="0"/>
              <a:t>W</a:t>
            </a:r>
            <a:r>
              <a:rPr lang="en-US" dirty="0" smtClean="0"/>
              <a:t>hen </a:t>
            </a:r>
            <a:r>
              <a:rPr lang="en-US" dirty="0"/>
              <a:t>a specific component is improved, all systems using this component can benefit from this improvement.</a:t>
            </a:r>
          </a:p>
        </p:txBody>
      </p:sp>
    </p:spTree>
    <p:extLst>
      <p:ext uri="{BB962C8B-B14F-4D97-AF65-F5344CB8AC3E}">
        <p14:creationId xmlns:p14="http://schemas.microsoft.com/office/powerpoint/2010/main" val="4242534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Rechargeable Batteries</a:t>
            </a:r>
            <a:endParaRPr lang="en-US" dirty="0"/>
          </a:p>
        </p:txBody>
      </p:sp>
      <p:sp>
        <p:nvSpPr>
          <p:cNvPr id="3" name="Content Placeholder 2"/>
          <p:cNvSpPr>
            <a:spLocks noGrp="1"/>
          </p:cNvSpPr>
          <p:nvPr>
            <p:ph idx="1"/>
          </p:nvPr>
        </p:nvSpPr>
        <p:spPr/>
        <p:txBody>
          <a:bodyPr>
            <a:normAutofit/>
          </a:bodyPr>
          <a:lstStyle/>
          <a:p>
            <a:pPr marL="82296" indent="0">
              <a:buNone/>
            </a:pPr>
            <a:r>
              <a:rPr lang="en-US" sz="2800" dirty="0" smtClean="0"/>
              <a:t>All users of traditional AA batteries can benefit from improved technology of rechargeable ones.</a:t>
            </a:r>
          </a:p>
          <a:p>
            <a:pPr marL="82296" indent="0">
              <a:buNone/>
            </a:pPr>
            <a:endParaRPr lang="en-US"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590800"/>
            <a:ext cx="4013200" cy="4013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149600"/>
            <a:ext cx="4292847" cy="3454400"/>
          </a:xfrm>
          <a:prstGeom prst="rect">
            <a:avLst/>
          </a:prstGeom>
        </p:spPr>
      </p:pic>
    </p:spTree>
    <p:extLst>
      <p:ext uri="{BB962C8B-B14F-4D97-AF65-F5344CB8AC3E}">
        <p14:creationId xmlns:p14="http://schemas.microsoft.com/office/powerpoint/2010/main" val="2500492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 and Cohesion</a:t>
            </a:r>
            <a:endParaRPr lang="en-US" dirty="0"/>
          </a:p>
        </p:txBody>
      </p:sp>
      <p:sp>
        <p:nvSpPr>
          <p:cNvPr id="3" name="Content Placeholder 2"/>
          <p:cNvSpPr>
            <a:spLocks noGrp="1"/>
          </p:cNvSpPr>
          <p:nvPr>
            <p:ph idx="1"/>
          </p:nvPr>
        </p:nvSpPr>
        <p:spPr/>
        <p:txBody>
          <a:bodyPr>
            <a:normAutofit/>
          </a:bodyPr>
          <a:lstStyle/>
          <a:p>
            <a:pPr marL="82296" indent="0">
              <a:buNone/>
            </a:pPr>
            <a:r>
              <a:rPr lang="en-US" dirty="0"/>
              <a:t>Principles to guide the decomposition of large software systems into </a:t>
            </a:r>
            <a:r>
              <a:rPr lang="en-US" dirty="0" smtClean="0"/>
              <a:t>modules:</a:t>
            </a:r>
          </a:p>
          <a:p>
            <a:r>
              <a:rPr lang="en-US" b="1" dirty="0" smtClean="0"/>
              <a:t>Coupling: </a:t>
            </a:r>
            <a:r>
              <a:rPr lang="en-US" dirty="0"/>
              <a:t>The degree of dependency between two modules. We always want low coupling.</a:t>
            </a:r>
          </a:p>
          <a:p>
            <a:r>
              <a:rPr lang="en-US" b="1" dirty="0" smtClean="0"/>
              <a:t>Cohesion:</a:t>
            </a:r>
            <a:r>
              <a:rPr lang="en-US" b="1" dirty="0"/>
              <a:t> </a:t>
            </a:r>
            <a:r>
              <a:rPr lang="en-US" dirty="0"/>
              <a:t>The measure of how strongly-related is the set of functions performed by a module. We always want high cohesion.</a:t>
            </a:r>
          </a:p>
        </p:txBody>
      </p:sp>
    </p:spTree>
    <p:extLst>
      <p:ext uri="{BB962C8B-B14F-4D97-AF65-F5344CB8AC3E}">
        <p14:creationId xmlns:p14="http://schemas.microsoft.com/office/powerpoint/2010/main" val="1120473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955414"/>
            <a:ext cx="5791200" cy="2762885"/>
          </a:xfrm>
          <a:prstGeom prst="rect">
            <a:avLst/>
          </a:prstGeom>
        </p:spPr>
      </p:pic>
      <p:sp>
        <p:nvSpPr>
          <p:cNvPr id="2" name="Title 1"/>
          <p:cNvSpPr>
            <a:spLocks noGrp="1"/>
          </p:cNvSpPr>
          <p:nvPr>
            <p:ph type="title"/>
          </p:nvPr>
        </p:nvSpPr>
        <p:spPr/>
        <p:txBody>
          <a:bodyPr>
            <a:normAutofit fontScale="90000"/>
          </a:bodyPr>
          <a:lstStyle/>
          <a:p>
            <a:r>
              <a:rPr lang="en-US" dirty="0" smtClean="0"/>
              <a:t>Applications of Componentization</a:t>
            </a:r>
            <a:endParaRPr lang="en-US" dirty="0"/>
          </a:p>
        </p:txBody>
      </p:sp>
      <p:sp>
        <p:nvSpPr>
          <p:cNvPr id="3" name="Content Placeholder 2"/>
          <p:cNvSpPr>
            <a:spLocks noGrp="1"/>
          </p:cNvSpPr>
          <p:nvPr>
            <p:ph idx="1"/>
          </p:nvPr>
        </p:nvSpPr>
        <p:spPr/>
        <p:txBody>
          <a:bodyPr/>
          <a:lstStyle/>
          <a:p>
            <a:r>
              <a:rPr lang="en-US" dirty="0" smtClean="0"/>
              <a:t>DLLs</a:t>
            </a:r>
          </a:p>
          <a:p>
            <a:r>
              <a:rPr lang="en-US" dirty="0" smtClean="0"/>
              <a:t>ORBs</a:t>
            </a:r>
          </a:p>
          <a:p>
            <a:r>
              <a:rPr lang="en-US" dirty="0" smtClean="0"/>
              <a:t>SOA</a:t>
            </a:r>
          </a:p>
          <a:p>
            <a:r>
              <a:rPr lang="en-US" dirty="0" smtClean="0"/>
              <a:t>Microservices</a:t>
            </a:r>
          </a:p>
          <a:p>
            <a:r>
              <a:rPr lang="en-US" dirty="0" smtClean="0"/>
              <a:t>Software Product Lines</a:t>
            </a:r>
          </a:p>
        </p:txBody>
      </p:sp>
    </p:spTree>
    <p:extLst>
      <p:ext uri="{BB962C8B-B14F-4D97-AF65-F5344CB8AC3E}">
        <p14:creationId xmlns:p14="http://schemas.microsoft.com/office/powerpoint/2010/main" val="1470050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 Dynamic Link Library</a:t>
            </a:r>
            <a:endParaRPr lang="en-US" dirty="0"/>
          </a:p>
        </p:txBody>
      </p:sp>
      <p:sp>
        <p:nvSpPr>
          <p:cNvPr id="3" name="Content Placeholder 2"/>
          <p:cNvSpPr>
            <a:spLocks noGrp="1"/>
          </p:cNvSpPr>
          <p:nvPr>
            <p:ph idx="1"/>
          </p:nvPr>
        </p:nvSpPr>
        <p:spPr/>
        <p:txBody>
          <a:bodyPr>
            <a:normAutofit/>
          </a:bodyPr>
          <a:lstStyle/>
          <a:p>
            <a:pPr marL="82296" indent="0">
              <a:buNone/>
            </a:pPr>
            <a:r>
              <a:rPr lang="en-US" sz="2800" i="1" dirty="0"/>
              <a:t>“DLLs provide a mechanism for shared code and data, allowing a developer of shared code/data to upgrade functionality without requiring applications to be re-linked or </a:t>
            </a:r>
            <a:r>
              <a:rPr lang="en-US" sz="2800" i="1" dirty="0" smtClean="0"/>
              <a:t>re-compiled.”</a:t>
            </a:r>
          </a:p>
          <a:p>
            <a:pPr marL="82296" indent="0">
              <a:buNone/>
            </a:pPr>
            <a:endParaRPr lang="en-US" sz="28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263044"/>
            <a:ext cx="4389091" cy="3253492"/>
          </a:xfrm>
          <a:prstGeom prst="rect">
            <a:avLst/>
          </a:prstGeom>
        </p:spPr>
      </p:pic>
    </p:spTree>
    <p:extLst>
      <p:ext uri="{BB962C8B-B14F-4D97-AF65-F5344CB8AC3E}">
        <p14:creationId xmlns:p14="http://schemas.microsoft.com/office/powerpoint/2010/main" val="307512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ORB: Object Request Broker</a:t>
            </a:r>
            <a:endParaRPr lang="en-US" dirty="0"/>
          </a:p>
        </p:txBody>
      </p:sp>
      <p:sp>
        <p:nvSpPr>
          <p:cNvPr id="3" name="Content Placeholder 2"/>
          <p:cNvSpPr>
            <a:spLocks noGrp="1"/>
          </p:cNvSpPr>
          <p:nvPr>
            <p:ph idx="1"/>
          </p:nvPr>
        </p:nvSpPr>
        <p:spPr/>
        <p:txBody>
          <a:bodyPr>
            <a:normAutofit/>
          </a:bodyPr>
          <a:lstStyle/>
          <a:p>
            <a:pPr marL="82296" indent="0">
              <a:buNone/>
            </a:pPr>
            <a:r>
              <a:rPr lang="en-US" sz="2800" i="1" dirty="0"/>
              <a:t>“An </a:t>
            </a:r>
            <a:r>
              <a:rPr lang="en-US" sz="2800" i="1" dirty="0" smtClean="0"/>
              <a:t>ORB acts </a:t>
            </a:r>
            <a:r>
              <a:rPr lang="en-US" sz="2800" i="1" dirty="0"/>
              <a:t>as a </a:t>
            </a:r>
            <a:r>
              <a:rPr lang="en-US" sz="2800" i="1" dirty="0" smtClean="0"/>
              <a:t>broker </a:t>
            </a:r>
            <a:r>
              <a:rPr lang="en-US" sz="2800" i="1" dirty="0"/>
              <a:t>between a client request for a service from a distributed object or component and the completion of that request</a:t>
            </a:r>
            <a:r>
              <a:rPr lang="en-US" sz="2800" i="1" dirty="0" smtClean="0"/>
              <a:t>.”</a:t>
            </a:r>
          </a:p>
          <a:p>
            <a:pPr marL="82296" indent="0">
              <a:buNone/>
            </a:pPr>
            <a:endParaRPr lang="en-US" sz="28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83" y="2956910"/>
            <a:ext cx="6002317" cy="3596290"/>
          </a:xfrm>
          <a:prstGeom prst="rect">
            <a:avLst/>
          </a:prstGeom>
        </p:spPr>
      </p:pic>
    </p:spTree>
    <p:extLst>
      <p:ext uri="{BB962C8B-B14F-4D97-AF65-F5344CB8AC3E}">
        <p14:creationId xmlns:p14="http://schemas.microsoft.com/office/powerpoint/2010/main" val="2717139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Triad Over Time</a:t>
            </a:r>
            <a:endParaRPr lang="en-US" dirty="0"/>
          </a:p>
        </p:txBody>
      </p:sp>
      <p:sp>
        <p:nvSpPr>
          <p:cNvPr id="3" name="Content Placeholder 2"/>
          <p:cNvSpPr>
            <a:spLocks noGrp="1"/>
          </p:cNvSpPr>
          <p:nvPr>
            <p:ph idx="1"/>
          </p:nvPr>
        </p:nvSpPr>
        <p:spPr/>
        <p:txBody>
          <a:bodyPr>
            <a:normAutofit/>
          </a:bodyPr>
          <a:lstStyle/>
          <a:p>
            <a:r>
              <a:rPr lang="en-US" sz="2800" b="1" dirty="0" smtClean="0"/>
              <a:t>Fragile</a:t>
            </a:r>
            <a:r>
              <a:rPr lang="en-US" sz="2800" dirty="0" smtClean="0"/>
              <a:t> things: </a:t>
            </a:r>
            <a:r>
              <a:rPr lang="en-US" sz="2800" dirty="0"/>
              <a:t>B</a:t>
            </a:r>
            <a:r>
              <a:rPr lang="en-US" sz="2800" dirty="0" smtClean="0"/>
              <a:t>reak, erode or deteriorate.</a:t>
            </a:r>
          </a:p>
          <a:p>
            <a:r>
              <a:rPr lang="en-US" sz="2800" b="1" dirty="0" smtClean="0"/>
              <a:t>Robust</a:t>
            </a:r>
            <a:r>
              <a:rPr lang="en-US" sz="2800" dirty="0" smtClean="0"/>
              <a:t> things: Stay the same.</a:t>
            </a:r>
          </a:p>
          <a:p>
            <a:r>
              <a:rPr lang="en-US" sz="2800" b="1" dirty="0" smtClean="0"/>
              <a:t>Antifragile</a:t>
            </a:r>
            <a:r>
              <a:rPr lang="en-US" sz="2800" dirty="0" smtClean="0"/>
              <a:t> things: </a:t>
            </a:r>
            <a:r>
              <a:rPr lang="en-US" sz="2800" dirty="0"/>
              <a:t>E</a:t>
            </a:r>
            <a:r>
              <a:rPr lang="en-US" sz="2800" dirty="0" smtClean="0"/>
              <a:t>volve, improve, get better.</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068" y="3352800"/>
            <a:ext cx="4457700" cy="2971800"/>
          </a:xfrm>
          <a:prstGeom prst="rect">
            <a:avLst/>
          </a:prstGeom>
        </p:spPr>
      </p:pic>
    </p:spTree>
    <p:extLst>
      <p:ext uri="{BB962C8B-B14F-4D97-AF65-F5344CB8AC3E}">
        <p14:creationId xmlns:p14="http://schemas.microsoft.com/office/powerpoint/2010/main" val="17170193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SOA: Service-Oriented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74983"/>
            <a:ext cx="7543800" cy="5317761"/>
          </a:xfrm>
        </p:spPr>
      </p:pic>
    </p:spTree>
    <p:extLst>
      <p:ext uri="{BB962C8B-B14F-4D97-AF65-F5344CB8AC3E}">
        <p14:creationId xmlns:p14="http://schemas.microsoft.com/office/powerpoint/2010/main" val="2326630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Principles</a:t>
            </a:r>
            <a:endParaRPr lang="en-US" dirty="0"/>
          </a:p>
        </p:txBody>
      </p:sp>
      <p:sp>
        <p:nvSpPr>
          <p:cNvPr id="3" name="Content Placeholder 2"/>
          <p:cNvSpPr>
            <a:spLocks noGrp="1"/>
          </p:cNvSpPr>
          <p:nvPr>
            <p:ph idx="1"/>
          </p:nvPr>
        </p:nvSpPr>
        <p:spPr/>
        <p:txBody>
          <a:bodyPr>
            <a:normAutofit lnSpcReduction="10000"/>
          </a:bodyPr>
          <a:lstStyle/>
          <a:p>
            <a:pPr marL="596646" indent="-514350">
              <a:buFont typeface="+mj-lt"/>
              <a:buAutoNum type="arabicPeriod"/>
            </a:pPr>
            <a:r>
              <a:rPr lang="en-US" dirty="0"/>
              <a:t>Standardized Service </a:t>
            </a:r>
            <a:r>
              <a:rPr lang="en-US" dirty="0" smtClean="0"/>
              <a:t>Contracts</a:t>
            </a:r>
          </a:p>
          <a:p>
            <a:pPr marL="596646" indent="-514350">
              <a:buFont typeface="+mj-lt"/>
              <a:buAutoNum type="arabicPeriod"/>
            </a:pPr>
            <a:r>
              <a:rPr lang="en-US" dirty="0"/>
              <a:t>Service Loose </a:t>
            </a:r>
            <a:r>
              <a:rPr lang="en-US" dirty="0" smtClean="0"/>
              <a:t>Coupling</a:t>
            </a:r>
          </a:p>
          <a:p>
            <a:pPr marL="596646" indent="-514350">
              <a:buFont typeface="+mj-lt"/>
              <a:buAutoNum type="arabicPeriod"/>
            </a:pPr>
            <a:r>
              <a:rPr lang="en-US" dirty="0"/>
              <a:t>Service </a:t>
            </a:r>
            <a:r>
              <a:rPr lang="en-US" dirty="0" smtClean="0"/>
              <a:t>Abstraction</a:t>
            </a:r>
          </a:p>
          <a:p>
            <a:pPr marL="596646" indent="-514350">
              <a:buFont typeface="+mj-lt"/>
              <a:buAutoNum type="arabicPeriod"/>
            </a:pPr>
            <a:r>
              <a:rPr lang="en-US" dirty="0"/>
              <a:t>Service </a:t>
            </a:r>
            <a:r>
              <a:rPr lang="en-US" dirty="0" smtClean="0"/>
              <a:t>Reusability</a:t>
            </a:r>
          </a:p>
          <a:p>
            <a:pPr marL="596646" indent="-514350">
              <a:buFont typeface="+mj-lt"/>
              <a:buAutoNum type="arabicPeriod"/>
            </a:pPr>
            <a:r>
              <a:rPr lang="en-US" dirty="0"/>
              <a:t>Service </a:t>
            </a:r>
            <a:r>
              <a:rPr lang="en-US" dirty="0" smtClean="0"/>
              <a:t>Autonomy</a:t>
            </a:r>
          </a:p>
          <a:p>
            <a:pPr marL="596646" indent="-514350">
              <a:buFont typeface="+mj-lt"/>
              <a:buAutoNum type="arabicPeriod"/>
            </a:pPr>
            <a:r>
              <a:rPr lang="en-US" dirty="0"/>
              <a:t>Service </a:t>
            </a:r>
            <a:r>
              <a:rPr lang="en-US" dirty="0" smtClean="0"/>
              <a:t>Statelessness</a:t>
            </a:r>
          </a:p>
          <a:p>
            <a:pPr marL="596646" indent="-514350">
              <a:buFont typeface="+mj-lt"/>
              <a:buAutoNum type="arabicPeriod"/>
            </a:pPr>
            <a:r>
              <a:rPr lang="en-US" dirty="0"/>
              <a:t>Service </a:t>
            </a:r>
            <a:r>
              <a:rPr lang="en-US" dirty="0" smtClean="0"/>
              <a:t>Discoverability</a:t>
            </a:r>
          </a:p>
          <a:p>
            <a:pPr marL="596646" indent="-514350">
              <a:buFont typeface="+mj-lt"/>
              <a:buAutoNum type="arabicPeriod"/>
            </a:pPr>
            <a:r>
              <a:rPr lang="en-US" dirty="0"/>
              <a:t>Service </a:t>
            </a:r>
            <a:r>
              <a:rPr lang="en-US" dirty="0" smtClean="0"/>
              <a:t>Composability</a:t>
            </a:r>
          </a:p>
          <a:p>
            <a:pPr marL="596646" indent="-514350">
              <a:buFont typeface="+mj-lt"/>
              <a:buAutoNum type="arabicPeriod"/>
            </a:pPr>
            <a:r>
              <a:rPr lang="en-US" dirty="0"/>
              <a:t>Service Interoperability</a:t>
            </a:r>
          </a:p>
        </p:txBody>
      </p:sp>
    </p:spTree>
    <p:extLst>
      <p:ext uri="{BB962C8B-B14F-4D97-AF65-F5344CB8AC3E}">
        <p14:creationId xmlns:p14="http://schemas.microsoft.com/office/powerpoint/2010/main" val="3618830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Reusability</a:t>
            </a:r>
            <a:endParaRPr lang="en-US" dirty="0"/>
          </a:p>
        </p:txBody>
      </p:sp>
      <p:sp>
        <p:nvSpPr>
          <p:cNvPr id="3" name="Content Placeholder 2"/>
          <p:cNvSpPr>
            <a:spLocks noGrp="1"/>
          </p:cNvSpPr>
          <p:nvPr>
            <p:ph idx="1"/>
          </p:nvPr>
        </p:nvSpPr>
        <p:spPr/>
        <p:txBody>
          <a:bodyPr/>
          <a:lstStyle/>
          <a:p>
            <a:pPr marL="82296" indent="0">
              <a:buNone/>
            </a:pPr>
            <a:r>
              <a:rPr lang="en-US" i="1" dirty="0" smtClean="0"/>
              <a:t>“Services </a:t>
            </a:r>
            <a:r>
              <a:rPr lang="en-US" i="1" dirty="0"/>
              <a:t>contain and express agnostic logic and can be </a:t>
            </a:r>
            <a:r>
              <a:rPr lang="en-US" i="1" dirty="0" smtClean="0"/>
              <a:t>positioned </a:t>
            </a:r>
            <a:r>
              <a:rPr lang="en-US" i="1" dirty="0"/>
              <a:t>as reusable enterprise resources</a:t>
            </a:r>
            <a:r>
              <a:rPr lang="en-US" i="1" dirty="0" smtClean="0"/>
              <a:t>.”</a:t>
            </a:r>
            <a:endParaRPr lang="en-US" i="1" dirty="0"/>
          </a:p>
          <a:p>
            <a:pPr marL="82296" indent="0">
              <a:buNone/>
            </a:pPr>
            <a:r>
              <a:rPr lang="en-US" i="1" dirty="0" smtClean="0"/>
              <a:t>“Logic </a:t>
            </a:r>
            <a:r>
              <a:rPr lang="en-US" i="1" dirty="0"/>
              <a:t>is divided into services with the intent of maximizing </a:t>
            </a:r>
            <a:r>
              <a:rPr lang="en-US" i="1" dirty="0" smtClean="0"/>
              <a:t>reuse.”</a:t>
            </a:r>
          </a:p>
          <a:p>
            <a:pPr marL="82296" indent="0">
              <a:buNone/>
            </a:pPr>
            <a:r>
              <a:rPr lang="en-US" dirty="0" smtClean="0"/>
              <a:t>Thus services should not be part of a single system, they should be reused in multiple systems.</a:t>
            </a:r>
            <a:endParaRPr lang="en-US" dirty="0"/>
          </a:p>
        </p:txBody>
      </p:sp>
    </p:spTree>
    <p:extLst>
      <p:ext uri="{BB962C8B-B14F-4D97-AF65-F5344CB8AC3E}">
        <p14:creationId xmlns:p14="http://schemas.microsoft.com/office/powerpoint/2010/main" val="1277846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166" y="1143000"/>
            <a:ext cx="7776760" cy="5678159"/>
          </a:xfrm>
        </p:spPr>
      </p:pic>
    </p:spTree>
    <p:extLst>
      <p:ext uri="{BB962C8B-B14F-4D97-AF65-F5344CB8AC3E}">
        <p14:creationId xmlns:p14="http://schemas.microsoft.com/office/powerpoint/2010/main" val="618230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Practices (I)</a:t>
            </a:r>
            <a:endParaRPr lang="en-US" dirty="0"/>
          </a:p>
        </p:txBody>
      </p:sp>
      <p:sp>
        <p:nvSpPr>
          <p:cNvPr id="3" name="Content Placeholder 2"/>
          <p:cNvSpPr>
            <a:spLocks noGrp="1"/>
          </p:cNvSpPr>
          <p:nvPr>
            <p:ph idx="1"/>
          </p:nvPr>
        </p:nvSpPr>
        <p:spPr/>
        <p:txBody>
          <a:bodyPr>
            <a:normAutofit fontScale="92500" lnSpcReduction="10000"/>
          </a:bodyPr>
          <a:lstStyle/>
          <a:p>
            <a:pPr marL="596646" indent="-514350">
              <a:buFont typeface="+mj-lt"/>
              <a:buAutoNum type="arabicPeriod"/>
            </a:pPr>
            <a:r>
              <a:rPr lang="en-US" dirty="0" smtClean="0"/>
              <a:t>Separated Build:</a:t>
            </a:r>
          </a:p>
          <a:p>
            <a:pPr marL="870966" lvl="1" indent="-514350"/>
            <a:r>
              <a:rPr lang="en-US" dirty="0" smtClean="0"/>
              <a:t>Each </a:t>
            </a:r>
            <a:r>
              <a:rPr lang="en-US" dirty="0"/>
              <a:t>Microservice </a:t>
            </a:r>
            <a:r>
              <a:rPr lang="en-US" dirty="0" smtClean="0"/>
              <a:t>is built independently and has </a:t>
            </a:r>
            <a:r>
              <a:rPr lang="en-US" dirty="0"/>
              <a:t>its own version.</a:t>
            </a:r>
          </a:p>
          <a:p>
            <a:pPr marL="596646" indent="-514350">
              <a:buFont typeface="+mj-lt"/>
              <a:buAutoNum type="arabicPeriod"/>
            </a:pPr>
            <a:r>
              <a:rPr lang="en-US" dirty="0" smtClean="0"/>
              <a:t>Independent Deployment:</a:t>
            </a:r>
          </a:p>
          <a:p>
            <a:pPr marL="870966" lvl="1" indent="-514350"/>
            <a:r>
              <a:rPr lang="en-US" dirty="0" smtClean="0"/>
              <a:t>Each </a:t>
            </a:r>
            <a:r>
              <a:rPr lang="en-US" dirty="0"/>
              <a:t>Microservice may be deployed without affecting the others.</a:t>
            </a:r>
          </a:p>
          <a:p>
            <a:pPr marL="596646" indent="-514350">
              <a:buFont typeface="+mj-lt"/>
              <a:buAutoNum type="arabicPeriod"/>
            </a:pPr>
            <a:r>
              <a:rPr lang="en-US" dirty="0" smtClean="0"/>
              <a:t>Separated </a:t>
            </a:r>
            <a:r>
              <a:rPr lang="en-US" dirty="0"/>
              <a:t>Data </a:t>
            </a:r>
            <a:r>
              <a:rPr lang="en-US" dirty="0" smtClean="0"/>
              <a:t>Stores:</a:t>
            </a:r>
          </a:p>
          <a:p>
            <a:pPr marL="870966" lvl="1" indent="-514350"/>
            <a:r>
              <a:rPr lang="en-US" dirty="0" smtClean="0"/>
              <a:t>Microservices </a:t>
            </a:r>
            <a:r>
              <a:rPr lang="en-US" dirty="0"/>
              <a:t>should not share data stores.</a:t>
            </a:r>
          </a:p>
          <a:p>
            <a:pPr marL="596646" indent="-514350">
              <a:buFont typeface="+mj-lt"/>
              <a:buAutoNum type="arabicPeriod"/>
            </a:pPr>
            <a:r>
              <a:rPr lang="en-US" dirty="0" smtClean="0"/>
              <a:t>Independence </a:t>
            </a:r>
            <a:r>
              <a:rPr lang="en-US" dirty="0"/>
              <a:t>of </a:t>
            </a:r>
            <a:r>
              <a:rPr lang="en-US" dirty="0" smtClean="0"/>
              <a:t>Platform:</a:t>
            </a:r>
          </a:p>
          <a:p>
            <a:pPr marL="870966" lvl="1" indent="-514350"/>
            <a:r>
              <a:rPr lang="en-US" dirty="0" smtClean="0"/>
              <a:t>Microservices </a:t>
            </a:r>
            <a:r>
              <a:rPr lang="en-US" dirty="0"/>
              <a:t>should be deployed </a:t>
            </a:r>
            <a:r>
              <a:rPr lang="en-US" dirty="0" smtClean="0"/>
              <a:t>in </a:t>
            </a:r>
            <a:r>
              <a:rPr lang="en-US" dirty="0"/>
              <a:t>containers.</a:t>
            </a:r>
          </a:p>
        </p:txBody>
      </p:sp>
    </p:spTree>
    <p:extLst>
      <p:ext uri="{BB962C8B-B14F-4D97-AF65-F5344CB8AC3E}">
        <p14:creationId xmlns:p14="http://schemas.microsoft.com/office/powerpoint/2010/main" val="2174821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Practices (II)</a:t>
            </a:r>
            <a:endParaRPr lang="en-US" dirty="0"/>
          </a:p>
        </p:txBody>
      </p:sp>
      <p:sp>
        <p:nvSpPr>
          <p:cNvPr id="3" name="Content Placeholder 2"/>
          <p:cNvSpPr>
            <a:spLocks noGrp="1"/>
          </p:cNvSpPr>
          <p:nvPr>
            <p:ph idx="1"/>
          </p:nvPr>
        </p:nvSpPr>
        <p:spPr/>
        <p:txBody>
          <a:bodyPr/>
          <a:lstStyle/>
          <a:p>
            <a:pPr marL="596646" indent="-514350">
              <a:buFont typeface="+mj-lt"/>
              <a:buAutoNum type="arabicPeriod" startAt="5"/>
            </a:pPr>
            <a:r>
              <a:rPr lang="en-US" dirty="0" smtClean="0"/>
              <a:t>Individual Technology Choice:</a:t>
            </a:r>
          </a:p>
          <a:p>
            <a:pPr lvl="1"/>
            <a:r>
              <a:rPr lang="en-US" dirty="0" smtClean="0"/>
              <a:t>Each Microservice may be implemented using a different technology.</a:t>
            </a:r>
          </a:p>
          <a:p>
            <a:pPr marL="596646" indent="-514350">
              <a:buFont typeface="+mj-lt"/>
              <a:buAutoNum type="arabicPeriod" startAt="5"/>
            </a:pPr>
            <a:r>
              <a:rPr lang="en-US" dirty="0" smtClean="0"/>
              <a:t>Confinement of Failure:</a:t>
            </a:r>
          </a:p>
          <a:p>
            <a:pPr lvl="1"/>
            <a:r>
              <a:rPr lang="en-US" dirty="0" smtClean="0"/>
              <a:t>If a failure occurs in a particular Microservice it should not propagate to the other ones.</a:t>
            </a:r>
          </a:p>
          <a:p>
            <a:pPr marL="596646" indent="-514350">
              <a:buFont typeface="+mj-lt"/>
              <a:buAutoNum type="arabicPeriod" startAt="5"/>
            </a:pPr>
            <a:r>
              <a:rPr lang="en-US" dirty="0" smtClean="0"/>
              <a:t>Independent Scalability:</a:t>
            </a:r>
          </a:p>
          <a:p>
            <a:pPr lvl="1"/>
            <a:r>
              <a:rPr lang="en-US" dirty="0" smtClean="0"/>
              <a:t>It should be possible to scale each Microservice independently of the others.</a:t>
            </a:r>
            <a:endParaRPr lang="en-US" dirty="0"/>
          </a:p>
        </p:txBody>
      </p:sp>
    </p:spTree>
    <p:extLst>
      <p:ext uri="{BB962C8B-B14F-4D97-AF65-F5344CB8AC3E}">
        <p14:creationId xmlns:p14="http://schemas.microsoft.com/office/powerpoint/2010/main" val="266500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Systems, Services and Antifragility</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smtClean="0"/>
              <a:t>At </a:t>
            </a:r>
            <a:r>
              <a:rPr lang="en-US" dirty="0"/>
              <a:t>any point in time it is possible to deploy an enhanced version of one of the services without affecting the other </a:t>
            </a:r>
            <a:r>
              <a:rPr lang="en-US" dirty="0" smtClean="0"/>
              <a:t>ones.</a:t>
            </a:r>
          </a:p>
          <a:p>
            <a:pPr marL="82296" indent="0">
              <a:buNone/>
            </a:pPr>
            <a:r>
              <a:rPr lang="en-US" dirty="0"/>
              <a:t>I</a:t>
            </a:r>
            <a:r>
              <a:rPr lang="en-US" dirty="0" smtClean="0"/>
              <a:t>f </a:t>
            </a:r>
            <a:r>
              <a:rPr lang="en-US" dirty="0"/>
              <a:t>there are several systems based on shared services, each time one of these services is improved all the systems will be able to immediately benefit from the </a:t>
            </a:r>
            <a:r>
              <a:rPr lang="en-US" dirty="0" smtClean="0"/>
              <a:t>improvement.</a:t>
            </a:r>
          </a:p>
          <a:p>
            <a:pPr marL="82296" indent="0">
              <a:buNone/>
            </a:pPr>
            <a:r>
              <a:rPr lang="en-US" dirty="0"/>
              <a:t>W</a:t>
            </a:r>
            <a:r>
              <a:rPr lang="en-US" dirty="0" smtClean="0"/>
              <a:t>hile </a:t>
            </a:r>
            <a:r>
              <a:rPr lang="en-US" dirty="0"/>
              <a:t>each system is robust, the collection of systems is </a:t>
            </a:r>
            <a:r>
              <a:rPr lang="en-US" dirty="0" err="1"/>
              <a:t>Antifragile</a:t>
            </a:r>
            <a:r>
              <a:rPr lang="en-US" dirty="0"/>
              <a:t>, because they benefit from the same changes at no added cost.</a:t>
            </a:r>
          </a:p>
        </p:txBody>
      </p:sp>
    </p:spTree>
    <p:extLst>
      <p:ext uri="{BB962C8B-B14F-4D97-AF65-F5344CB8AC3E}">
        <p14:creationId xmlns:p14="http://schemas.microsoft.com/office/powerpoint/2010/main" val="2436445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 Lines</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smtClean="0"/>
              <a:t>In a Software </a:t>
            </a:r>
            <a:r>
              <a:rPr lang="en-US" dirty="0"/>
              <a:t>Product Line (SPL), </a:t>
            </a:r>
            <a:r>
              <a:rPr lang="en-US" dirty="0" smtClean="0"/>
              <a:t>a </a:t>
            </a:r>
            <a:r>
              <a:rPr lang="en-US" dirty="0"/>
              <a:t>series of software products are based on the same components and differ only on their </a:t>
            </a:r>
            <a:r>
              <a:rPr lang="en-US" dirty="0" smtClean="0"/>
              <a:t>configuration.</a:t>
            </a:r>
          </a:p>
          <a:p>
            <a:pPr marL="82296" indent="0">
              <a:buNone/>
            </a:pPr>
            <a:r>
              <a:rPr lang="en-US" dirty="0" smtClean="0"/>
              <a:t>In </a:t>
            </a:r>
            <a:r>
              <a:rPr lang="en-US" dirty="0"/>
              <a:t>the case of SPLs there may be several coexisting versions for each </a:t>
            </a:r>
            <a:r>
              <a:rPr lang="en-US" dirty="0" smtClean="0"/>
              <a:t>component.</a:t>
            </a:r>
          </a:p>
          <a:p>
            <a:pPr marL="82296" indent="0">
              <a:buNone/>
            </a:pPr>
            <a:r>
              <a:rPr lang="en-US" dirty="0" smtClean="0"/>
              <a:t>Each </a:t>
            </a:r>
            <a:r>
              <a:rPr lang="en-US" dirty="0"/>
              <a:t>time a new component version is created, all the products using previous versions may benefit through simple configuration updates.</a:t>
            </a:r>
          </a:p>
        </p:txBody>
      </p:sp>
    </p:spTree>
    <p:extLst>
      <p:ext uri="{BB962C8B-B14F-4D97-AF65-F5344CB8AC3E}">
        <p14:creationId xmlns:p14="http://schemas.microsoft.com/office/powerpoint/2010/main" val="4133459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Antifragile vs. Fragile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7548533"/>
              </p:ext>
            </p:extLst>
          </p:nvPr>
        </p:nvGraphicFramePr>
        <p:xfrm>
          <a:off x="1435100" y="1447800"/>
          <a:ext cx="7499350" cy="463296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lang="en-US" sz="2800" dirty="0" smtClean="0"/>
                        <a:t>Antifragile</a:t>
                      </a:r>
                      <a:endParaRPr lang="en-US" sz="2800" dirty="0"/>
                    </a:p>
                  </a:txBody>
                  <a:tcPr/>
                </a:tc>
                <a:tc>
                  <a:txBody>
                    <a:bodyPr/>
                    <a:lstStyle/>
                    <a:p>
                      <a:r>
                        <a:rPr lang="en-US" sz="2800" dirty="0" smtClean="0"/>
                        <a:t>Fragile</a:t>
                      </a:r>
                      <a:endParaRPr lang="en-US" sz="2800" dirty="0"/>
                    </a:p>
                  </a:txBody>
                  <a:tcPr/>
                </a:tc>
              </a:tr>
              <a:tr h="370840">
                <a:tc>
                  <a:txBody>
                    <a:bodyPr/>
                    <a:lstStyle/>
                    <a:p>
                      <a:r>
                        <a:rPr lang="en-US" sz="2400" dirty="0" smtClean="0"/>
                        <a:t>Several programs linking</a:t>
                      </a:r>
                      <a:r>
                        <a:rPr lang="en-US" sz="2400" baseline="0" dirty="0" smtClean="0"/>
                        <a:t> to the same DLLs</a:t>
                      </a:r>
                      <a:endParaRPr lang="en-US" sz="2400" dirty="0"/>
                    </a:p>
                  </a:txBody>
                  <a:tcPr/>
                </a:tc>
                <a:tc>
                  <a:txBody>
                    <a:bodyPr/>
                    <a:lstStyle/>
                    <a:p>
                      <a:r>
                        <a:rPr lang="en-US" sz="2400" dirty="0" smtClean="0"/>
                        <a:t>A specific version of</a:t>
                      </a:r>
                      <a:r>
                        <a:rPr lang="en-US" sz="2400" baseline="0" dirty="0" smtClean="0"/>
                        <a:t> a </a:t>
                      </a:r>
                      <a:r>
                        <a:rPr lang="en-US" sz="2400" dirty="0" smtClean="0"/>
                        <a:t>Dynamic</a:t>
                      </a:r>
                      <a:r>
                        <a:rPr lang="en-US" sz="2400" baseline="0" dirty="0" smtClean="0"/>
                        <a:t> Link Library</a:t>
                      </a:r>
                      <a:endParaRPr lang="en-US" sz="2400" dirty="0"/>
                    </a:p>
                  </a:txBody>
                  <a:tcPr/>
                </a:tc>
              </a:tr>
              <a:tr h="370840">
                <a:tc>
                  <a:txBody>
                    <a:bodyPr/>
                    <a:lstStyle/>
                    <a:p>
                      <a:r>
                        <a:rPr lang="en-US" sz="2400" dirty="0" smtClean="0"/>
                        <a:t>Several Client objects calling</a:t>
                      </a:r>
                      <a:r>
                        <a:rPr lang="en-US" sz="2400" baseline="0" dirty="0" smtClean="0"/>
                        <a:t> the same Servant object</a:t>
                      </a:r>
                      <a:endParaRPr lang="en-US" sz="2400" dirty="0"/>
                    </a:p>
                  </a:txBody>
                  <a:tcPr/>
                </a:tc>
                <a:tc>
                  <a:txBody>
                    <a:bodyPr/>
                    <a:lstStyle/>
                    <a:p>
                      <a:r>
                        <a:rPr lang="en-US" sz="2400" dirty="0" smtClean="0"/>
                        <a:t>The</a:t>
                      </a:r>
                      <a:r>
                        <a:rPr lang="en-US" sz="2400" baseline="0" dirty="0" smtClean="0"/>
                        <a:t> implementation details of a specific Servant object</a:t>
                      </a:r>
                      <a:endParaRPr lang="en-US" sz="2400" dirty="0"/>
                    </a:p>
                  </a:txBody>
                  <a:tcPr/>
                </a:tc>
              </a:tr>
              <a:tr h="370840">
                <a:tc>
                  <a:txBody>
                    <a:bodyPr/>
                    <a:lstStyle/>
                    <a:p>
                      <a:r>
                        <a:rPr lang="en-US" sz="2400" dirty="0" smtClean="0"/>
                        <a:t>Several Systems accessing the same Services</a:t>
                      </a:r>
                      <a:endParaRPr lang="en-US" sz="2400" dirty="0"/>
                    </a:p>
                  </a:txBody>
                  <a:tcPr/>
                </a:tc>
                <a:tc>
                  <a:txBody>
                    <a:bodyPr/>
                    <a:lstStyle/>
                    <a:p>
                      <a:r>
                        <a:rPr lang="en-US" sz="2400" dirty="0" smtClean="0"/>
                        <a:t>The</a:t>
                      </a:r>
                      <a:r>
                        <a:rPr lang="en-US" sz="2400" baseline="0" dirty="0" smtClean="0"/>
                        <a:t> implementation details of a specific Service</a:t>
                      </a:r>
                      <a:endParaRPr lang="en-US" sz="2400" dirty="0"/>
                    </a:p>
                  </a:txBody>
                  <a:tcPr/>
                </a:tc>
              </a:tr>
              <a:tr h="370840">
                <a:tc>
                  <a:txBody>
                    <a:bodyPr/>
                    <a:lstStyle/>
                    <a:p>
                      <a:r>
                        <a:rPr lang="en-US" sz="2400" dirty="0" smtClean="0"/>
                        <a:t>Several Applications using shared</a:t>
                      </a:r>
                      <a:r>
                        <a:rPr lang="en-US" sz="2400" baseline="0" dirty="0" smtClean="0"/>
                        <a:t> </a:t>
                      </a:r>
                      <a:r>
                        <a:rPr lang="en-US" sz="2400" baseline="0" dirty="0" err="1" smtClean="0"/>
                        <a:t>Microservices</a:t>
                      </a:r>
                      <a:endParaRPr lang="en-US" sz="2400" dirty="0"/>
                    </a:p>
                  </a:txBody>
                  <a:tcPr/>
                </a:tc>
                <a:tc>
                  <a:txBody>
                    <a:bodyPr/>
                    <a:lstStyle/>
                    <a:p>
                      <a:r>
                        <a:rPr lang="en-US" sz="2400" dirty="0" smtClean="0"/>
                        <a:t>The</a:t>
                      </a:r>
                      <a:r>
                        <a:rPr lang="en-US" sz="2400" baseline="0" dirty="0" smtClean="0"/>
                        <a:t> implementation details of a specific </a:t>
                      </a:r>
                      <a:r>
                        <a:rPr lang="en-US" sz="2400" baseline="0" dirty="0" err="1" smtClean="0"/>
                        <a:t>Microservice</a:t>
                      </a:r>
                      <a:endParaRPr lang="en-US" sz="2400" dirty="0"/>
                    </a:p>
                  </a:txBody>
                  <a:tcPr/>
                </a:tc>
              </a:tr>
              <a:tr h="370840">
                <a:tc>
                  <a:txBody>
                    <a:bodyPr/>
                    <a:lstStyle/>
                    <a:p>
                      <a:r>
                        <a:rPr lang="en-US" sz="2400" dirty="0" smtClean="0"/>
                        <a:t>Several Products</a:t>
                      </a:r>
                      <a:r>
                        <a:rPr lang="en-US" sz="2400" baseline="0" dirty="0" smtClean="0"/>
                        <a:t> based on the same Components</a:t>
                      </a:r>
                      <a:endParaRPr lang="en-US" sz="2400" dirty="0"/>
                    </a:p>
                  </a:txBody>
                  <a:tcPr/>
                </a:tc>
                <a:tc>
                  <a:txBody>
                    <a:bodyPr/>
                    <a:lstStyle/>
                    <a:p>
                      <a:r>
                        <a:rPr lang="en-US" sz="2400" dirty="0" smtClean="0"/>
                        <a:t>A specific</a:t>
                      </a:r>
                      <a:r>
                        <a:rPr lang="en-US" sz="2400" baseline="0" dirty="0" smtClean="0"/>
                        <a:t> version of a Component</a:t>
                      </a:r>
                      <a:endParaRPr lang="en-US" sz="2400" dirty="0"/>
                    </a:p>
                  </a:txBody>
                  <a:tcPr/>
                </a:tc>
              </a:tr>
            </a:tbl>
          </a:graphicData>
        </a:graphic>
      </p:graphicFrame>
    </p:spTree>
    <p:extLst>
      <p:ext uri="{BB962C8B-B14F-4D97-AF65-F5344CB8AC3E}">
        <p14:creationId xmlns:p14="http://schemas.microsoft.com/office/powerpoint/2010/main" val="3479151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A simple strategy for Antifragility is: Build component-based systems with shared </a:t>
            </a:r>
            <a:r>
              <a:rPr lang="en-US" dirty="0" smtClean="0"/>
              <a:t>components.</a:t>
            </a:r>
          </a:p>
          <a:p>
            <a:r>
              <a:rPr lang="en-US" dirty="0" smtClean="0"/>
              <a:t>When </a:t>
            </a:r>
            <a:r>
              <a:rPr lang="en-US" dirty="0"/>
              <a:t>one of the shared components is improved all the systems will be able to benefit from this improvement at no additional cost.</a:t>
            </a:r>
          </a:p>
        </p:txBody>
      </p:sp>
    </p:spTree>
    <p:extLst>
      <p:ext uri="{BB962C8B-B14F-4D97-AF65-F5344CB8AC3E}">
        <p14:creationId xmlns:p14="http://schemas.microsoft.com/office/powerpoint/2010/main" val="2390420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Antifragility vs. Resilience</a:t>
            </a:r>
            <a:endParaRPr lang="en-US" dirty="0"/>
          </a:p>
        </p:txBody>
      </p:sp>
      <p:sp>
        <p:nvSpPr>
          <p:cNvPr id="3" name="Content Placeholder 2"/>
          <p:cNvSpPr>
            <a:spLocks noGrp="1"/>
          </p:cNvSpPr>
          <p:nvPr>
            <p:ph idx="1"/>
          </p:nvPr>
        </p:nvSpPr>
        <p:spPr/>
        <p:txBody>
          <a:bodyPr/>
          <a:lstStyle/>
          <a:p>
            <a:pPr fontAlgn="base"/>
            <a:r>
              <a:rPr lang="en-US" i="1" dirty="0" smtClean="0"/>
              <a:t>“</a:t>
            </a:r>
            <a:r>
              <a:rPr lang="en-US" i="1" dirty="0"/>
              <a:t>Antifragility is beyond resilience or robustness. The resilient resists shocks and stays the same; the antifragile gets better</a:t>
            </a:r>
            <a:r>
              <a:rPr lang="en-US" i="1"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297254"/>
            <a:ext cx="5143500" cy="3268830"/>
          </a:xfrm>
          <a:prstGeom prst="rect">
            <a:avLst/>
          </a:prstGeom>
        </p:spPr>
      </p:pic>
    </p:spTree>
    <p:extLst>
      <p:ext uri="{BB962C8B-B14F-4D97-AF65-F5344CB8AC3E}">
        <p14:creationId xmlns:p14="http://schemas.microsoft.com/office/powerpoint/2010/main" val="3567209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6000" dirty="0" smtClean="0"/>
              <a:t>Thanks!</a:t>
            </a:r>
          </a:p>
          <a:p>
            <a:pPr algn="ctr">
              <a:buNone/>
            </a:pPr>
            <a:endParaRPr lang="en-US" sz="6000" dirty="0" smtClean="0"/>
          </a:p>
          <a:p>
            <a:pPr algn="ctr">
              <a:buNone/>
            </a:pPr>
            <a:r>
              <a:rPr lang="en-US" sz="6000" dirty="0" smtClean="0"/>
              <a:t>Q&amp;A</a:t>
            </a:r>
          </a:p>
          <a:p>
            <a:pPr algn="ctr">
              <a:buNone/>
            </a:pPr>
            <a:endParaRPr lang="en-US" sz="6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Nonpredictive</a:t>
            </a:r>
            <a:r>
              <a:rPr lang="en-US" dirty="0"/>
              <a:t> Decision Making</a:t>
            </a:r>
          </a:p>
        </p:txBody>
      </p:sp>
      <p:sp>
        <p:nvSpPr>
          <p:cNvPr id="3" name="Content Placeholder 2"/>
          <p:cNvSpPr>
            <a:spLocks noGrp="1"/>
          </p:cNvSpPr>
          <p:nvPr>
            <p:ph idx="1"/>
          </p:nvPr>
        </p:nvSpPr>
        <p:spPr/>
        <p:txBody>
          <a:bodyPr/>
          <a:lstStyle/>
          <a:p>
            <a:pPr marL="82296" indent="0">
              <a:buNone/>
            </a:pPr>
            <a:r>
              <a:rPr lang="en-US" i="1" dirty="0" smtClean="0"/>
              <a:t>“Sensitivity </a:t>
            </a:r>
            <a:r>
              <a:rPr lang="en-US" i="1" dirty="0"/>
              <a:t>to harm from volatility is tractable, more so than forecasting the event that </a:t>
            </a:r>
            <a:r>
              <a:rPr lang="en-US" i="1" dirty="0" smtClean="0"/>
              <a:t>would </a:t>
            </a:r>
            <a:r>
              <a:rPr lang="en-US" i="1" dirty="0"/>
              <a:t>cause the harm</a:t>
            </a:r>
            <a:r>
              <a:rPr lang="en-US" i="1" dirty="0" smtClean="0"/>
              <a:t>.”</a:t>
            </a:r>
          </a:p>
          <a:p>
            <a:pPr marL="82296" indent="0">
              <a:buNone/>
            </a:pPr>
            <a:r>
              <a:rPr lang="en-US" dirty="0" smtClean="0"/>
              <a:t>Aligned with Agile principle:</a:t>
            </a:r>
          </a:p>
          <a:p>
            <a:pPr marL="82296" indent="0">
              <a:buNone/>
            </a:pPr>
            <a:r>
              <a:rPr lang="en-US" i="1" dirty="0" smtClean="0"/>
              <a:t>“Responding </a:t>
            </a:r>
            <a:r>
              <a:rPr lang="en-US" i="1" dirty="0"/>
              <a:t>to change over following a plan</a:t>
            </a:r>
            <a:r>
              <a:rPr lang="en-US" i="1" dirty="0" smtClean="0"/>
              <a:t>.”</a:t>
            </a:r>
          </a:p>
          <a:p>
            <a:pPr marL="82296" indent="0">
              <a:buNone/>
            </a:pP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646031"/>
            <a:ext cx="7391400" cy="1436223"/>
          </a:xfrm>
          <a:prstGeom prst="rect">
            <a:avLst/>
          </a:prstGeom>
        </p:spPr>
      </p:pic>
    </p:spTree>
    <p:extLst>
      <p:ext uri="{BB962C8B-B14F-4D97-AF65-F5344CB8AC3E}">
        <p14:creationId xmlns:p14="http://schemas.microsoft.com/office/powerpoint/2010/main" val="397871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in Software Design</a:t>
            </a:r>
            <a:endParaRPr lang="en-US" dirty="0"/>
          </a:p>
        </p:txBody>
      </p:sp>
      <p:sp>
        <p:nvSpPr>
          <p:cNvPr id="3" name="Content Placeholder 2"/>
          <p:cNvSpPr>
            <a:spLocks noGrp="1"/>
          </p:cNvSpPr>
          <p:nvPr>
            <p:ph idx="1"/>
          </p:nvPr>
        </p:nvSpPr>
        <p:spPr/>
        <p:txBody>
          <a:bodyPr/>
          <a:lstStyle/>
          <a:p>
            <a:pPr marL="82296" indent="0" fontAlgn="base">
              <a:buNone/>
            </a:pPr>
            <a:r>
              <a:rPr lang="en-US" dirty="0"/>
              <a:t>In the case of software systems, volatility appears in the form of changes over </a:t>
            </a:r>
            <a:r>
              <a:rPr lang="en-US" dirty="0" smtClean="0"/>
              <a:t>time.</a:t>
            </a:r>
          </a:p>
          <a:p>
            <a:pPr marL="82296" indent="0" fontAlgn="base">
              <a:buNone/>
            </a:pPr>
            <a:r>
              <a:rPr lang="en-US" dirty="0"/>
              <a:t>C</a:t>
            </a:r>
            <a:r>
              <a:rPr lang="en-US" dirty="0" smtClean="0"/>
              <a:t>hanges </a:t>
            </a:r>
            <a:r>
              <a:rPr lang="en-US" dirty="0"/>
              <a:t>are unavoidable, as expressed in </a:t>
            </a:r>
            <a:r>
              <a:rPr lang="en-US" dirty="0" smtClean="0"/>
              <a:t>the</a:t>
            </a:r>
            <a:r>
              <a:rPr lang="en-US" dirty="0"/>
              <a:t> Lehman laws of software evolution:</a:t>
            </a:r>
          </a:p>
          <a:p>
            <a:pPr marL="82296" indent="0" fontAlgn="base">
              <a:buNone/>
            </a:pPr>
            <a:r>
              <a:rPr lang="en-US" i="1" dirty="0"/>
              <a:t>“Continuing Change — A software system must be continually adapted or it becomes progressively less satisfactory.”</a:t>
            </a:r>
            <a:endParaRPr lang="en-US" dirty="0"/>
          </a:p>
          <a:p>
            <a:endParaRPr lang="en-US" dirty="0"/>
          </a:p>
        </p:txBody>
      </p:sp>
    </p:spTree>
    <p:extLst>
      <p:ext uri="{BB962C8B-B14F-4D97-AF65-F5344CB8AC3E}">
        <p14:creationId xmlns:p14="http://schemas.microsoft.com/office/powerpoint/2010/main" val="2718412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Software Design</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Functional </a:t>
            </a:r>
            <a:r>
              <a:rPr lang="en-US" dirty="0" smtClean="0"/>
              <a:t>changes:</a:t>
            </a:r>
          </a:p>
          <a:p>
            <a:pPr lvl="1" fontAlgn="base"/>
            <a:r>
              <a:rPr lang="en-US" dirty="0"/>
              <a:t>R</a:t>
            </a:r>
            <a:r>
              <a:rPr lang="en-US" dirty="0" smtClean="0"/>
              <a:t>equired </a:t>
            </a:r>
            <a:r>
              <a:rPr lang="en-US" dirty="0"/>
              <a:t>to implement new requirements, or to implement modifications in the </a:t>
            </a:r>
            <a:r>
              <a:rPr lang="en-US" dirty="0" smtClean="0"/>
              <a:t>requirements.</a:t>
            </a:r>
          </a:p>
          <a:p>
            <a:pPr lvl="1" fontAlgn="base"/>
            <a:r>
              <a:rPr lang="en-US" dirty="0"/>
              <a:t>H</a:t>
            </a:r>
            <a:r>
              <a:rPr lang="en-US" dirty="0" smtClean="0"/>
              <a:t>ave </a:t>
            </a:r>
            <a:r>
              <a:rPr lang="en-US" dirty="0"/>
              <a:t>an impact on the system’s behavior and functionality.</a:t>
            </a:r>
          </a:p>
          <a:p>
            <a:pPr fontAlgn="base"/>
            <a:r>
              <a:rPr lang="en-US" dirty="0"/>
              <a:t>Non-functional </a:t>
            </a:r>
            <a:r>
              <a:rPr lang="en-US" dirty="0" smtClean="0"/>
              <a:t>changes:</a:t>
            </a:r>
          </a:p>
          <a:p>
            <a:pPr lvl="1" fontAlgn="base"/>
            <a:r>
              <a:rPr lang="en-US" dirty="0" smtClean="0"/>
              <a:t>Required </a:t>
            </a:r>
            <a:r>
              <a:rPr lang="en-US" dirty="0"/>
              <a:t>to improve the quality of the </a:t>
            </a:r>
            <a:r>
              <a:rPr lang="en-US" dirty="0" smtClean="0"/>
              <a:t>design.</a:t>
            </a:r>
          </a:p>
          <a:p>
            <a:pPr lvl="1" fontAlgn="base"/>
            <a:r>
              <a:rPr lang="en-US" dirty="0"/>
              <a:t>A</a:t>
            </a:r>
            <a:r>
              <a:rPr lang="en-US" dirty="0" smtClean="0"/>
              <a:t>re </a:t>
            </a:r>
            <a:r>
              <a:rPr lang="en-US" dirty="0"/>
              <a:t>normally the result of Refactoring and focus on the reduction </a:t>
            </a:r>
            <a:r>
              <a:rPr lang="en-US" dirty="0" smtClean="0"/>
              <a:t>of Technical </a:t>
            </a:r>
            <a:r>
              <a:rPr lang="en-US" dirty="0"/>
              <a:t>Debt. </a:t>
            </a:r>
          </a:p>
          <a:p>
            <a:pPr lvl="1" fontAlgn="base"/>
            <a:r>
              <a:rPr lang="en-US" dirty="0" smtClean="0"/>
              <a:t>Should </a:t>
            </a:r>
            <a:r>
              <a:rPr lang="en-US" dirty="0"/>
              <a:t>not affect the system’s behavior or functionality.</a:t>
            </a:r>
          </a:p>
          <a:p>
            <a:endParaRPr lang="en-US" dirty="0"/>
          </a:p>
        </p:txBody>
      </p:sp>
    </p:spTree>
    <p:extLst>
      <p:ext uri="{BB962C8B-B14F-4D97-AF65-F5344CB8AC3E}">
        <p14:creationId xmlns:p14="http://schemas.microsoft.com/office/powerpoint/2010/main" val="38311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Barbell Strategy</a:t>
            </a:r>
            <a:endParaRPr lang="en-US" dirty="0"/>
          </a:p>
        </p:txBody>
      </p:sp>
      <p:sp>
        <p:nvSpPr>
          <p:cNvPr id="3" name="Content Placeholder 2"/>
          <p:cNvSpPr>
            <a:spLocks noGrp="1"/>
          </p:cNvSpPr>
          <p:nvPr>
            <p:ph idx="1"/>
          </p:nvPr>
        </p:nvSpPr>
        <p:spPr/>
        <p:txBody>
          <a:bodyPr/>
          <a:lstStyle/>
          <a:p>
            <a:pPr marL="82296" indent="0">
              <a:buNone/>
            </a:pPr>
            <a:r>
              <a:rPr lang="en-US" i="1" dirty="0"/>
              <a:t>“Barbell Strategy: A dual strategy, a combination of two extremes, one safe and one speculative, deemed more robust than a ‘</a:t>
            </a:r>
            <a:r>
              <a:rPr lang="en-US" i="1" dirty="0" err="1"/>
              <a:t>monomodal</a:t>
            </a:r>
            <a:r>
              <a:rPr lang="en-US" i="1" dirty="0"/>
              <a:t>’ strategy.”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3469300"/>
            <a:ext cx="4876800" cy="2760811"/>
          </a:xfrm>
          <a:prstGeom prst="rect">
            <a:avLst/>
          </a:prstGeom>
        </p:spPr>
      </p:pic>
    </p:spTree>
    <p:extLst>
      <p:ext uri="{BB962C8B-B14F-4D97-AF65-F5344CB8AC3E}">
        <p14:creationId xmlns:p14="http://schemas.microsoft.com/office/powerpoint/2010/main" val="45419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Barbell Strategy</a:t>
            </a:r>
            <a:endParaRPr lang="en-US" dirty="0"/>
          </a:p>
        </p:txBody>
      </p:sp>
      <p:sp>
        <p:nvSpPr>
          <p:cNvPr id="3" name="Content Placeholder 2"/>
          <p:cNvSpPr>
            <a:spLocks noGrp="1"/>
          </p:cNvSpPr>
          <p:nvPr>
            <p:ph idx="1"/>
          </p:nvPr>
        </p:nvSpPr>
        <p:spPr/>
        <p:txBody>
          <a:bodyPr/>
          <a:lstStyle/>
          <a:p>
            <a:pPr marL="82296" indent="0">
              <a:buNone/>
            </a:pPr>
            <a:r>
              <a:rPr lang="en-US" i="1" dirty="0"/>
              <a:t>“An investment strategy </a:t>
            </a:r>
            <a:r>
              <a:rPr lang="en-US" i="1" dirty="0" smtClean="0"/>
              <a:t>in </a:t>
            </a:r>
            <a:r>
              <a:rPr lang="en-US" i="1" dirty="0"/>
              <a:t>which half the portfolio is made up of long-term bonds and the </a:t>
            </a:r>
            <a:r>
              <a:rPr lang="en-US" i="1" dirty="0" smtClean="0"/>
              <a:t>other </a:t>
            </a:r>
            <a:r>
              <a:rPr lang="en-US" i="1" dirty="0"/>
              <a:t>half </a:t>
            </a:r>
            <a:r>
              <a:rPr lang="en-US" i="1" dirty="0" smtClean="0"/>
              <a:t>of </a:t>
            </a:r>
            <a:r>
              <a:rPr lang="en-US" i="1" dirty="0"/>
              <a:t>very short-term bonds</a:t>
            </a:r>
            <a:r>
              <a:rPr lang="en-US" i="1" dirty="0" smtClean="0"/>
              <a:t>.”</a:t>
            </a:r>
          </a:p>
          <a:p>
            <a:pPr marL="82296" indent="0">
              <a:buNone/>
            </a:pP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197481"/>
            <a:ext cx="5867400" cy="3303346"/>
          </a:xfrm>
          <a:prstGeom prst="rect">
            <a:avLst/>
          </a:prstGeom>
        </p:spPr>
      </p:pic>
    </p:spTree>
    <p:extLst>
      <p:ext uri="{BB962C8B-B14F-4D97-AF65-F5344CB8AC3E}">
        <p14:creationId xmlns:p14="http://schemas.microsoft.com/office/powerpoint/2010/main" val="1436951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22552</TotalTime>
  <Words>1421</Words>
  <Application>Microsoft Office PowerPoint</Application>
  <PresentationFormat>On-screen Show (4:3)</PresentationFormat>
  <Paragraphs>180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Gill Sans MT</vt:lpstr>
      <vt:lpstr>Verdana</vt:lpstr>
      <vt:lpstr>Wingdings 2</vt:lpstr>
      <vt:lpstr>Solstice</vt:lpstr>
      <vt:lpstr>Antifragile Software Design</vt:lpstr>
      <vt:lpstr>The Triad: Antifragility, Robustness, and Fragility</vt:lpstr>
      <vt:lpstr>The Triad Over Time</vt:lpstr>
      <vt:lpstr>Antifragility vs. Resilience</vt:lpstr>
      <vt:lpstr>Nonpredictive Decision Making</vt:lpstr>
      <vt:lpstr>Volatility in Software Design</vt:lpstr>
      <vt:lpstr>Changes in Software Design</vt:lpstr>
      <vt:lpstr>Barbell Strategy</vt:lpstr>
      <vt:lpstr>Example of Barbell Strategy</vt:lpstr>
      <vt:lpstr>Barbell Strategy in Software</vt:lpstr>
      <vt:lpstr>Abstract and Concrete Elements</vt:lpstr>
      <vt:lpstr>Applications of the Barbell Strategy</vt:lpstr>
      <vt:lpstr>Information Hiding</vt:lpstr>
      <vt:lpstr>Encapsulation</vt:lpstr>
      <vt:lpstr>Open/Closed Principle</vt:lpstr>
      <vt:lpstr>Strategy Design Pattern</vt:lpstr>
      <vt:lpstr>TDD: Test-Driven Development</vt:lpstr>
      <vt:lpstr>Inheritance Hierarchies</vt:lpstr>
      <vt:lpstr>Frameworks</vt:lpstr>
      <vt:lpstr>Robust vs. Fragile</vt:lpstr>
      <vt:lpstr>Conclusions so far</vt:lpstr>
      <vt:lpstr>Antifragile Whole, Fragile Parts</vt:lpstr>
      <vt:lpstr>Componentization</vt:lpstr>
      <vt:lpstr>Antifragility through Componentization</vt:lpstr>
      <vt:lpstr>Example: Rechargeable Batteries</vt:lpstr>
      <vt:lpstr>Coupling and Cohesion</vt:lpstr>
      <vt:lpstr>Applications of Componentization</vt:lpstr>
      <vt:lpstr>DLL: Dynamic Link Library</vt:lpstr>
      <vt:lpstr>ORB: Object Request Broker</vt:lpstr>
      <vt:lpstr>SOA: Service-Oriented Architecture</vt:lpstr>
      <vt:lpstr>SOA Principles</vt:lpstr>
      <vt:lpstr>Service Reusability</vt:lpstr>
      <vt:lpstr>Microservices</vt:lpstr>
      <vt:lpstr>Microservices Practices (I)</vt:lpstr>
      <vt:lpstr>Microservices Practices (II)</vt:lpstr>
      <vt:lpstr>Systems, Services and Antifragility</vt:lpstr>
      <vt:lpstr>Software Product Lines</vt:lpstr>
      <vt:lpstr>Antifragile vs. Fragile</vt:lpstr>
      <vt:lpstr>Conclusions</vt:lpstr>
      <vt:lpstr>PowerPoint Presentation</vt:lpstr>
    </vt:vector>
  </TitlesOfParts>
  <Company>Yahoo!,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ADUF - Adaptable Design Up Front</dc:title>
  <dc:creator>Hayim Makabee</dc:creator>
  <cp:lastModifiedBy>Shantanu Banerjee</cp:lastModifiedBy>
  <cp:revision>136</cp:revision>
  <dcterms:created xsi:type="dcterms:W3CDTF">2013-05-28T20:06:15Z</dcterms:created>
  <dcterms:modified xsi:type="dcterms:W3CDTF">2017-07-13T07:48:35Z</dcterms:modified>
</cp:coreProperties>
</file>