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279" r:id="rId2"/>
    <p:sldId id="419" r:id="rId3"/>
    <p:sldId id="466" r:id="rId4"/>
    <p:sldId id="514" r:id="rId5"/>
    <p:sldId id="463" r:id="rId6"/>
    <p:sldId id="464" r:id="rId7"/>
    <p:sldId id="467" r:id="rId8"/>
    <p:sldId id="470" r:id="rId9"/>
    <p:sldId id="471" r:id="rId10"/>
    <p:sldId id="515" r:id="rId11"/>
    <p:sldId id="477" r:id="rId12"/>
    <p:sldId id="476" r:id="rId13"/>
    <p:sldId id="478" r:id="rId14"/>
    <p:sldId id="474" r:id="rId15"/>
    <p:sldId id="493" r:id="rId16"/>
    <p:sldId id="517" r:id="rId17"/>
    <p:sldId id="516" r:id="rId18"/>
    <p:sldId id="495" r:id="rId19"/>
    <p:sldId id="496" r:id="rId20"/>
    <p:sldId id="479" r:id="rId21"/>
    <p:sldId id="480" r:id="rId22"/>
    <p:sldId id="481" r:id="rId23"/>
    <p:sldId id="483" r:id="rId24"/>
    <p:sldId id="497" r:id="rId25"/>
    <p:sldId id="498" r:id="rId26"/>
    <p:sldId id="499" r:id="rId27"/>
    <p:sldId id="421" r:id="rId28"/>
    <p:sldId id="518" r:id="rId29"/>
    <p:sldId id="519" r:id="rId30"/>
    <p:sldId id="520" r:id="rId31"/>
    <p:sldId id="521" r:id="rId32"/>
    <p:sldId id="523" r:id="rId33"/>
    <p:sldId id="522" r:id="rId34"/>
    <p:sldId id="490" r:id="rId35"/>
    <p:sldId id="491" r:id="rId36"/>
    <p:sldId id="500" r:id="rId37"/>
    <p:sldId id="501" r:id="rId38"/>
    <p:sldId id="502" r:id="rId39"/>
    <p:sldId id="503" r:id="rId40"/>
    <p:sldId id="504" r:id="rId41"/>
    <p:sldId id="505" r:id="rId42"/>
    <p:sldId id="506" r:id="rId43"/>
    <p:sldId id="507" r:id="rId44"/>
    <p:sldId id="403" r:id="rId45"/>
    <p:sldId id="512" r:id="rId46"/>
    <p:sldId id="388" r:id="rId47"/>
    <p:sldId id="385" r:id="rId48"/>
    <p:sldId id="386" r:id="rId49"/>
    <p:sldId id="387" r:id="rId50"/>
    <p:sldId id="389" r:id="rId51"/>
    <p:sldId id="508" r:id="rId52"/>
    <p:sldId id="509" r:id="rId53"/>
    <p:sldId id="455" r:id="rId54"/>
    <p:sldId id="454" r:id="rId55"/>
    <p:sldId id="394" r:id="rId56"/>
    <p:sldId id="458" r:id="rId57"/>
    <p:sldId id="456" r:id="rId58"/>
    <p:sldId id="513" r:id="rId59"/>
    <p:sldId id="406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AEDC"/>
    <a:srgbClr val="A5A9DC"/>
    <a:srgbClr val="3194FF"/>
    <a:srgbClr val="FF9DC3"/>
    <a:srgbClr val="5D9531"/>
    <a:srgbClr val="5B972B"/>
    <a:srgbClr val="242423"/>
    <a:srgbClr val="B3B2B2"/>
    <a:srgbClr val="6D6C6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1314" autoAdjust="0"/>
  </p:normalViewPr>
  <p:slideViewPr>
    <p:cSldViewPr snapToGrid="0" snapToObjects="1">
      <p:cViewPr varScale="1">
        <p:scale>
          <a:sx n="60" d="100"/>
          <a:sy n="60" d="100"/>
        </p:scale>
        <p:origin x="1074" y="54"/>
      </p:cViewPr>
      <p:guideLst>
        <p:guide orient="horz" pos="2160"/>
        <p:guide pos="3823"/>
      </p:guideLst>
    </p:cSldViewPr>
  </p:slideViewPr>
  <p:outlineViewPr>
    <p:cViewPr>
      <p:scale>
        <a:sx n="33" d="100"/>
        <a:sy n="33" d="100"/>
      </p:scale>
      <p:origin x="0" y="928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F8189-61E8-C541-942D-D87D5FDA0849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E5C53-B3E2-E74E-8290-C0B9B906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60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E5C53-B3E2-E74E-8290-C0B9B906D35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91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E5C53-B3E2-E74E-8290-C0B9B906D35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91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E5C53-B3E2-E74E-8290-C0B9B906D35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57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Immutable</a:t>
            </a:r>
            <a:r>
              <a:rPr lang="en-US" baseline="0" dirty="0" smtClean="0"/>
              <a:t>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E5C53-B3E2-E74E-8290-C0B9B906D35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57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E5C53-B3E2-E74E-8290-C0B9B906D35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9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24242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24242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2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6178302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BREAKER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4242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242423"/>
                </a:solidFill>
              </a:defRPr>
            </a:lvl1pPr>
            <a:lvl2pPr>
              <a:defRPr>
                <a:solidFill>
                  <a:srgbClr val="242423"/>
                </a:solidFill>
              </a:defRPr>
            </a:lvl2pPr>
            <a:lvl3pPr>
              <a:defRPr>
                <a:solidFill>
                  <a:srgbClr val="242423"/>
                </a:solidFill>
              </a:defRPr>
            </a:lvl3pPr>
            <a:lvl4pPr>
              <a:defRPr>
                <a:solidFill>
                  <a:srgbClr val="242423"/>
                </a:solidFill>
              </a:defRPr>
            </a:lvl4pPr>
            <a:lvl5pPr>
              <a:defRPr>
                <a:solidFill>
                  <a:srgbClr val="24242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3200" y="6350716"/>
            <a:ext cx="1219200" cy="260383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98011" y="6396907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98C846C-6FDD-4A4D-9385-73C79C1AF32F}" type="slidenum">
              <a:rPr lang="en-US" sz="800" smtClean="0"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1132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0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30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E4606EA6-EFEA-4C30-9264-4F9291A5780D}" type="datetime1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pPr algn="ctr"/>
            <a:fld id="{8F82E0A0-C266-4798-8C8F-B9F91E9DA37E}" type="slidenum">
              <a:rPr lang="en-US" sz="19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9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0055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71084"/>
            <a:ext cx="10972800" cy="4974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5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4" r:id="rId5"/>
    <p:sldLayoutId id="2147483653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3600" b="1" kern="1200" spc="-150">
          <a:solidFill>
            <a:srgbClr val="242423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6D6C6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6D6C6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6D6C6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6D6C6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6D6C6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mailto:bryan@mongdb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Polyglot Persistence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715079"/>
            <a:ext cx="2286000" cy="6509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pic>
        <p:nvPicPr>
          <p:cNvPr id="3" name="Picture 2" descr="imagel4b.jpg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1282700"/>
            <a:ext cx="7366000" cy="4279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7267" y="5939890"/>
            <a:ext cx="4526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avstop.com</a:t>
            </a:r>
            <a:r>
              <a:rPr lang="en-US" sz="1400" dirty="0"/>
              <a:t>/ac/</a:t>
            </a:r>
            <a:r>
              <a:rPr lang="en-US" sz="1400" dirty="0" err="1"/>
              <a:t>flighttrainghandbook</a:t>
            </a:r>
            <a:r>
              <a:rPr lang="en-US" sz="1400" dirty="0"/>
              <a:t>/imagel4b.jpg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592458" y="1978445"/>
            <a:ext cx="5322166" cy="3044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Business critical systems require automatic fault detection and fail over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946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Data Models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308988" y="3252188"/>
            <a:ext cx="1918696" cy="5384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58842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308988" y="2106188"/>
            <a:ext cx="1918696" cy="5384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45647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308988" y="2644611"/>
            <a:ext cx="1918696" cy="5384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2320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308988" y="4429716"/>
            <a:ext cx="1918696" cy="5384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r>
              <a:rPr lang="en-US" dirty="0" smtClean="0">
                <a:solidFill>
                  <a:schemeClr val="tx1"/>
                </a:solidFill>
              </a:rPr>
              <a:t>8237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308988" y="3838894"/>
            <a:ext cx="1918696" cy="5384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78932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0375" y="2174546"/>
            <a:ext cx="3881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Key-Value Store</a:t>
            </a:r>
            <a:endParaRPr lang="en-US" sz="4000" dirty="0"/>
          </a:p>
        </p:txBody>
      </p:sp>
      <p:sp>
        <p:nvSpPr>
          <p:cNvPr id="21" name="Rounded Rectangle 20"/>
          <p:cNvSpPr/>
          <p:nvPr/>
        </p:nvSpPr>
        <p:spPr>
          <a:xfrm>
            <a:off x="9227684" y="3252188"/>
            <a:ext cx="1918696" cy="5384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Eratosthenes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227684" y="2106188"/>
            <a:ext cx="1918696" cy="5384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Democritus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227684" y="2644611"/>
            <a:ext cx="1918696" cy="5384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Hypatia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227684" y="4429716"/>
            <a:ext cx="1918696" cy="5384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Shemp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227684" y="3838894"/>
            <a:ext cx="1918696" cy="5384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Euripides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308988" y="1555588"/>
            <a:ext cx="1918696" cy="538423"/>
          </a:xfrm>
          <a:prstGeom prst="roundRect">
            <a:avLst/>
          </a:prstGeom>
          <a:solidFill>
            <a:srgbClr val="B3B2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227684" y="1555588"/>
            <a:ext cx="1918696" cy="538423"/>
          </a:xfrm>
          <a:prstGeom prst="roundRect">
            <a:avLst/>
          </a:prstGeom>
          <a:solidFill>
            <a:srgbClr val="B3B2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39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Data Models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47692" y="3590564"/>
            <a:ext cx="1918696" cy="5384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Eratosthenes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308988" y="2106188"/>
            <a:ext cx="1918696" cy="5384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Democritus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663704" y="3011797"/>
            <a:ext cx="1918696" cy="5384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Hypatia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480380" y="4439979"/>
            <a:ext cx="1918696" cy="5384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Shemp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965979" y="4968698"/>
            <a:ext cx="1918696" cy="5384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Euripides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3" idx="1"/>
            <a:endCxn id="12" idx="3"/>
          </p:cNvCxnSpPr>
          <p:nvPr/>
        </p:nvCxnSpPr>
        <p:spPr>
          <a:xfrm flipH="1" flipV="1">
            <a:off x="6399076" y="4709191"/>
            <a:ext cx="2566903" cy="52871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0"/>
            <a:endCxn id="9" idx="2"/>
          </p:cNvCxnSpPr>
          <p:nvPr/>
        </p:nvCxnSpPr>
        <p:spPr>
          <a:xfrm flipH="1" flipV="1">
            <a:off x="7807040" y="4128987"/>
            <a:ext cx="2118287" cy="83971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0"/>
            <a:endCxn id="11" idx="2"/>
          </p:cNvCxnSpPr>
          <p:nvPr/>
        </p:nvCxnSpPr>
        <p:spPr>
          <a:xfrm flipV="1">
            <a:off x="9925327" y="3550220"/>
            <a:ext cx="697725" cy="141847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807040" y="2644611"/>
            <a:ext cx="461296" cy="94595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10" idx="2"/>
          </p:cNvCxnSpPr>
          <p:nvPr/>
        </p:nvCxnSpPr>
        <p:spPr>
          <a:xfrm flipH="1" flipV="1">
            <a:off x="8268336" y="2644611"/>
            <a:ext cx="1395368" cy="63639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  <a:endCxn id="9" idx="1"/>
          </p:cNvCxnSpPr>
          <p:nvPr/>
        </p:nvCxnSpPr>
        <p:spPr>
          <a:xfrm flipV="1">
            <a:off x="5439728" y="3859776"/>
            <a:ext cx="1407964" cy="58020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0"/>
            <a:endCxn id="10" idx="2"/>
          </p:cNvCxnSpPr>
          <p:nvPr/>
        </p:nvCxnSpPr>
        <p:spPr>
          <a:xfrm flipH="1" flipV="1">
            <a:off x="8268336" y="2644611"/>
            <a:ext cx="1656991" cy="232408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20375" y="2174546"/>
            <a:ext cx="42051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Graph Databases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72318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Data Models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0567" y="1466660"/>
            <a:ext cx="5117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Document Databases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6674898" y="1210061"/>
            <a:ext cx="4907502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maker : ”</a:t>
            </a:r>
            <a:r>
              <a:rPr lang="en-US" dirty="0" err="1">
                <a:solidFill>
                  <a:schemeClr val="bg1">
                    <a:lumMod val="25000"/>
                  </a:schemeClr>
                </a:solidFill>
              </a:rPr>
              <a:t>Agusta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",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type : </a:t>
            </a:r>
            <a:r>
              <a:rPr lang="en-US" dirty="0" err="1">
                <a:solidFill>
                  <a:schemeClr val="bg1">
                    <a:lumMod val="25000"/>
                  </a:schemeClr>
                </a:solidFill>
              </a:rPr>
              <a:t>sportbike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rake : 7,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trail : 3.93,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engine : {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type : "internal combustion",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layout : "inline"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cylinders : 4,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displacement : 750,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},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transmission : {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type : "cassette",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speeds : 6,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pattern : "sequential”,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ratios : [ 2.7, 1.94, 1.34, 1, 0.83, 0.64 ]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}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9542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Goals of Normalization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023562" y="1503680"/>
            <a:ext cx="6770445" cy="2352762"/>
          </a:xfrm>
          <a:prstGeom prst="rect">
            <a:avLst/>
          </a:prstGeom>
          <a:solidFill>
            <a:schemeClr val="bg2">
              <a:alpha val="23000"/>
            </a:schemeClr>
          </a:solidFill>
          <a:ln w="76200" cmpd="sng">
            <a:noFill/>
          </a:ln>
          <a:effectLst/>
        </p:spPr>
        <p:txBody>
          <a:bodyPr>
            <a:sp3d/>
          </a:bodyPr>
          <a:lstStyle>
            <a:lvl1pPr marL="0" indent="0" algn="l" defTabSz="457200" rtl="0" eaLnBrk="1" latinLnBrk="0" hangingPunct="1">
              <a:lnSpc>
                <a:spcPts val="3540"/>
              </a:lnSpc>
              <a:spcBef>
                <a:spcPts val="1272"/>
              </a:spcBef>
              <a:buClr>
                <a:srgbClr val="6BA342"/>
              </a:buClr>
              <a:buSzPct val="85000"/>
              <a:buFont typeface="Arial"/>
              <a:buNone/>
              <a:defRPr sz="3000" kern="1200" spc="-100" baseline="0">
                <a:ln w="1905">
                  <a:noFill/>
                </a:ln>
                <a:solidFill>
                  <a:srgbClr val="625F5E"/>
                </a:solidFill>
                <a:effectLst/>
                <a:latin typeface="PT Sans"/>
                <a:ea typeface="+mn-ea"/>
                <a:cs typeface="PT Sans"/>
              </a:defRPr>
            </a:lvl1pPr>
            <a:lvl2pPr marL="740664" indent="-256032" algn="l" defTabSz="457200" rtl="0" eaLnBrk="1" latinLnBrk="0" hangingPunct="1">
              <a:spcBef>
                <a:spcPts val="200"/>
              </a:spcBef>
              <a:buClr>
                <a:srgbClr val="6BA342"/>
              </a:buClr>
              <a:buSzPct val="90000"/>
              <a:buFont typeface="Arial"/>
              <a:buChar char="–"/>
              <a:defRPr sz="2400" kern="1200" spc="-100" baseline="0"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Model data an understandable form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Reduce fact redundancy and data inconsistency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Enforce integrity constraints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60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Polyglot Persistence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8400" y="2514600"/>
            <a:ext cx="1524000" cy="314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22824" y="2636724"/>
            <a:ext cx="1439576" cy="67710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ctr"/>
            <a:r>
              <a:rPr lang="en-US" dirty="0" smtClean="0"/>
              <a:t>Application</a:t>
            </a:r>
          </a:p>
          <a:p>
            <a:pPr algn="ctr"/>
            <a:r>
              <a:rPr lang="en-US" dirty="0" smtClean="0"/>
              <a:t>Servers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280216" y="3158252"/>
            <a:ext cx="2400327" cy="417011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604244" y="3331516"/>
            <a:ext cx="1219200" cy="24374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604244" y="3673362"/>
            <a:ext cx="1219200" cy="24374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604244" y="4046830"/>
            <a:ext cx="1219200" cy="24374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610688" y="4432846"/>
            <a:ext cx="1219200" cy="24374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610688" y="4793366"/>
            <a:ext cx="1219200" cy="24374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610688" y="5166834"/>
            <a:ext cx="1219200" cy="24374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13" name="Can 12"/>
          <p:cNvSpPr/>
          <p:nvPr/>
        </p:nvSpPr>
        <p:spPr>
          <a:xfrm>
            <a:off x="6915271" y="2074874"/>
            <a:ext cx="1360510" cy="1834955"/>
          </a:xfrm>
          <a:prstGeom prst="can">
            <a:avLst/>
          </a:prstGeom>
          <a:solidFill>
            <a:srgbClr val="8F8E8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err="1" smtClean="0"/>
              <a:t>MongoDB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80216" y="4105235"/>
            <a:ext cx="3995565" cy="32761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280216" y="2356707"/>
            <a:ext cx="877570" cy="80154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n 22"/>
          <p:cNvSpPr/>
          <p:nvPr/>
        </p:nvSpPr>
        <p:spPr>
          <a:xfrm>
            <a:off x="8453163" y="3554125"/>
            <a:ext cx="1360510" cy="1834955"/>
          </a:xfrm>
          <a:prstGeom prst="can">
            <a:avLst/>
          </a:prstGeom>
          <a:solidFill>
            <a:srgbClr val="8F8E8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/>
              <a:t>RDBMS</a:t>
            </a:r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5214929" y="965136"/>
            <a:ext cx="1360510" cy="1834955"/>
          </a:xfrm>
          <a:prstGeom prst="can">
            <a:avLst/>
          </a:prstGeom>
          <a:solidFill>
            <a:srgbClr val="8F8E8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/>
              <a:t>Key / Value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0543" y="1170742"/>
            <a:ext cx="2306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Session Data, </a:t>
            </a:r>
          </a:p>
          <a:p>
            <a:r>
              <a:rPr lang="en-US" sz="2400" dirty="0" smtClean="0"/>
              <a:t>Shopping Carts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8575067" y="2294679"/>
            <a:ext cx="247721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Product Catalog,</a:t>
            </a:r>
          </a:p>
          <a:p>
            <a:r>
              <a:rPr lang="en-US" sz="2400" dirty="0" smtClean="0"/>
              <a:t>User Accounts,</a:t>
            </a:r>
          </a:p>
          <a:p>
            <a:r>
              <a:rPr lang="en-US" sz="2400" dirty="0" smtClean="0"/>
              <a:t>Domain Objects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0012644" y="4105235"/>
            <a:ext cx="151916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Payment</a:t>
            </a:r>
          </a:p>
          <a:p>
            <a:r>
              <a:rPr lang="en-US" sz="2400" dirty="0" smtClean="0"/>
              <a:t>Systems,</a:t>
            </a:r>
          </a:p>
          <a:p>
            <a:r>
              <a:rPr lang="en-US" sz="2400" dirty="0" smtClean="0"/>
              <a:t>Reporting 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280216" y="4857800"/>
            <a:ext cx="2295223" cy="447763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n 26"/>
          <p:cNvSpPr/>
          <p:nvPr/>
        </p:nvSpPr>
        <p:spPr>
          <a:xfrm>
            <a:off x="6678497" y="4676593"/>
            <a:ext cx="1360510" cy="1834955"/>
          </a:xfrm>
          <a:prstGeom prst="can">
            <a:avLst/>
          </a:prstGeom>
          <a:solidFill>
            <a:srgbClr val="8F8E8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67077" y="5607538"/>
            <a:ext cx="27507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Social Data,</a:t>
            </a:r>
          </a:p>
          <a:p>
            <a:r>
              <a:rPr lang="en-US" sz="2400" dirty="0" smtClean="0"/>
              <a:t>Recommendations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666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Polyglot Persistence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8400" y="2514600"/>
            <a:ext cx="1524000" cy="314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22824" y="2636724"/>
            <a:ext cx="1439576" cy="67710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ctr"/>
            <a:r>
              <a:rPr lang="en-US" dirty="0" smtClean="0"/>
              <a:t>Application</a:t>
            </a:r>
          </a:p>
          <a:p>
            <a:pPr algn="ctr"/>
            <a:r>
              <a:rPr lang="en-US" dirty="0" smtClean="0"/>
              <a:t>Servers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280216" y="3158252"/>
            <a:ext cx="2400327" cy="417011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604244" y="3331516"/>
            <a:ext cx="1219200" cy="243747"/>
          </a:xfrm>
          <a:prstGeom prst="roundRect">
            <a:avLst/>
          </a:prstGeom>
          <a:solidFill>
            <a:srgbClr val="7CAE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604244" y="3673362"/>
            <a:ext cx="1219200" cy="243747"/>
          </a:xfrm>
          <a:prstGeom prst="roundRect">
            <a:avLst/>
          </a:prstGeom>
          <a:solidFill>
            <a:srgbClr val="A5A9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604244" y="4046830"/>
            <a:ext cx="1219200" cy="243747"/>
          </a:xfrm>
          <a:prstGeom prst="roundRect">
            <a:avLst/>
          </a:prstGeom>
          <a:solidFill>
            <a:srgbClr val="FF9DC3"/>
          </a:solidFill>
          <a:ln>
            <a:solidFill>
              <a:srgbClr val="FF9DC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610688" y="4432846"/>
            <a:ext cx="1219200" cy="243747"/>
          </a:xfrm>
          <a:prstGeom prst="round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610688" y="4793366"/>
            <a:ext cx="1219200" cy="243747"/>
          </a:xfrm>
          <a:prstGeom prst="roundRect">
            <a:avLst/>
          </a:prstGeom>
          <a:solidFill>
            <a:srgbClr val="B3B2B2"/>
          </a:solidFill>
          <a:ln>
            <a:solidFill>
              <a:srgbClr val="B3B2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610688" y="5166834"/>
            <a:ext cx="1219200" cy="24374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13" name="Can 12"/>
          <p:cNvSpPr/>
          <p:nvPr/>
        </p:nvSpPr>
        <p:spPr>
          <a:xfrm>
            <a:off x="6915271" y="2074874"/>
            <a:ext cx="1360510" cy="1834955"/>
          </a:xfrm>
          <a:prstGeom prst="can">
            <a:avLst/>
          </a:prstGeom>
          <a:solidFill>
            <a:srgbClr val="8F8E8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err="1" smtClean="0"/>
              <a:t>MongoDB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80216" y="4105235"/>
            <a:ext cx="3995565" cy="32761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280216" y="2356707"/>
            <a:ext cx="877570" cy="80154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n 22"/>
          <p:cNvSpPr/>
          <p:nvPr/>
        </p:nvSpPr>
        <p:spPr>
          <a:xfrm>
            <a:off x="8453163" y="3554125"/>
            <a:ext cx="1360510" cy="1834955"/>
          </a:xfrm>
          <a:prstGeom prst="can">
            <a:avLst/>
          </a:prstGeom>
          <a:solidFill>
            <a:srgbClr val="8F8E8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/>
              <a:t>RDBMS</a:t>
            </a:r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5214929" y="965136"/>
            <a:ext cx="1360510" cy="1834955"/>
          </a:xfrm>
          <a:prstGeom prst="can">
            <a:avLst/>
          </a:prstGeom>
          <a:solidFill>
            <a:srgbClr val="8F8E8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/>
              <a:t>Key / Value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0543" y="1170742"/>
            <a:ext cx="2306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Session Data, </a:t>
            </a:r>
          </a:p>
          <a:p>
            <a:r>
              <a:rPr lang="en-US" sz="2400" dirty="0" smtClean="0"/>
              <a:t>Shopping Carts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8575067" y="2294679"/>
            <a:ext cx="247721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Product Catalog,</a:t>
            </a:r>
          </a:p>
          <a:p>
            <a:r>
              <a:rPr lang="en-US" sz="2400" dirty="0" smtClean="0"/>
              <a:t>User Accounts,</a:t>
            </a:r>
          </a:p>
          <a:p>
            <a:r>
              <a:rPr lang="en-US" sz="2400" dirty="0" smtClean="0"/>
              <a:t>Domain Objects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0012644" y="4105235"/>
            <a:ext cx="151916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Payment</a:t>
            </a:r>
          </a:p>
          <a:p>
            <a:r>
              <a:rPr lang="en-US" sz="2400" dirty="0" smtClean="0"/>
              <a:t>Systems,</a:t>
            </a:r>
          </a:p>
          <a:p>
            <a:r>
              <a:rPr lang="en-US" sz="2400" dirty="0" smtClean="0"/>
              <a:t>Reporting 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280216" y="4857800"/>
            <a:ext cx="2295223" cy="447763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n 26"/>
          <p:cNvSpPr/>
          <p:nvPr/>
        </p:nvSpPr>
        <p:spPr>
          <a:xfrm>
            <a:off x="6678497" y="4676593"/>
            <a:ext cx="1360510" cy="1834955"/>
          </a:xfrm>
          <a:prstGeom prst="can">
            <a:avLst/>
          </a:prstGeom>
          <a:solidFill>
            <a:srgbClr val="8F8E8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67077" y="5607538"/>
            <a:ext cx="27507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Social Data,</a:t>
            </a:r>
          </a:p>
          <a:p>
            <a:r>
              <a:rPr lang="en-US" sz="2400" dirty="0" smtClean="0"/>
              <a:t>Recommendations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580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10055"/>
            <a:ext cx="10972800" cy="1143000"/>
          </a:xfrm>
        </p:spPr>
        <p:txBody>
          <a:bodyPr/>
          <a:lstStyle/>
          <a:p>
            <a:r>
              <a:rPr lang="en-US" dirty="0" smtClean="0"/>
              <a:t>What are </a:t>
            </a:r>
            <a:r>
              <a:rPr lang="en-US" dirty="0" smtClean="0">
                <a:solidFill>
                  <a:srgbClr val="0000FF"/>
                </a:solidFill>
              </a:rPr>
              <a:t>your</a:t>
            </a:r>
            <a:r>
              <a:rPr lang="en-US" dirty="0" smtClean="0"/>
              <a:t> </a:t>
            </a:r>
            <a:r>
              <a:rPr lang="en-US" dirty="0"/>
              <a:t>r</a:t>
            </a:r>
            <a:r>
              <a:rPr lang="en-US" dirty="0" smtClean="0"/>
              <a:t>equirements?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3302000" y="1600201"/>
            <a:ext cx="53848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Availability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Scalability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Performance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Access Patterns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Data Model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430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Value Stores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308988" y="3252188"/>
            <a:ext cx="1918696" cy="5384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58842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308988" y="2106188"/>
            <a:ext cx="1918696" cy="5384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45647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308988" y="2644611"/>
            <a:ext cx="1918696" cy="5384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2320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308988" y="4429716"/>
            <a:ext cx="1918696" cy="5384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r>
              <a:rPr lang="en-US" dirty="0" smtClean="0">
                <a:solidFill>
                  <a:schemeClr val="tx1"/>
                </a:solidFill>
              </a:rPr>
              <a:t>8237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308988" y="3838894"/>
            <a:ext cx="1918696" cy="5384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78932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6375" y="1974915"/>
            <a:ext cx="416011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Used for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Session data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Cookies</a:t>
            </a:r>
            <a:endParaRPr lang="en-US" sz="4000" dirty="0"/>
          </a:p>
          <a:p>
            <a:pPr marL="571500" indent="-571500">
              <a:buFont typeface="Arial"/>
              <a:buChar char="•"/>
            </a:pPr>
            <a:r>
              <a:rPr lang="en-US" sz="4000" dirty="0"/>
              <a:t>S</a:t>
            </a:r>
            <a:r>
              <a:rPr lang="en-US" sz="4000" dirty="0" smtClean="0"/>
              <a:t>hopping </a:t>
            </a:r>
            <a:r>
              <a:rPr lang="en-US" sz="4000" dirty="0"/>
              <a:t>carts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9227684" y="3252188"/>
            <a:ext cx="1918696" cy="5384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Eratosthenes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227684" y="2106188"/>
            <a:ext cx="1918696" cy="5384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Democritus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227684" y="2644611"/>
            <a:ext cx="1918696" cy="5384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Hypatia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227684" y="4429716"/>
            <a:ext cx="1918696" cy="5384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Shemp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227684" y="3838894"/>
            <a:ext cx="1918696" cy="5384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Euripides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308988" y="1555588"/>
            <a:ext cx="1918696" cy="538423"/>
          </a:xfrm>
          <a:prstGeom prst="roundRect">
            <a:avLst/>
          </a:prstGeom>
          <a:solidFill>
            <a:srgbClr val="B3B2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227684" y="1555588"/>
            <a:ext cx="1918696" cy="538423"/>
          </a:xfrm>
          <a:prstGeom prst="roundRect">
            <a:avLst/>
          </a:prstGeom>
          <a:solidFill>
            <a:srgbClr val="B3B2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491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Value Stores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308988" y="3252188"/>
            <a:ext cx="1918696" cy="5384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58842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308988" y="2106188"/>
            <a:ext cx="1918696" cy="5384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45647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308988" y="2644611"/>
            <a:ext cx="1918696" cy="5384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2320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308988" y="4429716"/>
            <a:ext cx="1918696" cy="5384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r>
              <a:rPr lang="en-US" dirty="0" smtClean="0">
                <a:solidFill>
                  <a:schemeClr val="tx1"/>
                </a:solidFill>
              </a:rPr>
              <a:t>8237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308988" y="3838894"/>
            <a:ext cx="1918696" cy="5384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78932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0222" y="2018663"/>
            <a:ext cx="58927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000" dirty="0" smtClean="0"/>
              <a:t>Fast, if in memory</a:t>
            </a:r>
            <a:endParaRPr lang="en-US" sz="4000" dirty="0"/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Single access pattern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Complex data parsed in client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9227684" y="3252188"/>
            <a:ext cx="1918696" cy="5384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Eratosthenes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227684" y="2106188"/>
            <a:ext cx="1918696" cy="5384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Democritus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227684" y="2644611"/>
            <a:ext cx="1918696" cy="5384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Hypatia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227684" y="4429716"/>
            <a:ext cx="1918696" cy="5384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Shemp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227684" y="3838894"/>
            <a:ext cx="1918696" cy="5384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Euripides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308988" y="1555588"/>
            <a:ext cx="1918696" cy="538423"/>
          </a:xfrm>
          <a:prstGeom prst="roundRect">
            <a:avLst/>
          </a:prstGeom>
          <a:solidFill>
            <a:srgbClr val="B3B2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227684" y="1555588"/>
            <a:ext cx="1918696" cy="538423"/>
          </a:xfrm>
          <a:prstGeom prst="roundRect">
            <a:avLst/>
          </a:prstGeom>
          <a:solidFill>
            <a:srgbClr val="B3B2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30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Polyglots?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6546" y="1545207"/>
            <a:ext cx="10312303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Using multiple Database Technologies in a Given Application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Using the right tool for the right job</a:t>
            </a:r>
          </a:p>
        </p:txBody>
      </p:sp>
    </p:spTree>
    <p:extLst>
      <p:ext uri="{BB962C8B-B14F-4D97-AF65-F5344CB8AC3E}">
        <p14:creationId xmlns:p14="http://schemas.microsoft.com/office/powerpoint/2010/main" val="384178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Value Store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79423" y="1178071"/>
            <a:ext cx="5009041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“{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maker : 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‘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Agusta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’,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type : </a:t>
            </a:r>
            <a:r>
              <a:rPr lang="en-US" dirty="0" err="1">
                <a:solidFill>
                  <a:schemeClr val="bg1">
                    <a:lumMod val="25000"/>
                  </a:schemeClr>
                </a:solidFill>
              </a:rPr>
              <a:t>sportbike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,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rake : 7,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trail : 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3.93,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engine : {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type : 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‘internal combustion’,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layout : 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‘inline’,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cylinders : 4,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displacement : 750,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},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transmission : {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type : 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‘cassette’,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speeds : 6,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pattern : 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‘sequential’,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	ratios : [ 2.7, 1.94, 1.34, 1, 0.83, 0.64 ]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}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}”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2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04867" y="1333807"/>
            <a:ext cx="5009041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{      </a:t>
            </a:r>
            <a:r>
              <a:rPr lang="en-US" dirty="0" smtClean="0"/>
              <a:t>_id</a:t>
            </a:r>
            <a:r>
              <a:rPr lang="en-US" dirty="0"/>
              <a:t>: 78234974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maker : 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”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Agusta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",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type : </a:t>
            </a:r>
            <a:r>
              <a:rPr lang="en-US" dirty="0" err="1">
                <a:solidFill>
                  <a:schemeClr val="bg1">
                    <a:lumMod val="25000"/>
                  </a:schemeClr>
                </a:solidFill>
              </a:rPr>
              <a:t>sportbike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,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rake : 7,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trail : 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3.93,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engine : {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type : "internal 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combustion"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layout : "inline"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cylinders : 4,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displacement : 750,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},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transmission : {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type : "cassette",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speeds : 6,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pattern : "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sequential”,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	ratios : [ 2.7, 1.94, 1.34, 1, 0.83, 0.64 ]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}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8624" y="1320865"/>
            <a:ext cx="3144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Self Defining Schema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>
            <a:stCxn id="3" idx="3"/>
          </p:cNvCxnSpPr>
          <p:nvPr/>
        </p:nvCxnSpPr>
        <p:spPr>
          <a:xfrm>
            <a:off x="3432934" y="1551698"/>
            <a:ext cx="492366" cy="988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</p:cNvCxnSpPr>
          <p:nvPr/>
        </p:nvCxnSpPr>
        <p:spPr>
          <a:xfrm>
            <a:off x="3432934" y="1551698"/>
            <a:ext cx="492366" cy="603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3"/>
          </p:cNvCxnSpPr>
          <p:nvPr/>
        </p:nvCxnSpPr>
        <p:spPr>
          <a:xfrm>
            <a:off x="3432934" y="1551698"/>
            <a:ext cx="492366" cy="230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4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04867" y="1333807"/>
            <a:ext cx="5009041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{      </a:t>
            </a:r>
            <a:r>
              <a:rPr lang="en-US" dirty="0" smtClean="0"/>
              <a:t>_id</a:t>
            </a:r>
            <a:r>
              <a:rPr lang="en-US" dirty="0"/>
              <a:t>: 78234974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maker : 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”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Agusta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",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type : </a:t>
            </a:r>
            <a:r>
              <a:rPr lang="en-US" dirty="0" err="1">
                <a:solidFill>
                  <a:schemeClr val="bg1">
                    <a:lumMod val="25000"/>
                  </a:schemeClr>
                </a:solidFill>
              </a:rPr>
              <a:t>sportbike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,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rake : 7,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trail : 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3.93,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engine : {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type : "internal 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combustion"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layout : "inline"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cylinders : 4,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displacement : 750,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},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transmission : {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type : "cassette",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speeds : 6,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pattern : "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sequential”,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	ratios : [ 2.7, 1.94, 1.34, 1, 0.83, 0.64 ]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}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8624" y="1320865"/>
            <a:ext cx="31443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Self Defining Schema</a:t>
            </a:r>
          </a:p>
          <a:p>
            <a:r>
              <a:rPr lang="en-US" sz="2400" dirty="0" smtClean="0">
                <a:solidFill>
                  <a:srgbClr val="5F8039"/>
                </a:solidFill>
              </a:rPr>
              <a:t>Nested Objects</a:t>
            </a:r>
            <a:endParaRPr lang="en-US" sz="2400" dirty="0">
              <a:solidFill>
                <a:srgbClr val="5F8039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55350" y="1962865"/>
            <a:ext cx="1327675" cy="865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655350" y="1962865"/>
            <a:ext cx="1480075" cy="24632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61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04867" y="1333807"/>
            <a:ext cx="5009041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{      </a:t>
            </a:r>
            <a:r>
              <a:rPr lang="en-US" dirty="0" smtClean="0"/>
              <a:t>_id</a:t>
            </a:r>
            <a:r>
              <a:rPr lang="en-US" dirty="0"/>
              <a:t>: 78234974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maker : 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”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Agusta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",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type : </a:t>
            </a:r>
            <a:r>
              <a:rPr lang="en-US" dirty="0" err="1">
                <a:solidFill>
                  <a:schemeClr val="bg1">
                    <a:lumMod val="25000"/>
                  </a:schemeClr>
                </a:solidFill>
              </a:rPr>
              <a:t>sportbike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,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rake : 7,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trail : 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3.93,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engine : {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type : "internal 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combustion"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layout : "inline"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cylinders : 4,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displacement : 750,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},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transmission : {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type : "cassette",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speeds : 6,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pattern : "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sequential”,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	ratios : [ 2.7, 1.94, 1.34, 1, 0.83, 0.64 ]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}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8624" y="1320865"/>
            <a:ext cx="314431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Self Defining Schema</a:t>
            </a:r>
          </a:p>
          <a:p>
            <a:r>
              <a:rPr lang="en-US" sz="2400" dirty="0" smtClean="0"/>
              <a:t>Nested Objects</a:t>
            </a:r>
          </a:p>
          <a:p>
            <a:r>
              <a:rPr lang="en-US" sz="2400" dirty="0" smtClean="0">
                <a:solidFill>
                  <a:srgbClr val="5F8039"/>
                </a:solidFill>
              </a:rPr>
              <a:t>Array types</a:t>
            </a:r>
            <a:endParaRPr lang="en-US" sz="2400" dirty="0">
              <a:solidFill>
                <a:srgbClr val="5F8039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78100" y="2347740"/>
            <a:ext cx="2559141" cy="3175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61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04867" y="1333807"/>
            <a:ext cx="5009041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{      </a:t>
            </a:r>
            <a:r>
              <a:rPr lang="en-US" dirty="0" smtClean="0">
                <a:solidFill>
                  <a:srgbClr val="5F8039"/>
                </a:solidFill>
              </a:rPr>
              <a:t>_id</a:t>
            </a:r>
            <a:r>
              <a:rPr lang="en-US" dirty="0">
                <a:solidFill>
                  <a:srgbClr val="5F8039"/>
                </a:solidFill>
              </a:rPr>
              <a:t>: 78234974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maker : 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”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Agusta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",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type : </a:t>
            </a:r>
            <a:r>
              <a:rPr lang="en-US" dirty="0" err="1">
                <a:solidFill>
                  <a:schemeClr val="bg1">
                    <a:lumMod val="25000"/>
                  </a:schemeClr>
                </a:solidFill>
              </a:rPr>
              <a:t>sportbike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,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rake : 7,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trail : 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3.93,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engine : {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type : "internal 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combustion"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layout : "inline"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cylinders : 4,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displacement : 750,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},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transmission : {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type : "cassette",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speeds : 6,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pattern : "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sequential”,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	ratios : [ 2.7, 1.94, 1.34, 1, 0.83, 0.64 ]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}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19846" y="1680308"/>
            <a:ext cx="1994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Primary Key,</a:t>
            </a:r>
          </a:p>
          <a:p>
            <a:r>
              <a:rPr lang="en-US" sz="2400" dirty="0" smtClean="0"/>
              <a:t>Auto indexed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3" idx="1"/>
          </p:cNvCxnSpPr>
          <p:nvPr/>
        </p:nvCxnSpPr>
        <p:spPr>
          <a:xfrm flipH="1" flipV="1">
            <a:off x="5842000" y="1524000"/>
            <a:ext cx="3477846" cy="571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04867" y="1333807"/>
            <a:ext cx="5009041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{      </a:t>
            </a:r>
            <a:r>
              <a:rPr lang="en-US" dirty="0" smtClean="0"/>
              <a:t>_id</a:t>
            </a:r>
            <a:r>
              <a:rPr lang="en-US" dirty="0"/>
              <a:t>: 78234974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</a:t>
            </a:r>
            <a:r>
              <a:rPr lang="en-US" dirty="0">
                <a:solidFill>
                  <a:srgbClr val="5F8039"/>
                </a:solidFill>
              </a:rPr>
              <a:t>maker : </a:t>
            </a:r>
            <a:r>
              <a:rPr lang="en-US" dirty="0" smtClean="0">
                <a:solidFill>
                  <a:srgbClr val="5F8039"/>
                </a:solidFill>
              </a:rPr>
              <a:t>”</a:t>
            </a:r>
            <a:r>
              <a:rPr lang="en-US" dirty="0" err="1" smtClean="0">
                <a:solidFill>
                  <a:srgbClr val="5F8039"/>
                </a:solidFill>
              </a:rPr>
              <a:t>Agusta</a:t>
            </a:r>
            <a:r>
              <a:rPr lang="en-US" dirty="0">
                <a:solidFill>
                  <a:srgbClr val="5F8039"/>
                </a:solidFill>
              </a:rPr>
              <a:t>"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type : </a:t>
            </a:r>
            <a:r>
              <a:rPr lang="en-US" dirty="0" err="1">
                <a:solidFill>
                  <a:schemeClr val="bg1">
                    <a:lumMod val="25000"/>
                  </a:schemeClr>
                </a:solidFill>
              </a:rPr>
              <a:t>sportbike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,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rake : 7,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trail : 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3.93,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engine : {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type : "internal 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combustion"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layout : "inline"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cylinders : 4,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displacement : 750,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},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transmission : {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type : "cassette",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speeds : 6,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pattern : "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sequential”,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	ratios : [ 2.7, 1.94, 1.34, 1, 0.83, 0.64 ]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}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19846" y="1680308"/>
            <a:ext cx="1656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Secondary</a:t>
            </a:r>
          </a:p>
          <a:p>
            <a:r>
              <a:rPr lang="en-US" sz="2400" dirty="0" smtClean="0"/>
              <a:t>indexes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3" idx="1"/>
          </p:cNvCxnSpPr>
          <p:nvPr/>
        </p:nvCxnSpPr>
        <p:spPr>
          <a:xfrm flipH="1" flipV="1">
            <a:off x="6135077" y="1817077"/>
            <a:ext cx="3184769" cy="278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62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04867" y="1333807"/>
            <a:ext cx="5009041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{      </a:t>
            </a:r>
            <a:r>
              <a:rPr lang="en-US" dirty="0" smtClean="0"/>
              <a:t>_id</a:t>
            </a:r>
            <a:r>
              <a:rPr lang="en-US" dirty="0"/>
              <a:t>: 78234974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</a:t>
            </a:r>
            <a:r>
              <a:rPr lang="en-US" dirty="0">
                <a:solidFill>
                  <a:srgbClr val="000000"/>
                </a:solidFill>
              </a:rPr>
              <a:t>maker : </a:t>
            </a:r>
            <a:r>
              <a:rPr lang="en-US" dirty="0" smtClean="0">
                <a:solidFill>
                  <a:srgbClr val="000000"/>
                </a:solidFill>
              </a:rPr>
              <a:t>”</a:t>
            </a:r>
            <a:r>
              <a:rPr lang="en-US" dirty="0" err="1" smtClean="0">
                <a:solidFill>
                  <a:srgbClr val="000000"/>
                </a:solidFill>
              </a:rPr>
              <a:t>Agusta</a:t>
            </a:r>
            <a:r>
              <a:rPr lang="en-US" dirty="0">
                <a:solidFill>
                  <a:srgbClr val="5F8039"/>
                </a:solidFill>
              </a:rPr>
              <a:t>"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type : </a:t>
            </a:r>
            <a:r>
              <a:rPr lang="en-US" dirty="0" err="1">
                <a:solidFill>
                  <a:schemeClr val="bg1">
                    <a:lumMod val="25000"/>
                  </a:schemeClr>
                </a:solidFill>
              </a:rPr>
              <a:t>sportbike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,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rake : 7,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trail : 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3.93,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engine : {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	type : "internal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combustion"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	layout : "inline"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	cylinders : 4,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	displacement : 750,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,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transmission : {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type : "cassette",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speeds : 6,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	pattern : "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sequential”,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	ratios : [ 2.7, 1.94, 1.34, 1, 0.83, 0.64 ]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	}</a:t>
            </a:r>
          </a:p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60323" y="1392423"/>
            <a:ext cx="43316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Projections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db.vehicles.find</a:t>
            </a:r>
            <a:r>
              <a:rPr lang="en-US" sz="2400" dirty="0" smtClean="0">
                <a:latin typeface="Courier"/>
                <a:cs typeface="Courier"/>
              </a:rPr>
              <a:t> ( </a:t>
            </a:r>
          </a:p>
          <a:p>
            <a:r>
              <a:rPr lang="en-US" sz="2400" dirty="0" smtClean="0">
                <a:latin typeface="Courier"/>
                <a:cs typeface="Courier"/>
              </a:rPr>
              <a:t>    {</a:t>
            </a:r>
            <a:r>
              <a:rPr lang="en-US" sz="2400" dirty="0">
                <a:latin typeface="Courier"/>
                <a:cs typeface="Courier"/>
              </a:rPr>
              <a:t>_id</a:t>
            </a:r>
            <a:r>
              <a:rPr lang="en-US" sz="2400" dirty="0" smtClean="0">
                <a:latin typeface="Courier"/>
                <a:cs typeface="Courier"/>
              </a:rPr>
              <a:t>:78234974 },</a:t>
            </a:r>
          </a:p>
          <a:p>
            <a:r>
              <a:rPr lang="en-US" sz="2400" dirty="0" smtClean="0">
                <a:latin typeface="Courier"/>
                <a:cs typeface="Courier"/>
              </a:rPr>
              <a:t>    { engine:1,_id:0 }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)</a:t>
            </a:r>
            <a:endParaRPr lang="en-US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7998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098392567"/>
              </p:ext>
            </p:extLst>
          </p:nvPr>
        </p:nvGraphicFramePr>
        <p:xfrm>
          <a:off x="2402556" y="1671654"/>
          <a:ext cx="7898707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237"/>
                <a:gridCol w="863078"/>
                <a:gridCol w="4199392"/>
              </a:tblGrid>
              <a:tr h="45851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RDBMS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MongoDB</a:t>
                      </a:r>
                      <a:endParaRPr lang="en-US" sz="3200" dirty="0"/>
                    </a:p>
                  </a:txBody>
                  <a:tcPr/>
                </a:tc>
              </a:tr>
              <a:tr h="45851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Table, View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➜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Collection</a:t>
                      </a:r>
                      <a:endParaRPr lang="en-US" sz="3200" dirty="0"/>
                    </a:p>
                  </a:txBody>
                  <a:tcPr/>
                </a:tc>
              </a:tr>
              <a:tr h="45851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Row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➜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Document</a:t>
                      </a:r>
                      <a:endParaRPr lang="en-US" sz="3200" dirty="0"/>
                    </a:p>
                  </a:txBody>
                  <a:tcPr/>
                </a:tc>
              </a:tr>
              <a:tr h="45851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Index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➜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Index</a:t>
                      </a:r>
                      <a:endParaRPr lang="en-US" sz="3200" dirty="0"/>
                    </a:p>
                  </a:txBody>
                  <a:tcPr/>
                </a:tc>
              </a:tr>
              <a:tr h="45851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Join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➜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Embedded Document</a:t>
                      </a:r>
                      <a:endParaRPr lang="en-US" sz="3200" dirty="0"/>
                    </a:p>
                  </a:txBody>
                  <a:tcPr/>
                </a:tc>
              </a:tr>
              <a:tr h="45851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Foreign Key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➜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Reference</a:t>
                      </a:r>
                      <a:endParaRPr lang="en-US" sz="3200" dirty="0"/>
                    </a:p>
                  </a:txBody>
                  <a:tcPr/>
                </a:tc>
              </a:tr>
              <a:tr h="45851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Partition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➜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Shard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1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Schemas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11883" y="1304435"/>
            <a:ext cx="3975649" cy="501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91918"/>
                </a:solidFill>
              </a:rPr>
              <a:t>{</a:t>
            </a:r>
            <a:r>
              <a:rPr lang="en-US" sz="1600" dirty="0">
                <a:solidFill>
                  <a:srgbClr val="191918"/>
                </a:solidFill>
              </a:rPr>
              <a:t>	maker : "M.V. </a:t>
            </a:r>
            <a:r>
              <a:rPr lang="en-US" sz="1600" dirty="0" err="1">
                <a:solidFill>
                  <a:srgbClr val="191918"/>
                </a:solidFill>
              </a:rPr>
              <a:t>Agusta</a:t>
            </a:r>
            <a:r>
              <a:rPr lang="en-US" sz="1600" dirty="0">
                <a:solidFill>
                  <a:srgbClr val="191918"/>
                </a:solidFill>
              </a:rPr>
              <a:t>",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type : </a:t>
            </a:r>
            <a:r>
              <a:rPr lang="en-US" sz="1600" dirty="0" err="1">
                <a:solidFill>
                  <a:srgbClr val="191918"/>
                </a:solidFill>
              </a:rPr>
              <a:t>sportsbike</a:t>
            </a:r>
            <a:r>
              <a:rPr lang="en-US" sz="1600" dirty="0">
                <a:solidFill>
                  <a:srgbClr val="191918"/>
                </a:solidFill>
              </a:rPr>
              <a:t>,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engine : {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	type : </a:t>
            </a:r>
            <a:r>
              <a:rPr lang="en-US" sz="1600" dirty="0" smtClean="0">
                <a:solidFill>
                  <a:srgbClr val="191918"/>
                </a:solidFill>
              </a:rPr>
              <a:t>”internal combustion"</a:t>
            </a:r>
            <a:r>
              <a:rPr lang="en-US" sz="1600" dirty="0">
                <a:solidFill>
                  <a:srgbClr val="191918"/>
                </a:solidFill>
              </a:rPr>
              <a:t>,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	</a:t>
            </a:r>
            <a:r>
              <a:rPr lang="en-US" sz="1600" dirty="0" smtClean="0">
                <a:solidFill>
                  <a:srgbClr val="191918"/>
                </a:solidFill>
              </a:rPr>
              <a:t>cylinders: 4,</a:t>
            </a:r>
            <a:endParaRPr lang="en-US" sz="1600" dirty="0">
              <a:solidFill>
                <a:srgbClr val="191918"/>
              </a:solidFill>
            </a:endParaRPr>
          </a:p>
          <a:p>
            <a:r>
              <a:rPr lang="en-US" sz="1600" dirty="0">
                <a:solidFill>
                  <a:srgbClr val="191918"/>
                </a:solidFill>
              </a:rPr>
              <a:t>		displacement : </a:t>
            </a:r>
            <a:r>
              <a:rPr lang="en-US" sz="1600" dirty="0" smtClean="0">
                <a:solidFill>
                  <a:srgbClr val="191918"/>
                </a:solidFill>
              </a:rPr>
              <a:t>750</a:t>
            </a:r>
            <a:endParaRPr lang="en-US" sz="1600" dirty="0">
              <a:solidFill>
                <a:srgbClr val="191918"/>
              </a:solidFill>
            </a:endParaRPr>
          </a:p>
          <a:p>
            <a:r>
              <a:rPr lang="en-US" sz="1600" dirty="0">
                <a:solidFill>
                  <a:srgbClr val="191918"/>
                </a:solidFill>
              </a:rPr>
              <a:t>	</a:t>
            </a:r>
            <a:r>
              <a:rPr lang="en-US" sz="1600" dirty="0" smtClean="0">
                <a:solidFill>
                  <a:srgbClr val="191918"/>
                </a:solidFill>
              </a:rPr>
              <a:t>},</a:t>
            </a:r>
            <a:endParaRPr lang="en-US" sz="1600" dirty="0">
              <a:solidFill>
                <a:srgbClr val="191918"/>
              </a:solidFill>
            </a:endParaRPr>
          </a:p>
          <a:p>
            <a:r>
              <a:rPr lang="en-US" sz="1600" dirty="0">
                <a:solidFill>
                  <a:srgbClr val="191918"/>
                </a:solidFill>
              </a:rPr>
              <a:t>	rake : 7,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trail : 3.93</a:t>
            </a:r>
          </a:p>
          <a:p>
            <a:r>
              <a:rPr lang="en-US" sz="1600" dirty="0" smtClean="0">
                <a:solidFill>
                  <a:srgbClr val="191918"/>
                </a:solidFill>
              </a:rPr>
              <a:t>}</a:t>
            </a:r>
            <a:endParaRPr lang="en-US" sz="1600" dirty="0">
              <a:solidFill>
                <a:srgbClr val="191918"/>
              </a:solidFill>
            </a:endParaRPr>
          </a:p>
          <a:p>
            <a:r>
              <a:rPr lang="en-US" sz="1600" dirty="0" smtClean="0">
                <a:solidFill>
                  <a:srgbClr val="191918"/>
                </a:solidFill>
              </a:rPr>
              <a:t>{</a:t>
            </a:r>
            <a:r>
              <a:rPr lang="en-US" sz="1600" dirty="0">
                <a:solidFill>
                  <a:srgbClr val="191918"/>
                </a:solidFill>
              </a:rPr>
              <a:t>	maker : "M.V. </a:t>
            </a:r>
            <a:r>
              <a:rPr lang="en-US" sz="1600" dirty="0" err="1">
                <a:solidFill>
                  <a:srgbClr val="191918"/>
                </a:solidFill>
              </a:rPr>
              <a:t>Agusta</a:t>
            </a:r>
            <a:r>
              <a:rPr lang="en-US" sz="1600" dirty="0">
                <a:solidFill>
                  <a:srgbClr val="191918"/>
                </a:solidFill>
              </a:rPr>
              <a:t>",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type : Helicopter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engine : {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	type : "</a:t>
            </a:r>
            <a:r>
              <a:rPr lang="en-US" sz="1600" dirty="0" err="1">
                <a:solidFill>
                  <a:srgbClr val="191918"/>
                </a:solidFill>
              </a:rPr>
              <a:t>turboshaft</a:t>
            </a:r>
            <a:r>
              <a:rPr lang="en-US" sz="1600" dirty="0">
                <a:solidFill>
                  <a:srgbClr val="191918"/>
                </a:solidFill>
              </a:rPr>
              <a:t>"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	layout : "</a:t>
            </a:r>
            <a:r>
              <a:rPr lang="en-US" sz="1600" dirty="0" smtClean="0">
                <a:solidFill>
                  <a:srgbClr val="191918"/>
                </a:solidFill>
              </a:rPr>
              <a:t>axial”,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</a:t>
            </a:r>
            <a:r>
              <a:rPr lang="en-US" sz="1600" dirty="0" smtClean="0">
                <a:solidFill>
                  <a:srgbClr val="191918"/>
                </a:solidFill>
              </a:rPr>
              <a:t>	</a:t>
            </a:r>
            <a:r>
              <a:rPr lang="en-US" sz="1600" dirty="0" err="1" smtClean="0">
                <a:solidFill>
                  <a:srgbClr val="191918"/>
                </a:solidFill>
              </a:rPr>
              <a:t>massflow</a:t>
            </a:r>
            <a:r>
              <a:rPr lang="en-US" sz="1600" dirty="0" smtClean="0">
                <a:solidFill>
                  <a:srgbClr val="191918"/>
                </a:solidFill>
              </a:rPr>
              <a:t> :  1318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</a:t>
            </a:r>
            <a:r>
              <a:rPr lang="en-US" sz="1600" dirty="0" smtClean="0">
                <a:solidFill>
                  <a:srgbClr val="191918"/>
                </a:solidFill>
              </a:rPr>
              <a:t> }</a:t>
            </a:r>
            <a:r>
              <a:rPr lang="en-US" sz="1600" dirty="0">
                <a:solidFill>
                  <a:srgbClr val="191918"/>
                </a:solidFill>
              </a:rPr>
              <a:t>,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Blades : 4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undercarriage : "fixed"</a:t>
            </a:r>
          </a:p>
          <a:p>
            <a:r>
              <a:rPr lang="en-US" sz="1600" dirty="0" smtClean="0">
                <a:solidFill>
                  <a:srgbClr val="191918"/>
                </a:solidFill>
              </a:rPr>
              <a:t>}</a:t>
            </a:r>
            <a:endParaRPr lang="en-US" sz="1600" dirty="0">
              <a:solidFill>
                <a:srgbClr val="191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5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Schemas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40448" y="2556508"/>
            <a:ext cx="230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CA930"/>
                </a:solidFill>
              </a:rPr>
              <a:t>Discriminator column</a:t>
            </a:r>
            <a:endParaRPr lang="en-US" dirty="0">
              <a:solidFill>
                <a:srgbClr val="5CA930"/>
              </a:solidFill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6396674" y="1842580"/>
            <a:ext cx="2843774" cy="898594"/>
          </a:xfrm>
          <a:prstGeom prst="straightConnector1">
            <a:avLst/>
          </a:prstGeom>
          <a:ln w="31750">
            <a:solidFill>
              <a:srgbClr val="5CA930"/>
            </a:solidFill>
            <a:tailEnd type="arrow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6396674" y="2741174"/>
            <a:ext cx="2843774" cy="1476573"/>
          </a:xfrm>
          <a:prstGeom prst="straightConnector1">
            <a:avLst/>
          </a:prstGeom>
          <a:ln w="31750">
            <a:solidFill>
              <a:srgbClr val="5CA930"/>
            </a:solidFill>
            <a:tailEnd type="arrow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11883" y="1304435"/>
            <a:ext cx="3602091" cy="501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91918"/>
                </a:solidFill>
              </a:rPr>
              <a:t>{</a:t>
            </a:r>
            <a:r>
              <a:rPr lang="en-US" sz="1600" dirty="0">
                <a:solidFill>
                  <a:srgbClr val="191918"/>
                </a:solidFill>
              </a:rPr>
              <a:t>	maker : "M.V. </a:t>
            </a:r>
            <a:r>
              <a:rPr lang="en-US" sz="1600" dirty="0" err="1">
                <a:solidFill>
                  <a:srgbClr val="191918"/>
                </a:solidFill>
              </a:rPr>
              <a:t>Agusta</a:t>
            </a:r>
            <a:r>
              <a:rPr lang="en-US" sz="1600" dirty="0">
                <a:solidFill>
                  <a:srgbClr val="191918"/>
                </a:solidFill>
              </a:rPr>
              <a:t>",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</a:t>
            </a:r>
            <a:r>
              <a:rPr lang="en-US" sz="1600" dirty="0">
                <a:solidFill>
                  <a:srgbClr val="749E49"/>
                </a:solidFill>
              </a:rPr>
              <a:t>type : </a:t>
            </a:r>
            <a:r>
              <a:rPr lang="en-US" sz="1600" dirty="0" err="1">
                <a:solidFill>
                  <a:srgbClr val="749E49"/>
                </a:solidFill>
              </a:rPr>
              <a:t>sportsbike</a:t>
            </a:r>
            <a:r>
              <a:rPr lang="en-US" sz="1600" dirty="0">
                <a:solidFill>
                  <a:srgbClr val="191918"/>
                </a:solidFill>
              </a:rPr>
              <a:t>,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engine : {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	type : </a:t>
            </a:r>
            <a:r>
              <a:rPr lang="en-US" sz="1600" dirty="0" smtClean="0">
                <a:solidFill>
                  <a:srgbClr val="191918"/>
                </a:solidFill>
              </a:rPr>
              <a:t>”internal combustion"</a:t>
            </a:r>
            <a:r>
              <a:rPr lang="en-US" sz="1600" dirty="0">
                <a:solidFill>
                  <a:srgbClr val="191918"/>
                </a:solidFill>
              </a:rPr>
              <a:t>,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	</a:t>
            </a:r>
            <a:r>
              <a:rPr lang="en-US" sz="1600" dirty="0" smtClean="0">
                <a:solidFill>
                  <a:srgbClr val="191918"/>
                </a:solidFill>
              </a:rPr>
              <a:t>cylinders: 4,</a:t>
            </a:r>
            <a:endParaRPr lang="en-US" sz="1600" dirty="0">
              <a:solidFill>
                <a:srgbClr val="191918"/>
              </a:solidFill>
            </a:endParaRPr>
          </a:p>
          <a:p>
            <a:r>
              <a:rPr lang="en-US" sz="1600" dirty="0">
                <a:solidFill>
                  <a:srgbClr val="191918"/>
                </a:solidFill>
              </a:rPr>
              <a:t>		displacement : </a:t>
            </a:r>
            <a:r>
              <a:rPr lang="en-US" sz="1600" dirty="0" smtClean="0">
                <a:solidFill>
                  <a:srgbClr val="191918"/>
                </a:solidFill>
              </a:rPr>
              <a:t>750</a:t>
            </a:r>
            <a:endParaRPr lang="en-US" sz="1600" dirty="0">
              <a:solidFill>
                <a:srgbClr val="191918"/>
              </a:solidFill>
            </a:endParaRPr>
          </a:p>
          <a:p>
            <a:r>
              <a:rPr lang="en-US" sz="1600" dirty="0">
                <a:solidFill>
                  <a:srgbClr val="191918"/>
                </a:solidFill>
              </a:rPr>
              <a:t>	</a:t>
            </a:r>
            <a:r>
              <a:rPr lang="en-US" sz="1600" dirty="0" smtClean="0">
                <a:solidFill>
                  <a:srgbClr val="191918"/>
                </a:solidFill>
              </a:rPr>
              <a:t>},</a:t>
            </a:r>
            <a:endParaRPr lang="en-US" sz="1600" dirty="0">
              <a:solidFill>
                <a:srgbClr val="191918"/>
              </a:solidFill>
            </a:endParaRPr>
          </a:p>
          <a:p>
            <a:r>
              <a:rPr lang="en-US" sz="1600" dirty="0">
                <a:solidFill>
                  <a:srgbClr val="191918"/>
                </a:solidFill>
              </a:rPr>
              <a:t>	rake : 7,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trail : 3.93</a:t>
            </a:r>
          </a:p>
          <a:p>
            <a:r>
              <a:rPr lang="en-US" sz="1600" dirty="0" smtClean="0">
                <a:solidFill>
                  <a:srgbClr val="191918"/>
                </a:solidFill>
              </a:rPr>
              <a:t>}</a:t>
            </a:r>
            <a:endParaRPr lang="en-US" sz="1600" dirty="0">
              <a:solidFill>
                <a:srgbClr val="191918"/>
              </a:solidFill>
            </a:endParaRPr>
          </a:p>
          <a:p>
            <a:r>
              <a:rPr lang="en-US" sz="1600" dirty="0" smtClean="0">
                <a:solidFill>
                  <a:srgbClr val="191918"/>
                </a:solidFill>
              </a:rPr>
              <a:t>{</a:t>
            </a:r>
            <a:r>
              <a:rPr lang="en-US" sz="1600" dirty="0">
                <a:solidFill>
                  <a:srgbClr val="191918"/>
                </a:solidFill>
              </a:rPr>
              <a:t>	maker : "M.V. </a:t>
            </a:r>
            <a:r>
              <a:rPr lang="en-US" sz="1600" dirty="0" err="1">
                <a:solidFill>
                  <a:srgbClr val="191918"/>
                </a:solidFill>
              </a:rPr>
              <a:t>Agusta</a:t>
            </a:r>
            <a:r>
              <a:rPr lang="en-US" sz="1600" dirty="0">
                <a:solidFill>
                  <a:srgbClr val="191918"/>
                </a:solidFill>
              </a:rPr>
              <a:t>",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type : Helicopter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engine : {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	type : "</a:t>
            </a:r>
            <a:r>
              <a:rPr lang="en-US" sz="1600" dirty="0" err="1">
                <a:solidFill>
                  <a:srgbClr val="191918"/>
                </a:solidFill>
              </a:rPr>
              <a:t>turboshaft</a:t>
            </a:r>
            <a:r>
              <a:rPr lang="en-US" sz="1600" dirty="0">
                <a:solidFill>
                  <a:srgbClr val="191918"/>
                </a:solidFill>
              </a:rPr>
              <a:t>"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	layout : "</a:t>
            </a:r>
            <a:r>
              <a:rPr lang="en-US" sz="1600" dirty="0" smtClean="0">
                <a:solidFill>
                  <a:srgbClr val="191918"/>
                </a:solidFill>
              </a:rPr>
              <a:t>axial”,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</a:t>
            </a:r>
            <a:r>
              <a:rPr lang="en-US" sz="1600" dirty="0" smtClean="0">
                <a:solidFill>
                  <a:srgbClr val="191918"/>
                </a:solidFill>
              </a:rPr>
              <a:t>	</a:t>
            </a:r>
            <a:r>
              <a:rPr lang="en-US" sz="1600" dirty="0" err="1" smtClean="0">
                <a:solidFill>
                  <a:srgbClr val="191918"/>
                </a:solidFill>
              </a:rPr>
              <a:t>massflow</a:t>
            </a:r>
            <a:r>
              <a:rPr lang="en-US" sz="1600" dirty="0" smtClean="0">
                <a:solidFill>
                  <a:srgbClr val="191918"/>
                </a:solidFill>
              </a:rPr>
              <a:t> :  1318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</a:t>
            </a:r>
            <a:r>
              <a:rPr lang="en-US" sz="1600" dirty="0" smtClean="0">
                <a:solidFill>
                  <a:srgbClr val="191918"/>
                </a:solidFill>
              </a:rPr>
              <a:t> }</a:t>
            </a:r>
            <a:r>
              <a:rPr lang="en-US" sz="1600" dirty="0">
                <a:solidFill>
                  <a:srgbClr val="191918"/>
                </a:solidFill>
              </a:rPr>
              <a:t>,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Blades : 4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undercarriage : "fixed"</a:t>
            </a:r>
          </a:p>
          <a:p>
            <a:r>
              <a:rPr lang="en-US" sz="1600" dirty="0" smtClean="0">
                <a:solidFill>
                  <a:srgbClr val="191918"/>
                </a:solidFill>
              </a:rPr>
              <a:t>}</a:t>
            </a:r>
            <a:endParaRPr lang="en-US" sz="1600" dirty="0">
              <a:solidFill>
                <a:srgbClr val="191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3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Polyglots?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6546" y="1545207"/>
            <a:ext cx="10312303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Using multiple Database Technologies in a Given Application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Using the right tool for the right job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1937274" y="3832480"/>
            <a:ext cx="8587917" cy="20753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Derived from “polyglot programming”. </a:t>
            </a:r>
            <a:r>
              <a:rPr lang="en-US" dirty="0"/>
              <a:t>A</a:t>
            </a:r>
            <a:r>
              <a:rPr lang="en-US" dirty="0" smtClean="0"/>
              <a:t>pplications programmed from a mix of languages.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2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Schemas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35254" y="2418789"/>
            <a:ext cx="264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CA930"/>
                </a:solidFill>
              </a:rPr>
              <a:t>Shared indexing strategy</a:t>
            </a:r>
            <a:endParaRPr lang="en-US" dirty="0">
              <a:solidFill>
                <a:srgbClr val="5CA93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686689" y="1481455"/>
            <a:ext cx="2248566" cy="1122000"/>
          </a:xfrm>
          <a:prstGeom prst="straightConnector1">
            <a:avLst/>
          </a:prstGeom>
          <a:ln w="31750">
            <a:solidFill>
              <a:srgbClr val="5CA930"/>
            </a:solidFill>
            <a:tailEnd type="arrow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267885" y="2579939"/>
            <a:ext cx="2667369" cy="1206133"/>
          </a:xfrm>
          <a:prstGeom prst="straightConnector1">
            <a:avLst/>
          </a:prstGeom>
          <a:ln w="31750">
            <a:solidFill>
              <a:srgbClr val="5CA930"/>
            </a:solidFill>
            <a:tailEnd type="arrow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11883" y="1304435"/>
            <a:ext cx="3602091" cy="501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91918"/>
                </a:solidFill>
              </a:rPr>
              <a:t>{</a:t>
            </a:r>
            <a:r>
              <a:rPr lang="en-US" sz="1600" dirty="0">
                <a:solidFill>
                  <a:srgbClr val="191918"/>
                </a:solidFill>
              </a:rPr>
              <a:t>	</a:t>
            </a:r>
            <a:r>
              <a:rPr lang="en-US" sz="1600" dirty="0">
                <a:solidFill>
                  <a:srgbClr val="749E49"/>
                </a:solidFill>
              </a:rPr>
              <a:t>maker : "M.V. </a:t>
            </a:r>
            <a:r>
              <a:rPr lang="en-US" sz="1600" dirty="0" err="1">
                <a:solidFill>
                  <a:srgbClr val="749E49"/>
                </a:solidFill>
              </a:rPr>
              <a:t>Agusta</a:t>
            </a:r>
            <a:r>
              <a:rPr lang="en-US" sz="1600" dirty="0">
                <a:solidFill>
                  <a:srgbClr val="749E49"/>
                </a:solidFill>
              </a:rPr>
              <a:t>"</a:t>
            </a:r>
            <a:r>
              <a:rPr lang="en-US" sz="1600" dirty="0">
                <a:solidFill>
                  <a:srgbClr val="191918"/>
                </a:solidFill>
              </a:rPr>
              <a:t>,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type : </a:t>
            </a:r>
            <a:r>
              <a:rPr lang="en-US" sz="1600" dirty="0" err="1">
                <a:solidFill>
                  <a:srgbClr val="191918"/>
                </a:solidFill>
              </a:rPr>
              <a:t>sportsbike</a:t>
            </a:r>
            <a:r>
              <a:rPr lang="en-US" sz="1600" dirty="0">
                <a:solidFill>
                  <a:srgbClr val="191918"/>
                </a:solidFill>
              </a:rPr>
              <a:t>,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engine : {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	type : </a:t>
            </a:r>
            <a:r>
              <a:rPr lang="en-US" sz="1600" dirty="0" smtClean="0">
                <a:solidFill>
                  <a:srgbClr val="191918"/>
                </a:solidFill>
              </a:rPr>
              <a:t>”internal combustion"</a:t>
            </a:r>
            <a:r>
              <a:rPr lang="en-US" sz="1600" dirty="0">
                <a:solidFill>
                  <a:srgbClr val="191918"/>
                </a:solidFill>
              </a:rPr>
              <a:t>,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	</a:t>
            </a:r>
            <a:r>
              <a:rPr lang="en-US" sz="1600" dirty="0" smtClean="0">
                <a:solidFill>
                  <a:srgbClr val="191918"/>
                </a:solidFill>
              </a:rPr>
              <a:t>cylinders: 4,</a:t>
            </a:r>
            <a:endParaRPr lang="en-US" sz="1600" dirty="0">
              <a:solidFill>
                <a:srgbClr val="191918"/>
              </a:solidFill>
            </a:endParaRPr>
          </a:p>
          <a:p>
            <a:r>
              <a:rPr lang="en-US" sz="1600" dirty="0">
                <a:solidFill>
                  <a:srgbClr val="191918"/>
                </a:solidFill>
              </a:rPr>
              <a:t>		displacement : </a:t>
            </a:r>
            <a:r>
              <a:rPr lang="en-US" sz="1600" dirty="0" smtClean="0">
                <a:solidFill>
                  <a:srgbClr val="191918"/>
                </a:solidFill>
              </a:rPr>
              <a:t>750</a:t>
            </a:r>
            <a:endParaRPr lang="en-US" sz="1600" dirty="0">
              <a:solidFill>
                <a:srgbClr val="191918"/>
              </a:solidFill>
            </a:endParaRPr>
          </a:p>
          <a:p>
            <a:r>
              <a:rPr lang="en-US" sz="1600" dirty="0">
                <a:solidFill>
                  <a:srgbClr val="191918"/>
                </a:solidFill>
              </a:rPr>
              <a:t>	</a:t>
            </a:r>
            <a:r>
              <a:rPr lang="en-US" sz="1600" dirty="0" smtClean="0">
                <a:solidFill>
                  <a:srgbClr val="191918"/>
                </a:solidFill>
              </a:rPr>
              <a:t>},</a:t>
            </a:r>
            <a:endParaRPr lang="en-US" sz="1600" dirty="0">
              <a:solidFill>
                <a:srgbClr val="191918"/>
              </a:solidFill>
            </a:endParaRPr>
          </a:p>
          <a:p>
            <a:r>
              <a:rPr lang="en-US" sz="1600" dirty="0">
                <a:solidFill>
                  <a:srgbClr val="191918"/>
                </a:solidFill>
              </a:rPr>
              <a:t>	rake : 7,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trail : 3.93</a:t>
            </a:r>
          </a:p>
          <a:p>
            <a:r>
              <a:rPr lang="en-US" sz="1600" dirty="0" smtClean="0">
                <a:solidFill>
                  <a:srgbClr val="191918"/>
                </a:solidFill>
              </a:rPr>
              <a:t>}</a:t>
            </a:r>
            <a:endParaRPr lang="en-US" sz="1600" dirty="0">
              <a:solidFill>
                <a:srgbClr val="191918"/>
              </a:solidFill>
            </a:endParaRPr>
          </a:p>
          <a:p>
            <a:r>
              <a:rPr lang="en-US" sz="1600" dirty="0" smtClean="0">
                <a:solidFill>
                  <a:srgbClr val="191918"/>
                </a:solidFill>
              </a:rPr>
              <a:t>{</a:t>
            </a:r>
            <a:r>
              <a:rPr lang="en-US" sz="1600" dirty="0">
                <a:solidFill>
                  <a:srgbClr val="191918"/>
                </a:solidFill>
              </a:rPr>
              <a:t>	</a:t>
            </a:r>
            <a:r>
              <a:rPr lang="en-US" sz="1600" dirty="0">
                <a:solidFill>
                  <a:srgbClr val="749E49"/>
                </a:solidFill>
              </a:rPr>
              <a:t>maker : "M.V. </a:t>
            </a:r>
            <a:r>
              <a:rPr lang="en-US" sz="1600" dirty="0" err="1">
                <a:solidFill>
                  <a:srgbClr val="749E49"/>
                </a:solidFill>
              </a:rPr>
              <a:t>Agusta</a:t>
            </a:r>
            <a:r>
              <a:rPr lang="en-US" sz="1600" dirty="0">
                <a:solidFill>
                  <a:srgbClr val="749E49"/>
                </a:solidFill>
              </a:rPr>
              <a:t>"</a:t>
            </a:r>
            <a:r>
              <a:rPr lang="en-US" sz="1600" dirty="0">
                <a:solidFill>
                  <a:srgbClr val="191918"/>
                </a:solidFill>
              </a:rPr>
              <a:t>,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type : Helicopter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engine : {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	type : "</a:t>
            </a:r>
            <a:r>
              <a:rPr lang="en-US" sz="1600" dirty="0" err="1">
                <a:solidFill>
                  <a:srgbClr val="191918"/>
                </a:solidFill>
              </a:rPr>
              <a:t>turboshaft</a:t>
            </a:r>
            <a:r>
              <a:rPr lang="en-US" sz="1600" dirty="0">
                <a:solidFill>
                  <a:srgbClr val="191918"/>
                </a:solidFill>
              </a:rPr>
              <a:t>"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	layout : "</a:t>
            </a:r>
            <a:r>
              <a:rPr lang="en-US" sz="1600" dirty="0" smtClean="0">
                <a:solidFill>
                  <a:srgbClr val="191918"/>
                </a:solidFill>
              </a:rPr>
              <a:t>axial”,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</a:t>
            </a:r>
            <a:r>
              <a:rPr lang="en-US" sz="1600" dirty="0" smtClean="0">
                <a:solidFill>
                  <a:srgbClr val="191918"/>
                </a:solidFill>
              </a:rPr>
              <a:t>	</a:t>
            </a:r>
            <a:r>
              <a:rPr lang="en-US" sz="1600" dirty="0" err="1" smtClean="0">
                <a:solidFill>
                  <a:srgbClr val="191918"/>
                </a:solidFill>
              </a:rPr>
              <a:t>massflow</a:t>
            </a:r>
            <a:r>
              <a:rPr lang="en-US" sz="1600" dirty="0" smtClean="0">
                <a:solidFill>
                  <a:srgbClr val="191918"/>
                </a:solidFill>
              </a:rPr>
              <a:t> :  1318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</a:t>
            </a:r>
            <a:r>
              <a:rPr lang="en-US" sz="1600" dirty="0" smtClean="0">
                <a:solidFill>
                  <a:srgbClr val="191918"/>
                </a:solidFill>
              </a:rPr>
              <a:t> }</a:t>
            </a:r>
            <a:r>
              <a:rPr lang="en-US" sz="1600" dirty="0">
                <a:solidFill>
                  <a:srgbClr val="191918"/>
                </a:solidFill>
              </a:rPr>
              <a:t>,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Blades : 4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undercarriage : "fixed"</a:t>
            </a:r>
          </a:p>
          <a:p>
            <a:r>
              <a:rPr lang="en-US" sz="1600" dirty="0" smtClean="0">
                <a:solidFill>
                  <a:srgbClr val="191918"/>
                </a:solidFill>
              </a:rPr>
              <a:t>}</a:t>
            </a:r>
            <a:endParaRPr lang="en-US" sz="1600" dirty="0">
              <a:solidFill>
                <a:srgbClr val="191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6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Schemas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35254" y="2418789"/>
            <a:ext cx="248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CA930"/>
                </a:solidFill>
              </a:rPr>
              <a:t>Polymorphic Attributes</a:t>
            </a:r>
            <a:endParaRPr lang="en-US" dirty="0">
              <a:solidFill>
                <a:srgbClr val="5CA93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678082" y="2603455"/>
            <a:ext cx="3257173" cy="645808"/>
          </a:xfrm>
          <a:prstGeom prst="straightConnector1">
            <a:avLst/>
          </a:prstGeom>
          <a:ln w="31750">
            <a:solidFill>
              <a:srgbClr val="5CA930"/>
            </a:solidFill>
            <a:tailEnd type="arrow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668011" y="2579939"/>
            <a:ext cx="2267244" cy="3078261"/>
          </a:xfrm>
          <a:prstGeom prst="straightConnector1">
            <a:avLst/>
          </a:prstGeom>
          <a:ln w="31750">
            <a:solidFill>
              <a:srgbClr val="5CA930"/>
            </a:solidFill>
            <a:tailEnd type="arrow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11883" y="1304435"/>
            <a:ext cx="3602091" cy="501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91918"/>
                </a:solidFill>
              </a:rPr>
              <a:t>{</a:t>
            </a:r>
            <a:r>
              <a:rPr lang="en-US" sz="1600" dirty="0">
                <a:solidFill>
                  <a:srgbClr val="191918"/>
                </a:solidFill>
              </a:rPr>
              <a:t>	</a:t>
            </a:r>
            <a:r>
              <a:rPr lang="en-US" sz="1600" dirty="0"/>
              <a:t>maker : "M.V. </a:t>
            </a:r>
            <a:r>
              <a:rPr lang="en-US" sz="1600" dirty="0" err="1"/>
              <a:t>Agusta</a:t>
            </a:r>
            <a:r>
              <a:rPr lang="en-US" sz="1600" dirty="0"/>
              <a:t>"</a:t>
            </a:r>
            <a:r>
              <a:rPr lang="en-US" sz="1600" dirty="0">
                <a:solidFill>
                  <a:srgbClr val="191918"/>
                </a:solidFill>
              </a:rPr>
              <a:t>,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type : </a:t>
            </a:r>
            <a:r>
              <a:rPr lang="en-US" sz="1600" dirty="0" err="1">
                <a:solidFill>
                  <a:srgbClr val="191918"/>
                </a:solidFill>
              </a:rPr>
              <a:t>sportsbike</a:t>
            </a:r>
            <a:r>
              <a:rPr lang="en-US" sz="1600" dirty="0">
                <a:solidFill>
                  <a:srgbClr val="191918"/>
                </a:solidFill>
              </a:rPr>
              <a:t>,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engine : {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	type : </a:t>
            </a:r>
            <a:r>
              <a:rPr lang="en-US" sz="1600" dirty="0" smtClean="0">
                <a:solidFill>
                  <a:srgbClr val="191918"/>
                </a:solidFill>
              </a:rPr>
              <a:t>”internal combustion"</a:t>
            </a:r>
            <a:r>
              <a:rPr lang="en-US" sz="1600" dirty="0">
                <a:solidFill>
                  <a:srgbClr val="191918"/>
                </a:solidFill>
              </a:rPr>
              <a:t>,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	</a:t>
            </a:r>
            <a:r>
              <a:rPr lang="en-US" sz="1600" dirty="0" smtClean="0">
                <a:solidFill>
                  <a:srgbClr val="191918"/>
                </a:solidFill>
              </a:rPr>
              <a:t>cylinders: 4,</a:t>
            </a:r>
            <a:endParaRPr lang="en-US" sz="1600" dirty="0">
              <a:solidFill>
                <a:srgbClr val="191918"/>
              </a:solidFill>
            </a:endParaRPr>
          </a:p>
          <a:p>
            <a:r>
              <a:rPr lang="en-US" sz="1600" dirty="0">
                <a:solidFill>
                  <a:srgbClr val="191918"/>
                </a:solidFill>
              </a:rPr>
              <a:t>		displacement : </a:t>
            </a:r>
            <a:r>
              <a:rPr lang="en-US" sz="1600" dirty="0" smtClean="0">
                <a:solidFill>
                  <a:srgbClr val="191918"/>
                </a:solidFill>
              </a:rPr>
              <a:t>750</a:t>
            </a:r>
            <a:endParaRPr lang="en-US" sz="1600" dirty="0">
              <a:solidFill>
                <a:srgbClr val="191918"/>
              </a:solidFill>
            </a:endParaRPr>
          </a:p>
          <a:p>
            <a:r>
              <a:rPr lang="en-US" sz="1600" dirty="0">
                <a:solidFill>
                  <a:srgbClr val="191918"/>
                </a:solidFill>
              </a:rPr>
              <a:t>	</a:t>
            </a:r>
            <a:r>
              <a:rPr lang="en-US" sz="1600" dirty="0" smtClean="0">
                <a:solidFill>
                  <a:srgbClr val="191918"/>
                </a:solidFill>
              </a:rPr>
              <a:t>},</a:t>
            </a:r>
            <a:endParaRPr lang="en-US" sz="1600" dirty="0">
              <a:solidFill>
                <a:srgbClr val="191918"/>
              </a:solidFill>
            </a:endParaRPr>
          </a:p>
          <a:p>
            <a:r>
              <a:rPr lang="en-US" sz="1600" dirty="0">
                <a:solidFill>
                  <a:srgbClr val="191918"/>
                </a:solidFill>
              </a:rPr>
              <a:t>	</a:t>
            </a:r>
            <a:r>
              <a:rPr lang="en-US" sz="1600" dirty="0">
                <a:solidFill>
                  <a:srgbClr val="749E49"/>
                </a:solidFill>
              </a:rPr>
              <a:t>rake : 7,</a:t>
            </a:r>
          </a:p>
          <a:p>
            <a:r>
              <a:rPr lang="en-US" sz="1600" dirty="0">
                <a:solidFill>
                  <a:srgbClr val="749E49"/>
                </a:solidFill>
              </a:rPr>
              <a:t>	trail : 3.93</a:t>
            </a:r>
          </a:p>
          <a:p>
            <a:r>
              <a:rPr lang="en-US" sz="1600" dirty="0" smtClean="0">
                <a:solidFill>
                  <a:srgbClr val="191918"/>
                </a:solidFill>
              </a:rPr>
              <a:t>}</a:t>
            </a:r>
            <a:endParaRPr lang="en-US" sz="1600" dirty="0">
              <a:solidFill>
                <a:srgbClr val="191918"/>
              </a:solidFill>
            </a:endParaRPr>
          </a:p>
          <a:p>
            <a:r>
              <a:rPr lang="en-US" sz="1600" dirty="0" smtClean="0">
                <a:solidFill>
                  <a:srgbClr val="191918"/>
                </a:solidFill>
              </a:rPr>
              <a:t>{</a:t>
            </a:r>
            <a:r>
              <a:rPr lang="en-US" sz="1600" dirty="0">
                <a:solidFill>
                  <a:srgbClr val="191918"/>
                </a:solidFill>
              </a:rPr>
              <a:t>	</a:t>
            </a:r>
            <a:r>
              <a:rPr lang="en-US" sz="1600" dirty="0">
                <a:solidFill>
                  <a:srgbClr val="000000"/>
                </a:solidFill>
              </a:rPr>
              <a:t>maker : "M.V. </a:t>
            </a:r>
            <a:r>
              <a:rPr lang="en-US" sz="1600" dirty="0" err="1">
                <a:solidFill>
                  <a:srgbClr val="000000"/>
                </a:solidFill>
              </a:rPr>
              <a:t>Agusta</a:t>
            </a:r>
            <a:r>
              <a:rPr lang="en-US" sz="1600" dirty="0">
                <a:solidFill>
                  <a:srgbClr val="000000"/>
                </a:solidFill>
              </a:rPr>
              <a:t>"</a:t>
            </a:r>
            <a:r>
              <a:rPr lang="en-US" sz="1600" dirty="0">
                <a:solidFill>
                  <a:srgbClr val="191918"/>
                </a:solidFill>
              </a:rPr>
              <a:t>,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type : </a:t>
            </a:r>
            <a:r>
              <a:rPr lang="en-US" sz="1600" dirty="0" smtClean="0">
                <a:solidFill>
                  <a:srgbClr val="191918"/>
                </a:solidFill>
              </a:rPr>
              <a:t>Helicopter,</a:t>
            </a:r>
            <a:endParaRPr lang="en-US" sz="1600" dirty="0">
              <a:solidFill>
                <a:srgbClr val="191918"/>
              </a:solidFill>
            </a:endParaRPr>
          </a:p>
          <a:p>
            <a:r>
              <a:rPr lang="en-US" sz="1600" dirty="0">
                <a:solidFill>
                  <a:srgbClr val="191918"/>
                </a:solidFill>
              </a:rPr>
              <a:t>	engine : {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	type : "</a:t>
            </a:r>
            <a:r>
              <a:rPr lang="en-US" sz="1600" dirty="0" err="1" smtClean="0">
                <a:solidFill>
                  <a:srgbClr val="191918"/>
                </a:solidFill>
              </a:rPr>
              <a:t>turboshaft</a:t>
            </a:r>
            <a:r>
              <a:rPr lang="en-US" sz="1600" dirty="0" smtClean="0">
                <a:solidFill>
                  <a:srgbClr val="191918"/>
                </a:solidFill>
              </a:rPr>
              <a:t>”,</a:t>
            </a:r>
            <a:endParaRPr lang="en-US" sz="1600" dirty="0">
              <a:solidFill>
                <a:srgbClr val="191918"/>
              </a:solidFill>
            </a:endParaRPr>
          </a:p>
          <a:p>
            <a:r>
              <a:rPr lang="en-US" sz="1600" dirty="0">
                <a:solidFill>
                  <a:srgbClr val="191918"/>
                </a:solidFill>
              </a:rPr>
              <a:t>		layout : "</a:t>
            </a:r>
            <a:r>
              <a:rPr lang="en-US" sz="1600" dirty="0" smtClean="0">
                <a:solidFill>
                  <a:srgbClr val="191918"/>
                </a:solidFill>
              </a:rPr>
              <a:t>axial”,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</a:t>
            </a:r>
            <a:r>
              <a:rPr lang="en-US" sz="1600" dirty="0" smtClean="0">
                <a:solidFill>
                  <a:srgbClr val="191918"/>
                </a:solidFill>
              </a:rPr>
              <a:t>	</a:t>
            </a:r>
            <a:r>
              <a:rPr lang="en-US" sz="1600" dirty="0" err="1" smtClean="0">
                <a:solidFill>
                  <a:srgbClr val="191918"/>
                </a:solidFill>
              </a:rPr>
              <a:t>massflow</a:t>
            </a:r>
            <a:r>
              <a:rPr lang="en-US" sz="1600" dirty="0" smtClean="0">
                <a:solidFill>
                  <a:srgbClr val="191918"/>
                </a:solidFill>
              </a:rPr>
              <a:t> :  1318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</a:t>
            </a:r>
            <a:r>
              <a:rPr lang="en-US" sz="1600" dirty="0" smtClean="0">
                <a:solidFill>
                  <a:srgbClr val="191918"/>
                </a:solidFill>
              </a:rPr>
              <a:t> }</a:t>
            </a:r>
            <a:r>
              <a:rPr lang="en-US" sz="1600" dirty="0">
                <a:solidFill>
                  <a:srgbClr val="191918"/>
                </a:solidFill>
              </a:rPr>
              <a:t>,</a:t>
            </a:r>
          </a:p>
          <a:p>
            <a:r>
              <a:rPr lang="en-US" sz="1600" dirty="0">
                <a:solidFill>
                  <a:srgbClr val="191918"/>
                </a:solidFill>
              </a:rPr>
              <a:t>	</a:t>
            </a:r>
            <a:r>
              <a:rPr lang="en-US" sz="1600" dirty="0">
                <a:solidFill>
                  <a:srgbClr val="749E49"/>
                </a:solidFill>
              </a:rPr>
              <a:t>Blades : </a:t>
            </a:r>
            <a:r>
              <a:rPr lang="en-US" sz="1600" dirty="0" smtClean="0">
                <a:solidFill>
                  <a:srgbClr val="749E49"/>
                </a:solidFill>
              </a:rPr>
              <a:t>4,</a:t>
            </a:r>
            <a:endParaRPr lang="en-US" sz="1600" dirty="0">
              <a:solidFill>
                <a:srgbClr val="749E49"/>
              </a:solidFill>
            </a:endParaRPr>
          </a:p>
          <a:p>
            <a:r>
              <a:rPr lang="en-US" sz="1600" dirty="0">
                <a:solidFill>
                  <a:srgbClr val="749E49"/>
                </a:solidFill>
              </a:rPr>
              <a:t>	undercarriage : "fixed"</a:t>
            </a:r>
          </a:p>
          <a:p>
            <a:r>
              <a:rPr lang="en-US" sz="1600" dirty="0" smtClean="0">
                <a:solidFill>
                  <a:srgbClr val="191918"/>
                </a:solidFill>
              </a:rPr>
              <a:t>}</a:t>
            </a:r>
            <a:endParaRPr lang="en-US" sz="1600" dirty="0">
              <a:solidFill>
                <a:srgbClr val="191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72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Tao of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8544" y="1594446"/>
            <a:ext cx="7814133" cy="3833912"/>
          </a:xfrm>
        </p:spPr>
        <p:txBody>
          <a:bodyPr/>
          <a:lstStyle/>
          <a:p>
            <a:pPr marL="457200" indent="-457200"/>
            <a:r>
              <a:rPr lang="en-US" dirty="0">
                <a:solidFill>
                  <a:schemeClr val="tx1"/>
                </a:solidFill>
              </a:rPr>
              <a:t>Model data for use, not </a:t>
            </a:r>
            <a:r>
              <a:rPr lang="en-US" dirty="0" smtClean="0">
                <a:solidFill>
                  <a:schemeClr val="tx1"/>
                </a:solidFill>
              </a:rPr>
              <a:t>storage</a:t>
            </a:r>
          </a:p>
          <a:p>
            <a:pPr marL="457200" indent="-457200"/>
            <a:r>
              <a:rPr lang="en-US" dirty="0" smtClean="0">
                <a:solidFill>
                  <a:schemeClr val="tx1"/>
                </a:solidFill>
              </a:rPr>
              <a:t>Avoid </a:t>
            </a:r>
            <a:r>
              <a:rPr lang="en-US" dirty="0">
                <a:solidFill>
                  <a:schemeClr val="tx1"/>
                </a:solidFill>
              </a:rPr>
              <a:t>ad-hoc queries</a:t>
            </a:r>
          </a:p>
          <a:p>
            <a:pPr marL="457200" indent="-457200"/>
            <a:r>
              <a:rPr lang="en-US" dirty="0" smtClean="0">
                <a:solidFill>
                  <a:schemeClr val="tx1"/>
                </a:solidFill>
              </a:rPr>
              <a:t>Index </a:t>
            </a:r>
            <a:r>
              <a:rPr lang="en-US" dirty="0">
                <a:solidFill>
                  <a:schemeClr val="tx1"/>
                </a:solidFill>
              </a:rPr>
              <a:t>effectively, index efficiently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5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523244"/>
            <a:ext cx="10972800" cy="2848230"/>
          </a:xfrm>
        </p:spPr>
        <p:txBody>
          <a:bodyPr/>
          <a:lstStyle/>
          <a:p>
            <a:pPr algn="ctr"/>
            <a:r>
              <a:rPr lang="en-US" dirty="0" smtClean="0"/>
              <a:t>Strong Consistency </a:t>
            </a:r>
            <a:br>
              <a:rPr lang="en-US" dirty="0" smtClean="0"/>
            </a:br>
            <a:r>
              <a:rPr lang="en-US" dirty="0" smtClean="0"/>
              <a:t>vs.</a:t>
            </a:r>
            <a:br>
              <a:rPr lang="en-US" dirty="0" smtClean="0"/>
            </a:br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91789" y="4371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2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741" y="1472452"/>
            <a:ext cx="7899399" cy="4274071"/>
          </a:xfrm>
        </p:spPr>
      </p:pic>
    </p:spTree>
    <p:extLst>
      <p:ext uri="{BB962C8B-B14F-4D97-AF65-F5344CB8AC3E}">
        <p14:creationId xmlns:p14="http://schemas.microsoft.com/office/powerpoint/2010/main" val="2163149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Availablity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35" y="1505937"/>
            <a:ext cx="7899399" cy="4274071"/>
          </a:xfrm>
        </p:spPr>
      </p:pic>
    </p:spTree>
    <p:extLst>
      <p:ext uri="{BB962C8B-B14F-4D97-AF65-F5344CB8AC3E}">
        <p14:creationId xmlns:p14="http://schemas.microsoft.com/office/powerpoint/2010/main" val="2743974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Fail-over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187" y="1525582"/>
            <a:ext cx="7899399" cy="4274071"/>
          </a:xfrm>
        </p:spPr>
      </p:pic>
    </p:spTree>
    <p:extLst>
      <p:ext uri="{BB962C8B-B14F-4D97-AF65-F5344CB8AC3E}">
        <p14:creationId xmlns:p14="http://schemas.microsoft.com/office/powerpoint/2010/main" val="195803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Fail-over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466174"/>
            <a:ext cx="7899399" cy="4274071"/>
          </a:xfrm>
        </p:spPr>
      </p:pic>
    </p:spTree>
    <p:extLst>
      <p:ext uri="{BB962C8B-B14F-4D97-AF65-F5344CB8AC3E}">
        <p14:creationId xmlns:p14="http://schemas.microsoft.com/office/powerpoint/2010/main" val="19211449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vs. Eventual Consistency</a:t>
            </a:r>
            <a:endParaRPr lang="en-US" dirty="0"/>
          </a:p>
        </p:txBody>
      </p:sp>
      <p:pic>
        <p:nvPicPr>
          <p:cNvPr id="5" name="Picture 4" descr="replication_2_S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127" y="1532755"/>
            <a:ext cx="4980334" cy="428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362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vs. Eventual Consistency</a:t>
            </a:r>
            <a:endParaRPr lang="en-US" dirty="0"/>
          </a:p>
        </p:txBody>
      </p:sp>
      <p:sp>
        <p:nvSpPr>
          <p:cNvPr id="3" name="Donut 2"/>
          <p:cNvSpPr/>
          <p:nvPr/>
        </p:nvSpPr>
        <p:spPr>
          <a:xfrm>
            <a:off x="3692769" y="1352715"/>
            <a:ext cx="5158154" cy="4958208"/>
          </a:xfrm>
          <a:prstGeom prst="donut">
            <a:avLst>
              <a:gd name="adj" fmla="val 20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82518" y="1283449"/>
            <a:ext cx="1918696" cy="538423"/>
          </a:xfrm>
          <a:prstGeom prst="roundRect">
            <a:avLst/>
          </a:prstGeom>
          <a:solidFill>
            <a:srgbClr val="B3B2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891575" y="2985711"/>
            <a:ext cx="1918696" cy="538423"/>
          </a:xfrm>
          <a:prstGeom prst="roundRect">
            <a:avLst/>
          </a:prstGeom>
          <a:solidFill>
            <a:srgbClr val="B3B2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78453" y="5503288"/>
            <a:ext cx="1918696" cy="538423"/>
          </a:xfrm>
          <a:prstGeom prst="roundRect">
            <a:avLst/>
          </a:prstGeom>
          <a:solidFill>
            <a:srgbClr val="B3B2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33421" y="2985711"/>
            <a:ext cx="1918696" cy="538423"/>
          </a:xfrm>
          <a:prstGeom prst="roundRect">
            <a:avLst/>
          </a:prstGeom>
          <a:solidFill>
            <a:srgbClr val="B3B2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674834" y="5503288"/>
            <a:ext cx="1918696" cy="538423"/>
          </a:xfrm>
          <a:prstGeom prst="roundRect">
            <a:avLst/>
          </a:prstGeom>
          <a:solidFill>
            <a:srgbClr val="B3B2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14725" y="1352715"/>
            <a:ext cx="1918696" cy="538423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034915" y="4524922"/>
            <a:ext cx="1918696" cy="538423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 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78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 Polyglots?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6546" y="1545207"/>
            <a:ext cx="10312303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Relational has been the dominant model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Higher performance requirements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Increasingly large datasets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Use of </a:t>
            </a:r>
            <a:r>
              <a:rPr lang="en-US" dirty="0" err="1" smtClean="0">
                <a:solidFill>
                  <a:srgbClr val="000000"/>
                </a:solidFill>
              </a:rPr>
              <a:t>IaaS</a:t>
            </a:r>
            <a:r>
              <a:rPr lang="en-US" dirty="0" smtClean="0">
                <a:solidFill>
                  <a:srgbClr val="000000"/>
                </a:solidFill>
              </a:rPr>
              <a:t> and commodity hardware</a:t>
            </a:r>
          </a:p>
        </p:txBody>
      </p:sp>
    </p:spTree>
    <p:extLst>
      <p:ext uri="{BB962C8B-B14F-4D97-AF65-F5344CB8AC3E}">
        <p14:creationId xmlns:p14="http://schemas.microsoft.com/office/powerpoint/2010/main" val="23516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vs. Eventual Consistency</a:t>
            </a:r>
            <a:endParaRPr lang="en-US" dirty="0"/>
          </a:p>
        </p:txBody>
      </p:sp>
      <p:sp>
        <p:nvSpPr>
          <p:cNvPr id="3" name="Donut 2"/>
          <p:cNvSpPr/>
          <p:nvPr/>
        </p:nvSpPr>
        <p:spPr>
          <a:xfrm>
            <a:off x="3692769" y="1352715"/>
            <a:ext cx="5158154" cy="4958208"/>
          </a:xfrm>
          <a:prstGeom prst="donut">
            <a:avLst>
              <a:gd name="adj" fmla="val 20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82518" y="1283449"/>
            <a:ext cx="1918696" cy="538423"/>
          </a:xfrm>
          <a:prstGeom prst="roundRect">
            <a:avLst/>
          </a:prstGeom>
          <a:solidFill>
            <a:srgbClr val="B3B2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891575" y="2985711"/>
            <a:ext cx="1918696" cy="538423"/>
          </a:xfrm>
          <a:prstGeom prst="roundRect">
            <a:avLst/>
          </a:prstGeom>
          <a:solidFill>
            <a:srgbClr val="B3B2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78453" y="5503288"/>
            <a:ext cx="1918696" cy="538423"/>
          </a:xfrm>
          <a:prstGeom prst="roundRect">
            <a:avLst/>
          </a:prstGeom>
          <a:solidFill>
            <a:srgbClr val="B3B2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33421" y="2985711"/>
            <a:ext cx="1918696" cy="538423"/>
          </a:xfrm>
          <a:prstGeom prst="roundRect">
            <a:avLst/>
          </a:prstGeom>
          <a:solidFill>
            <a:srgbClr val="B3B2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674834" y="5503288"/>
            <a:ext cx="1918696" cy="538423"/>
          </a:xfrm>
          <a:prstGeom prst="roundRect">
            <a:avLst/>
          </a:prstGeom>
          <a:solidFill>
            <a:srgbClr val="B3B2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14725" y="1352715"/>
            <a:ext cx="1918696" cy="538423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034915" y="4524922"/>
            <a:ext cx="1918696" cy="538423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5648" y="2325077"/>
            <a:ext cx="897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032000" y="2032000"/>
            <a:ext cx="1133230" cy="894861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437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vs. Eventual Consistency</a:t>
            </a:r>
            <a:endParaRPr lang="en-US" dirty="0"/>
          </a:p>
        </p:txBody>
      </p:sp>
      <p:sp>
        <p:nvSpPr>
          <p:cNvPr id="3" name="Donut 2"/>
          <p:cNvSpPr/>
          <p:nvPr/>
        </p:nvSpPr>
        <p:spPr>
          <a:xfrm>
            <a:off x="3692769" y="1352715"/>
            <a:ext cx="5158154" cy="4958208"/>
          </a:xfrm>
          <a:prstGeom prst="donut">
            <a:avLst>
              <a:gd name="adj" fmla="val 20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82518" y="1283449"/>
            <a:ext cx="1918696" cy="538423"/>
          </a:xfrm>
          <a:prstGeom prst="roundRect">
            <a:avLst/>
          </a:prstGeom>
          <a:solidFill>
            <a:srgbClr val="B3B2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891575" y="2985711"/>
            <a:ext cx="1918696" cy="538423"/>
          </a:xfrm>
          <a:prstGeom prst="roundRect">
            <a:avLst/>
          </a:prstGeom>
          <a:solidFill>
            <a:srgbClr val="B3B2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78453" y="5503288"/>
            <a:ext cx="1918696" cy="538423"/>
          </a:xfrm>
          <a:prstGeom prst="roundRect">
            <a:avLst/>
          </a:prstGeom>
          <a:solidFill>
            <a:srgbClr val="B3B2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33421" y="2985711"/>
            <a:ext cx="1918696" cy="538423"/>
          </a:xfrm>
          <a:prstGeom prst="roundRect">
            <a:avLst/>
          </a:prstGeom>
          <a:solidFill>
            <a:srgbClr val="B3B2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674834" y="5503288"/>
            <a:ext cx="1918696" cy="538423"/>
          </a:xfrm>
          <a:prstGeom prst="roundRect">
            <a:avLst/>
          </a:prstGeom>
          <a:solidFill>
            <a:srgbClr val="B3B2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14725" y="1352715"/>
            <a:ext cx="1918696" cy="538423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034915" y="4524922"/>
            <a:ext cx="1918696" cy="538423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333679" y="3841261"/>
            <a:ext cx="920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Read</a:t>
            </a:r>
            <a:endParaRPr lang="en-US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9202615" y="3841261"/>
            <a:ext cx="832300" cy="68366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032000" y="2032000"/>
            <a:ext cx="1133230" cy="894861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28048" y="2477477"/>
            <a:ext cx="897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94375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vs. Eventual Consistency</a:t>
            </a:r>
            <a:endParaRPr lang="en-US" dirty="0"/>
          </a:p>
        </p:txBody>
      </p:sp>
      <p:sp>
        <p:nvSpPr>
          <p:cNvPr id="3" name="Donut 2"/>
          <p:cNvSpPr/>
          <p:nvPr/>
        </p:nvSpPr>
        <p:spPr>
          <a:xfrm>
            <a:off x="3692769" y="1352715"/>
            <a:ext cx="5158154" cy="4958208"/>
          </a:xfrm>
          <a:prstGeom prst="donut">
            <a:avLst>
              <a:gd name="adj" fmla="val 20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82518" y="1283449"/>
            <a:ext cx="1918696" cy="538423"/>
          </a:xfrm>
          <a:prstGeom prst="roundRect">
            <a:avLst/>
          </a:prstGeom>
          <a:solidFill>
            <a:srgbClr val="B3B2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891575" y="2985711"/>
            <a:ext cx="1918696" cy="538423"/>
          </a:xfrm>
          <a:prstGeom prst="roundRect">
            <a:avLst/>
          </a:prstGeom>
          <a:solidFill>
            <a:srgbClr val="B3B2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78453" y="5503288"/>
            <a:ext cx="1918696" cy="538423"/>
          </a:xfrm>
          <a:prstGeom prst="roundRect">
            <a:avLst/>
          </a:prstGeom>
          <a:solidFill>
            <a:srgbClr val="B3B2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33421" y="2985711"/>
            <a:ext cx="1918696" cy="538423"/>
          </a:xfrm>
          <a:prstGeom prst="roundRect">
            <a:avLst/>
          </a:prstGeom>
          <a:solidFill>
            <a:srgbClr val="B3B2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674834" y="5503288"/>
            <a:ext cx="1918696" cy="538423"/>
          </a:xfrm>
          <a:prstGeom prst="roundRect">
            <a:avLst/>
          </a:prstGeom>
          <a:solidFill>
            <a:srgbClr val="B3B2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14725" y="1352715"/>
            <a:ext cx="1918696" cy="538423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034915" y="4524922"/>
            <a:ext cx="1918696" cy="538423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8048" y="2477477"/>
            <a:ext cx="897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032000" y="2032000"/>
            <a:ext cx="1133230" cy="894861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333679" y="3841261"/>
            <a:ext cx="920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Read</a:t>
            </a:r>
            <a:endParaRPr lang="en-US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9202615" y="3841261"/>
            <a:ext cx="832300" cy="6836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845538" y="2032000"/>
            <a:ext cx="1191847" cy="953711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45538" y="3138111"/>
            <a:ext cx="2774462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285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vs. Eventual Consistency</a:t>
            </a:r>
            <a:endParaRPr lang="en-US" dirty="0"/>
          </a:p>
        </p:txBody>
      </p:sp>
      <p:sp>
        <p:nvSpPr>
          <p:cNvPr id="3" name="Donut 2"/>
          <p:cNvSpPr/>
          <p:nvPr/>
        </p:nvSpPr>
        <p:spPr>
          <a:xfrm>
            <a:off x="3692769" y="1352715"/>
            <a:ext cx="5158154" cy="4958208"/>
          </a:xfrm>
          <a:prstGeom prst="donut">
            <a:avLst>
              <a:gd name="adj" fmla="val 20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82518" y="1283449"/>
            <a:ext cx="1918696" cy="538423"/>
          </a:xfrm>
          <a:prstGeom prst="roundRect">
            <a:avLst/>
          </a:prstGeom>
          <a:solidFill>
            <a:srgbClr val="B3B2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891575" y="2985711"/>
            <a:ext cx="1918696" cy="538423"/>
          </a:xfrm>
          <a:prstGeom prst="roundRect">
            <a:avLst/>
          </a:prstGeom>
          <a:solidFill>
            <a:srgbClr val="B3B2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78453" y="5503288"/>
            <a:ext cx="1918696" cy="538423"/>
          </a:xfrm>
          <a:prstGeom prst="roundRect">
            <a:avLst/>
          </a:prstGeom>
          <a:solidFill>
            <a:srgbClr val="B3B2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33421" y="2985711"/>
            <a:ext cx="1918696" cy="538423"/>
          </a:xfrm>
          <a:prstGeom prst="roundRect">
            <a:avLst/>
          </a:prstGeom>
          <a:solidFill>
            <a:srgbClr val="B3B2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674834" y="5503288"/>
            <a:ext cx="1918696" cy="538423"/>
          </a:xfrm>
          <a:prstGeom prst="roundRect">
            <a:avLst/>
          </a:prstGeom>
          <a:solidFill>
            <a:srgbClr val="B3B2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14725" y="1352715"/>
            <a:ext cx="1918696" cy="538423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034915" y="4524922"/>
            <a:ext cx="1918696" cy="538423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8048" y="2477477"/>
            <a:ext cx="897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032000" y="2032000"/>
            <a:ext cx="1133230" cy="894861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333679" y="3841261"/>
            <a:ext cx="920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Read</a:t>
            </a:r>
            <a:endParaRPr lang="en-US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9202615" y="3841261"/>
            <a:ext cx="832300" cy="6836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845538" y="2032000"/>
            <a:ext cx="1191847" cy="953711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45538" y="3138111"/>
            <a:ext cx="2774462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891575" y="3524134"/>
            <a:ext cx="0" cy="17317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282518" y="3524134"/>
            <a:ext cx="2337482" cy="17317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5596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523244"/>
            <a:ext cx="10972800" cy="2848230"/>
          </a:xfrm>
        </p:spPr>
        <p:txBody>
          <a:bodyPr/>
          <a:lstStyle/>
          <a:p>
            <a:pPr algn="ctr"/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91789" y="4371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1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7871" y="200523"/>
            <a:ext cx="10531939" cy="851683"/>
          </a:xfrm>
        </p:spPr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</a:rPr>
              <a:t>Hadoop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Picture 8" descr="elephant_rgb_sq.png"/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882" y="1825803"/>
            <a:ext cx="2584504" cy="2610611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838200" y="1503680"/>
            <a:ext cx="10532533" cy="437109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6D6C6C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6D6C6C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6D6C6C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6D6C6C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rgbClr val="6D6C6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b="1" dirty="0" smtClean="0">
                <a:solidFill>
                  <a:srgbClr val="000000"/>
                </a:solidFill>
              </a:rPr>
              <a:t>A framework for distributed processing of large data sets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Terabyte and petabyte datasets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Data warehousing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Advanced analytics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Not a database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No indexes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Batch processing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48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7174" y="1471084"/>
            <a:ext cx="3527358" cy="4974166"/>
          </a:xfrm>
        </p:spPr>
        <p:txBody>
          <a:bodyPr>
            <a:normAutofit/>
          </a:bodyPr>
          <a:lstStyle/>
          <a:p>
            <a:r>
              <a:rPr lang="en-US" sz="2400" dirty="0"/>
              <a:t>Behavioral analytics</a:t>
            </a:r>
          </a:p>
          <a:p>
            <a:r>
              <a:rPr lang="en-US" sz="2400" dirty="0"/>
              <a:t>Segmentation</a:t>
            </a:r>
          </a:p>
          <a:p>
            <a:r>
              <a:rPr lang="en-US" sz="2400" dirty="0"/>
              <a:t>Fraud detection</a:t>
            </a:r>
          </a:p>
          <a:p>
            <a:r>
              <a:rPr lang="en-US" sz="2400" dirty="0"/>
              <a:t>Prediction</a:t>
            </a:r>
          </a:p>
          <a:p>
            <a:r>
              <a:rPr lang="en-US" sz="2400" dirty="0"/>
              <a:t>Pricing analytics</a:t>
            </a:r>
          </a:p>
          <a:p>
            <a:r>
              <a:rPr lang="en-US" sz="2400" dirty="0"/>
              <a:t>Sales analytics</a:t>
            </a:r>
          </a:p>
        </p:txBody>
      </p:sp>
    </p:spTree>
    <p:extLst>
      <p:ext uri="{BB962C8B-B14F-4D97-AF65-F5344CB8AC3E}">
        <p14:creationId xmlns:p14="http://schemas.microsoft.com/office/powerpoint/2010/main" val="110829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</a:t>
            </a:r>
            <a:endParaRPr lang="en-US" dirty="0"/>
          </a:p>
        </p:txBody>
      </p:sp>
      <p:pic>
        <p:nvPicPr>
          <p:cNvPr id="4" name="Picture 3" descr="Icon_MongoDB_by_xkneo.png"/>
          <p:cNvPicPr>
            <a:picLocks noChangeAspect="1"/>
          </p:cNvPicPr>
          <p:nvPr/>
        </p:nvPicPr>
        <p:blipFill>
          <a:blip r:embed="rId2" cstate="print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560" y="2700496"/>
            <a:ext cx="1992736" cy="1992736"/>
          </a:xfrm>
          <a:prstGeom prst="rect">
            <a:avLst/>
          </a:prstGeom>
        </p:spPr>
      </p:pic>
      <p:pic>
        <p:nvPicPr>
          <p:cNvPr id="7" name="Picture 6" descr="elephant_rgb_sq.png"/>
          <p:cNvPicPr>
            <a:picLocks noChangeAspect="1"/>
          </p:cNvPicPr>
          <p:nvPr/>
        </p:nvPicPr>
        <p:blipFill>
          <a:blip r:embed="rId3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803" y="2256811"/>
            <a:ext cx="2584504" cy="26106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8346" y="2700496"/>
            <a:ext cx="273514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Hadoop</a:t>
            </a:r>
            <a:endParaRPr lang="en-US" sz="2400" b="1" dirty="0" smtClean="0"/>
          </a:p>
          <a:p>
            <a:r>
              <a:rPr lang="en-US" sz="2400" dirty="0" smtClean="0"/>
              <a:t>Offline Processing</a:t>
            </a:r>
          </a:p>
          <a:p>
            <a:r>
              <a:rPr lang="en-US" sz="2400" dirty="0" smtClean="0"/>
              <a:t>Analytics</a:t>
            </a:r>
          </a:p>
          <a:p>
            <a:r>
              <a:rPr lang="en-US" sz="2400" dirty="0" smtClean="0"/>
              <a:t>Data Warehousing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84903" y="2700496"/>
            <a:ext cx="26781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MongoDB</a:t>
            </a:r>
            <a:endParaRPr lang="en-US" sz="2400" b="1" dirty="0"/>
          </a:p>
          <a:p>
            <a:r>
              <a:rPr lang="en-US" sz="2400" dirty="0" smtClean="0"/>
              <a:t>Online Operations</a:t>
            </a:r>
          </a:p>
          <a:p>
            <a:r>
              <a:rPr lang="en-US" sz="2400" dirty="0" smtClean="0"/>
              <a:t>Application</a:t>
            </a:r>
          </a:p>
          <a:p>
            <a:r>
              <a:rPr lang="en-US" sz="2400" dirty="0" smtClean="0"/>
              <a:t>Operational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169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Implementations</a:t>
            </a:r>
            <a:endParaRPr lang="en-US" dirty="0"/>
          </a:p>
        </p:txBody>
      </p:sp>
      <p:pic>
        <p:nvPicPr>
          <p:cNvPr id="8" name="Picture 7" descr="Icon_MongoDB_by_xkne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640" y="2321857"/>
            <a:ext cx="1992736" cy="1992736"/>
          </a:xfrm>
          <a:prstGeom prst="rect">
            <a:avLst/>
          </a:prstGeom>
        </p:spPr>
      </p:pic>
      <p:pic>
        <p:nvPicPr>
          <p:cNvPr id="9" name="Picture 8" descr="elephant_rgb_sq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128" y="1987316"/>
            <a:ext cx="2584504" cy="261061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593803" y="3402540"/>
            <a:ext cx="658497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46727" y="3402540"/>
            <a:ext cx="658497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537971" y="2995572"/>
            <a:ext cx="2112587" cy="609600"/>
          </a:xfrm>
          <a:prstGeom prst="round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8690371" y="3147972"/>
            <a:ext cx="2112587" cy="609600"/>
          </a:xfrm>
          <a:prstGeom prst="round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842771" y="3300372"/>
            <a:ext cx="2112587" cy="609600"/>
          </a:xfrm>
          <a:prstGeom prst="round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Application Server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42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as an Operational Store</a:t>
            </a:r>
            <a:endParaRPr lang="en-US" dirty="0"/>
          </a:p>
        </p:txBody>
      </p:sp>
      <p:pic>
        <p:nvPicPr>
          <p:cNvPr id="8" name="Picture 7" descr="Icon_MongoDB_by_xkne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640" y="2321857"/>
            <a:ext cx="1992736" cy="1992736"/>
          </a:xfrm>
          <a:prstGeom prst="rect">
            <a:avLst/>
          </a:prstGeom>
        </p:spPr>
      </p:pic>
      <p:pic>
        <p:nvPicPr>
          <p:cNvPr id="9" name="Picture 8" descr="elephant_rgb_sq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128" y="1987316"/>
            <a:ext cx="2584504" cy="261061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593803" y="3402540"/>
            <a:ext cx="658497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46727" y="3402540"/>
            <a:ext cx="658497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537971" y="2995572"/>
            <a:ext cx="2112587" cy="609600"/>
          </a:xfrm>
          <a:prstGeom prst="round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8690371" y="3147972"/>
            <a:ext cx="2112587" cy="609600"/>
          </a:xfrm>
          <a:prstGeom prst="round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842771" y="3300372"/>
            <a:ext cx="2112587" cy="609600"/>
          </a:xfrm>
          <a:prstGeom prst="round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Application Server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" name="Picture 10" descr="databas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240" y="4776931"/>
            <a:ext cx="777240" cy="9144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7646727" y="4314593"/>
            <a:ext cx="1462486" cy="90681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Icon_MongoDB_by_xkne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213" y="1153055"/>
            <a:ext cx="1383000" cy="13830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7646727" y="1865909"/>
            <a:ext cx="1321380" cy="815355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5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Scaling </a:t>
            </a:r>
            <a:endParaRPr lang="en-US" dirty="0"/>
          </a:p>
        </p:txBody>
      </p:sp>
      <p:pic>
        <p:nvPicPr>
          <p:cNvPr id="6" name="Content Placeholder 32" descr="vertical.png"/>
          <p:cNvPicPr>
            <a:picLocks noGrp="1" noChangeAspect="1"/>
          </p:cNvPicPr>
          <p:nvPr>
            <p:ph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8" t="-26685" r="-31087" b="-34822"/>
          <a:stretch/>
        </p:blipFill>
        <p:spPr>
          <a:xfrm>
            <a:off x="2225709" y="1389070"/>
            <a:ext cx="7899400" cy="4286250"/>
          </a:xfrm>
        </p:spPr>
      </p:pic>
    </p:spTree>
    <p:extLst>
      <p:ext uri="{BB962C8B-B14F-4D97-AF65-F5344CB8AC3E}">
        <p14:creationId xmlns:p14="http://schemas.microsoft.com/office/powerpoint/2010/main" val="10561285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Flows</a:t>
            </a:r>
            <a:endParaRPr lang="en-US" dirty="0"/>
          </a:p>
        </p:txBody>
      </p:sp>
      <p:pic>
        <p:nvPicPr>
          <p:cNvPr id="61" name="Picture 60" descr="elephant_rgb_sq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16" y="2638736"/>
            <a:ext cx="1527160" cy="1542586"/>
          </a:xfrm>
          <a:prstGeom prst="rect">
            <a:avLst/>
          </a:prstGeom>
        </p:spPr>
      </p:pic>
      <p:pic>
        <p:nvPicPr>
          <p:cNvPr id="22" name="Picture 21" descr="Icon_MongoDB_by_xkne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162" y="2621066"/>
            <a:ext cx="1535348" cy="1535348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215417" y="3029206"/>
            <a:ext cx="1755498" cy="719068"/>
          </a:xfrm>
          <a:prstGeom prst="rect">
            <a:avLst/>
          </a:prstGeom>
          <a:solidFill>
            <a:srgbClr val="5B97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Hadoop</a:t>
            </a:r>
            <a:endParaRPr lang="en-US" dirty="0" smtClean="0"/>
          </a:p>
          <a:p>
            <a:pPr algn="ctr"/>
            <a:r>
              <a:rPr lang="en-US" dirty="0" smtClean="0"/>
              <a:t>Connector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15417" y="5105532"/>
            <a:ext cx="1755498" cy="719068"/>
          </a:xfrm>
          <a:prstGeom prst="rect">
            <a:avLst/>
          </a:prstGeom>
          <a:noFill/>
          <a:ln>
            <a:solidFill>
              <a:srgbClr val="24242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42423"/>
                </a:solidFill>
              </a:rPr>
              <a:t>BSON Files</a:t>
            </a:r>
            <a:endParaRPr lang="en-US" dirty="0">
              <a:solidFill>
                <a:srgbClr val="242423"/>
              </a:solidFill>
            </a:endParaRPr>
          </a:p>
        </p:txBody>
      </p:sp>
      <p:cxnSp>
        <p:nvCxnSpPr>
          <p:cNvPr id="5" name="Straight Arrow Connector 4"/>
          <p:cNvCxnSpPr>
            <a:stCxn id="27" idx="3"/>
            <a:endCxn id="22" idx="1"/>
          </p:cNvCxnSpPr>
          <p:nvPr/>
        </p:nvCxnSpPr>
        <p:spPr>
          <a:xfrm>
            <a:off x="6970915" y="3388740"/>
            <a:ext cx="1689247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1" idx="3"/>
            <a:endCxn id="27" idx="1"/>
          </p:cNvCxnSpPr>
          <p:nvPr/>
        </p:nvCxnSpPr>
        <p:spPr>
          <a:xfrm flipV="1">
            <a:off x="2302576" y="3388740"/>
            <a:ext cx="2912841" cy="2128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0"/>
            <a:endCxn id="27" idx="2"/>
          </p:cNvCxnSpPr>
          <p:nvPr/>
        </p:nvCxnSpPr>
        <p:spPr>
          <a:xfrm flipV="1">
            <a:off x="6093166" y="3748274"/>
            <a:ext cx="0" cy="1357258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8" idx="3"/>
            <a:endCxn id="22" idx="2"/>
          </p:cNvCxnSpPr>
          <p:nvPr/>
        </p:nvCxnSpPr>
        <p:spPr>
          <a:xfrm flipV="1">
            <a:off x="6970915" y="4156414"/>
            <a:ext cx="2456921" cy="130865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pig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576" y="364638"/>
            <a:ext cx="1104900" cy="1651000"/>
          </a:xfrm>
          <a:prstGeom prst="rect">
            <a:avLst/>
          </a:prstGeom>
        </p:spPr>
      </p:pic>
      <p:pic>
        <p:nvPicPr>
          <p:cNvPr id="49" name="Picture 48" descr="hiv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17" y="4907407"/>
            <a:ext cx="2667000" cy="1524000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>
          <a:xfrm flipV="1">
            <a:off x="3590896" y="3748274"/>
            <a:ext cx="1624521" cy="1357258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590896" y="2015638"/>
            <a:ext cx="1577317" cy="1013568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97880" y="3996656"/>
            <a:ext cx="233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MapReduce</a:t>
            </a:r>
            <a:r>
              <a:rPr lang="en-US" dirty="0" smtClean="0"/>
              <a:t> &amp; HDFS</a:t>
            </a:r>
            <a:endParaRPr lang="en-US" dirty="0"/>
          </a:p>
        </p:txBody>
      </p:sp>
      <p:pic>
        <p:nvPicPr>
          <p:cNvPr id="16" name="Picture 15" descr="spark-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931" y="962852"/>
            <a:ext cx="1767929" cy="704088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endCxn id="27" idx="0"/>
          </p:cNvCxnSpPr>
          <p:nvPr/>
        </p:nvCxnSpPr>
        <p:spPr>
          <a:xfrm>
            <a:off x="6093166" y="1666940"/>
            <a:ext cx="0" cy="1362266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742817" y="4365988"/>
            <a:ext cx="559759" cy="54142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742817" y="2015638"/>
            <a:ext cx="381790" cy="623098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25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418566" y="3140631"/>
            <a:ext cx="1755498" cy="719068"/>
          </a:xfrm>
          <a:prstGeom prst="rect">
            <a:avLst/>
          </a:prstGeom>
          <a:solidFill>
            <a:srgbClr val="3837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9" idx="1"/>
          </p:cNvCxnSpPr>
          <p:nvPr/>
        </p:nvCxnSpPr>
        <p:spPr>
          <a:xfrm flipH="1">
            <a:off x="1983889" y="3500165"/>
            <a:ext cx="434677" cy="0"/>
          </a:xfrm>
          <a:prstGeom prst="straightConnector1">
            <a:avLst/>
          </a:prstGeom>
          <a:ln w="25400" cap="flat">
            <a:solidFill>
              <a:srgbClr val="242423"/>
            </a:solidFill>
            <a:round/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3"/>
            <a:endCxn id="23" idx="1"/>
          </p:cNvCxnSpPr>
          <p:nvPr/>
        </p:nvCxnSpPr>
        <p:spPr>
          <a:xfrm flipV="1">
            <a:off x="4174064" y="2073688"/>
            <a:ext cx="1041735" cy="1426477"/>
          </a:xfrm>
          <a:prstGeom prst="straightConnector1">
            <a:avLst/>
          </a:prstGeom>
          <a:ln w="25400" cap="flat">
            <a:solidFill>
              <a:srgbClr val="242423"/>
            </a:solidFill>
            <a:round/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15799" y="1714154"/>
            <a:ext cx="1755498" cy="719068"/>
          </a:xfrm>
          <a:prstGeom prst="rect">
            <a:avLst/>
          </a:prstGeom>
          <a:noFill/>
          <a:ln>
            <a:solidFill>
              <a:srgbClr val="24242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42423"/>
                </a:solidFill>
              </a:rPr>
              <a:t>SHARD A</a:t>
            </a:r>
            <a:endParaRPr lang="en-US" dirty="0">
              <a:solidFill>
                <a:srgbClr val="242423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15799" y="2628697"/>
            <a:ext cx="1755498" cy="719068"/>
          </a:xfrm>
          <a:prstGeom prst="rect">
            <a:avLst/>
          </a:prstGeom>
          <a:noFill/>
          <a:ln>
            <a:solidFill>
              <a:srgbClr val="24242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42423"/>
                </a:solidFill>
              </a:rPr>
              <a:t>SHARDB</a:t>
            </a:r>
            <a:endParaRPr lang="en-US" dirty="0">
              <a:solidFill>
                <a:srgbClr val="242423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15799" y="3500165"/>
            <a:ext cx="1755498" cy="719068"/>
          </a:xfrm>
          <a:prstGeom prst="rect">
            <a:avLst/>
          </a:prstGeom>
          <a:noFill/>
          <a:ln>
            <a:solidFill>
              <a:srgbClr val="24242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42423"/>
                </a:solidFill>
              </a:rPr>
              <a:t>SHARD 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15799" y="4414708"/>
            <a:ext cx="1755498" cy="719068"/>
          </a:xfrm>
          <a:prstGeom prst="rect">
            <a:avLst/>
          </a:prstGeom>
          <a:noFill/>
          <a:ln>
            <a:solidFill>
              <a:srgbClr val="24242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42423"/>
                </a:solidFill>
              </a:rPr>
              <a:t>SHARD </a:t>
            </a:r>
            <a:r>
              <a:rPr lang="en-US" dirty="0" smtClean="0">
                <a:solidFill>
                  <a:srgbClr val="242423"/>
                </a:solidFill>
              </a:rPr>
              <a:t>D</a:t>
            </a:r>
            <a:endParaRPr lang="en-US" dirty="0">
              <a:solidFill>
                <a:srgbClr val="242423"/>
              </a:solidFill>
            </a:endParaRPr>
          </a:p>
        </p:txBody>
      </p:sp>
      <p:cxnSp>
        <p:nvCxnSpPr>
          <p:cNvPr id="40" name="Straight Arrow Connector 39"/>
          <p:cNvCxnSpPr>
            <a:stCxn id="19" idx="3"/>
            <a:endCxn id="24" idx="1"/>
          </p:cNvCxnSpPr>
          <p:nvPr/>
        </p:nvCxnSpPr>
        <p:spPr>
          <a:xfrm flipV="1">
            <a:off x="4174064" y="2988231"/>
            <a:ext cx="1041735" cy="511934"/>
          </a:xfrm>
          <a:prstGeom prst="straightConnector1">
            <a:avLst/>
          </a:prstGeom>
          <a:ln w="25400" cap="flat">
            <a:solidFill>
              <a:srgbClr val="242423"/>
            </a:solidFill>
            <a:round/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9" idx="3"/>
            <a:endCxn id="25" idx="1"/>
          </p:cNvCxnSpPr>
          <p:nvPr/>
        </p:nvCxnSpPr>
        <p:spPr>
          <a:xfrm>
            <a:off x="4174064" y="3500165"/>
            <a:ext cx="1041735" cy="359534"/>
          </a:xfrm>
          <a:prstGeom prst="straightConnector1">
            <a:avLst/>
          </a:prstGeom>
          <a:ln w="25400" cap="flat">
            <a:solidFill>
              <a:srgbClr val="242423"/>
            </a:solidFill>
            <a:round/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9" idx="3"/>
            <a:endCxn id="26" idx="1"/>
          </p:cNvCxnSpPr>
          <p:nvPr/>
        </p:nvCxnSpPr>
        <p:spPr>
          <a:xfrm>
            <a:off x="4174064" y="3500165"/>
            <a:ext cx="1041735" cy="1274077"/>
          </a:xfrm>
          <a:prstGeom prst="straightConnector1">
            <a:avLst/>
          </a:prstGeom>
          <a:ln w="25400" cap="flat">
            <a:solidFill>
              <a:srgbClr val="242423"/>
            </a:solidFill>
            <a:round/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926750" y="3139746"/>
            <a:ext cx="1755498" cy="719068"/>
          </a:xfrm>
          <a:prstGeom prst="rect">
            <a:avLst/>
          </a:prstGeom>
          <a:solidFill>
            <a:srgbClr val="3837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MONGOS</a:t>
            </a:r>
            <a:endParaRPr lang="en-US" dirty="0"/>
          </a:p>
        </p:txBody>
      </p:sp>
      <p:pic>
        <p:nvPicPr>
          <p:cNvPr id="61" name="Picture 60" descr="elephant_rgb_sq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29" y="2727987"/>
            <a:ext cx="1527160" cy="1542586"/>
          </a:xfrm>
          <a:prstGeom prst="rect">
            <a:avLst/>
          </a:prstGeom>
        </p:spPr>
      </p:pic>
      <p:cxnSp>
        <p:nvCxnSpPr>
          <p:cNvPr id="62" name="Straight Arrow Connector 61"/>
          <p:cNvCxnSpPr>
            <a:stCxn id="60" idx="3"/>
          </p:cNvCxnSpPr>
          <p:nvPr/>
        </p:nvCxnSpPr>
        <p:spPr>
          <a:xfrm>
            <a:off x="9682248" y="3499280"/>
            <a:ext cx="525863" cy="885"/>
          </a:xfrm>
          <a:prstGeom prst="straightConnector1">
            <a:avLst/>
          </a:prstGeom>
          <a:ln w="25400" cap="flat">
            <a:solidFill>
              <a:srgbClr val="242423"/>
            </a:solidFill>
            <a:round/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3" idx="3"/>
            <a:endCxn id="60" idx="1"/>
          </p:cNvCxnSpPr>
          <p:nvPr/>
        </p:nvCxnSpPr>
        <p:spPr>
          <a:xfrm>
            <a:off x="6971297" y="2073688"/>
            <a:ext cx="955453" cy="1425592"/>
          </a:xfrm>
          <a:prstGeom prst="straightConnector1">
            <a:avLst/>
          </a:prstGeom>
          <a:ln w="25400" cap="flat">
            <a:solidFill>
              <a:srgbClr val="242423"/>
            </a:solidFill>
            <a:round/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3"/>
            <a:endCxn id="60" idx="1"/>
          </p:cNvCxnSpPr>
          <p:nvPr/>
        </p:nvCxnSpPr>
        <p:spPr>
          <a:xfrm>
            <a:off x="6971297" y="2988231"/>
            <a:ext cx="955453" cy="511049"/>
          </a:xfrm>
          <a:prstGeom prst="straightConnector1">
            <a:avLst/>
          </a:prstGeom>
          <a:ln w="25400" cap="flat">
            <a:solidFill>
              <a:srgbClr val="242423"/>
            </a:solidFill>
            <a:round/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5" idx="3"/>
            <a:endCxn id="60" idx="1"/>
          </p:cNvCxnSpPr>
          <p:nvPr/>
        </p:nvCxnSpPr>
        <p:spPr>
          <a:xfrm flipV="1">
            <a:off x="6971297" y="3499280"/>
            <a:ext cx="955453" cy="360419"/>
          </a:xfrm>
          <a:prstGeom prst="straightConnector1">
            <a:avLst/>
          </a:prstGeom>
          <a:ln w="25400" cap="flat">
            <a:solidFill>
              <a:srgbClr val="242423"/>
            </a:solidFill>
            <a:round/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6" idx="3"/>
            <a:endCxn id="60" idx="1"/>
          </p:cNvCxnSpPr>
          <p:nvPr/>
        </p:nvCxnSpPr>
        <p:spPr>
          <a:xfrm flipV="1">
            <a:off x="6971297" y="3499280"/>
            <a:ext cx="955453" cy="1274962"/>
          </a:xfrm>
          <a:prstGeom prst="straightConnector1">
            <a:avLst/>
          </a:prstGeom>
          <a:ln w="25400" cap="flat">
            <a:solidFill>
              <a:srgbClr val="242423"/>
            </a:solidFill>
            <a:round/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>
            <a:spLocks noChangeAspect="1"/>
          </p:cNvSpPr>
          <p:nvPr/>
        </p:nvSpPr>
        <p:spPr>
          <a:xfrm>
            <a:off x="10297305" y="2812135"/>
            <a:ext cx="1374289" cy="1374289"/>
          </a:xfrm>
          <a:prstGeom prst="ellipse">
            <a:avLst/>
          </a:prstGeom>
          <a:solidFill>
            <a:srgbClr val="3837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</a:t>
            </a:r>
            <a:endParaRPr lang="en-US" dirty="0"/>
          </a:p>
        </p:txBody>
      </p:sp>
      <p:pic>
        <p:nvPicPr>
          <p:cNvPr id="29" name="Picture 28" descr="mongodb_leaf_64x6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680" y="3010712"/>
            <a:ext cx="426437" cy="42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8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_MongoDB_by_xkne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118" y="2105172"/>
            <a:ext cx="1227369" cy="920527"/>
          </a:xfrm>
          <a:prstGeom prst="rect">
            <a:avLst/>
          </a:prstGeom>
        </p:spPr>
      </p:pic>
      <p:pic>
        <p:nvPicPr>
          <p:cNvPr id="5" name="Picture 4" descr="Icon_MongoDB_by_xkne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918" y="2105172"/>
            <a:ext cx="1227369" cy="920527"/>
          </a:xfrm>
          <a:prstGeom prst="rect">
            <a:avLst/>
          </a:prstGeom>
        </p:spPr>
      </p:pic>
      <p:pic>
        <p:nvPicPr>
          <p:cNvPr id="6" name="Picture 5" descr="Icon_MongoDB_by_xkne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401" y="2117738"/>
            <a:ext cx="1227369" cy="920527"/>
          </a:xfrm>
          <a:prstGeom prst="rect">
            <a:avLst/>
          </a:prstGeom>
        </p:spPr>
      </p:pic>
      <p:pic>
        <p:nvPicPr>
          <p:cNvPr id="7" name="Picture 6" descr="Icon_MongoDB_by_xkne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1" y="2117738"/>
            <a:ext cx="1227369" cy="9205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17600" y="3260737"/>
            <a:ext cx="406400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10143" y="3235337"/>
            <a:ext cx="406400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550400" y="3260737"/>
            <a:ext cx="406400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41917" y="3260737"/>
            <a:ext cx="406400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18087" y="3260737"/>
            <a:ext cx="406400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62887" y="3260737"/>
            <a:ext cx="406400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371369" y="3235337"/>
            <a:ext cx="406400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376580" y="3565537"/>
            <a:ext cx="406400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85296" y="3565537"/>
            <a:ext cx="406400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18087" y="3565537"/>
            <a:ext cx="406400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38569" y="3235337"/>
            <a:ext cx="406400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64975" y="3565537"/>
            <a:ext cx="406400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841917" y="3565537"/>
            <a:ext cx="406400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53792" y="3717937"/>
            <a:ext cx="387809" cy="1295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344970" y="3387737"/>
            <a:ext cx="499831" cy="1625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</p:cNvCxnSpPr>
          <p:nvPr/>
        </p:nvCxnSpPr>
        <p:spPr>
          <a:xfrm flipH="1">
            <a:off x="3610566" y="3311538"/>
            <a:ext cx="399577" cy="10374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391697" y="3717937"/>
            <a:ext cx="426391" cy="1295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978400" y="3717937"/>
            <a:ext cx="0" cy="1295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24489" y="3387738"/>
            <a:ext cx="259325" cy="6094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1"/>
          </p:cNvCxnSpPr>
          <p:nvPr/>
        </p:nvCxnSpPr>
        <p:spPr>
          <a:xfrm flipH="1">
            <a:off x="6122737" y="3336937"/>
            <a:ext cx="719180" cy="753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841918" y="3717937"/>
            <a:ext cx="201373" cy="1295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2"/>
          </p:cNvCxnSpPr>
          <p:nvPr/>
        </p:nvCxnSpPr>
        <p:spPr>
          <a:xfrm flipH="1">
            <a:off x="7702871" y="3413137"/>
            <a:ext cx="163216" cy="7782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</p:cNvCxnSpPr>
          <p:nvPr/>
        </p:nvCxnSpPr>
        <p:spPr>
          <a:xfrm flipH="1">
            <a:off x="9018042" y="3413137"/>
            <a:ext cx="735559" cy="1600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1"/>
          </p:cNvCxnSpPr>
          <p:nvPr/>
        </p:nvCxnSpPr>
        <p:spPr>
          <a:xfrm flipH="1">
            <a:off x="9753601" y="3311538"/>
            <a:ext cx="617769" cy="1033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5" idx="2"/>
          </p:cNvCxnSpPr>
          <p:nvPr/>
        </p:nvCxnSpPr>
        <p:spPr>
          <a:xfrm>
            <a:off x="10579781" y="3717937"/>
            <a:ext cx="197991" cy="1295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2"/>
            <a:endCxn id="34" idx="0"/>
          </p:cNvCxnSpPr>
          <p:nvPr/>
        </p:nvCxnSpPr>
        <p:spPr>
          <a:xfrm>
            <a:off x="1320800" y="3413137"/>
            <a:ext cx="448635" cy="7782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elephant_rgb_sq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799" y="4191395"/>
            <a:ext cx="1067271" cy="1078052"/>
          </a:xfrm>
          <a:prstGeom prst="rect">
            <a:avLst/>
          </a:prstGeom>
        </p:spPr>
      </p:pic>
      <p:pic>
        <p:nvPicPr>
          <p:cNvPr id="35" name="Picture 34" descr="elephant_rgb_sq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965" y="5013337"/>
            <a:ext cx="1067271" cy="1078052"/>
          </a:xfrm>
          <a:prstGeom prst="rect">
            <a:avLst/>
          </a:prstGeom>
        </p:spPr>
      </p:pic>
      <p:pic>
        <p:nvPicPr>
          <p:cNvPr id="36" name="Picture 35" descr="elephant_rgb_sq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930" y="4343795"/>
            <a:ext cx="1067271" cy="1078052"/>
          </a:xfrm>
          <a:prstGeom prst="rect">
            <a:avLst/>
          </a:prstGeom>
        </p:spPr>
      </p:pic>
      <p:pic>
        <p:nvPicPr>
          <p:cNvPr id="37" name="Picture 36" descr="elephant_rgb_sq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543" y="5013337"/>
            <a:ext cx="1067271" cy="1078052"/>
          </a:xfrm>
          <a:prstGeom prst="rect">
            <a:avLst/>
          </a:prstGeom>
        </p:spPr>
      </p:pic>
      <p:pic>
        <p:nvPicPr>
          <p:cNvPr id="38" name="Picture 37" descr="elephant_rgb_sq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300" y="4191619"/>
            <a:ext cx="1067271" cy="1078052"/>
          </a:xfrm>
          <a:prstGeom prst="rect">
            <a:avLst/>
          </a:prstGeom>
        </p:spPr>
      </p:pic>
      <p:pic>
        <p:nvPicPr>
          <p:cNvPr id="39" name="Picture 38" descr="elephant_rgb_sq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571" y="5013337"/>
            <a:ext cx="1067271" cy="1078052"/>
          </a:xfrm>
          <a:prstGeom prst="rect">
            <a:avLst/>
          </a:prstGeom>
        </p:spPr>
      </p:pic>
      <p:pic>
        <p:nvPicPr>
          <p:cNvPr id="40" name="Picture 39" descr="elephant_rgb_sq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317" y="4255099"/>
            <a:ext cx="1067271" cy="1078052"/>
          </a:xfrm>
          <a:prstGeom prst="rect">
            <a:avLst/>
          </a:prstGeom>
        </p:spPr>
      </p:pic>
      <p:pic>
        <p:nvPicPr>
          <p:cNvPr id="41" name="Picture 40" descr="elephant_rgb_sq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588" y="5013337"/>
            <a:ext cx="1067271" cy="1078052"/>
          </a:xfrm>
          <a:prstGeom prst="rect">
            <a:avLst/>
          </a:prstGeom>
        </p:spPr>
      </p:pic>
      <p:pic>
        <p:nvPicPr>
          <p:cNvPr id="42" name="Picture 41" descr="elephant_rgb_sq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484" y="4349255"/>
            <a:ext cx="1067271" cy="1078052"/>
          </a:xfrm>
          <a:prstGeom prst="rect">
            <a:avLst/>
          </a:prstGeom>
        </p:spPr>
      </p:pic>
      <p:pic>
        <p:nvPicPr>
          <p:cNvPr id="43" name="Picture 42" descr="elephant_rgb_sq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133" y="5013337"/>
            <a:ext cx="1067271" cy="107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7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/ Spark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693" y="1471084"/>
            <a:ext cx="5297591" cy="4974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Plus</a:t>
            </a:r>
          </a:p>
          <a:p>
            <a:r>
              <a:rPr lang="en-US" sz="3200" dirty="0" smtClean="0"/>
              <a:t>Access to Analytics Libraries</a:t>
            </a:r>
          </a:p>
          <a:p>
            <a:r>
              <a:rPr lang="en-US" sz="3200" dirty="0" smtClean="0"/>
              <a:t>Processes unstructured data</a:t>
            </a:r>
          </a:p>
          <a:p>
            <a:r>
              <a:rPr lang="en-US" sz="3200" dirty="0" smtClean="0"/>
              <a:t>Handles petabyte data sets</a:t>
            </a:r>
            <a:endParaRPr lang="en-US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56450" y="1471084"/>
            <a:ext cx="5297591" cy="4974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242423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42423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242423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42423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rgbClr val="242423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b="1" dirty="0" smtClean="0"/>
              <a:t>Minus</a:t>
            </a:r>
          </a:p>
          <a:p>
            <a:r>
              <a:rPr lang="en-US" sz="3200" dirty="0" smtClean="0"/>
              <a:t>Overhead of a separate distributed system</a:t>
            </a:r>
          </a:p>
          <a:p>
            <a:r>
              <a:rPr lang="en-US" sz="3200" dirty="0" smtClean="0"/>
              <a:t>Writing </a:t>
            </a:r>
            <a:r>
              <a:rPr lang="en-US" sz="3200" dirty="0" err="1" smtClean="0"/>
              <a:t>MapReduce</a:t>
            </a:r>
            <a:r>
              <a:rPr lang="en-US" sz="3200" dirty="0" smtClean="0"/>
              <a:t> not for the faint of heart</a:t>
            </a:r>
          </a:p>
          <a:p>
            <a:r>
              <a:rPr lang="en-US" sz="3200" dirty="0" smtClean="0"/>
              <a:t>Designed for batch oriented processing</a:t>
            </a:r>
          </a:p>
        </p:txBody>
      </p:sp>
    </p:spTree>
    <p:extLst>
      <p:ext uri="{BB962C8B-B14F-4D97-AF65-F5344CB8AC3E}">
        <p14:creationId xmlns:p14="http://schemas.microsoft.com/office/powerpoint/2010/main" val="397214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for Reporting &amp; Business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835" y="1471084"/>
            <a:ext cx="5297591" cy="4974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Plus</a:t>
            </a:r>
          </a:p>
          <a:p>
            <a:r>
              <a:rPr lang="en-US" sz="3200" dirty="0" smtClean="0"/>
              <a:t>Existing ecosystem of BI tools</a:t>
            </a:r>
          </a:p>
          <a:p>
            <a:r>
              <a:rPr lang="en-US" sz="3200" dirty="0" smtClean="0"/>
              <a:t>Lower overhead than </a:t>
            </a:r>
            <a:r>
              <a:rPr lang="en-US" sz="3200" dirty="0" err="1" smtClean="0"/>
              <a:t>Hadoop</a:t>
            </a:r>
            <a:r>
              <a:rPr lang="en-US" sz="3200" dirty="0" smtClean="0"/>
              <a:t> clusters</a:t>
            </a:r>
          </a:p>
          <a:p>
            <a:r>
              <a:rPr lang="en-US" sz="3200" dirty="0" smtClean="0"/>
              <a:t>Large pool of expertise and talent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167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ight Arrow 37"/>
          <p:cNvSpPr/>
          <p:nvPr/>
        </p:nvSpPr>
        <p:spPr>
          <a:xfrm>
            <a:off x="1718369" y="445600"/>
            <a:ext cx="9096138" cy="5676873"/>
          </a:xfrm>
          <a:prstGeom prst="rightArrow">
            <a:avLst>
              <a:gd name="adj1" fmla="val 50000"/>
              <a:gd name="adj2" fmla="val 75334"/>
            </a:avLst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2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2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8229600" y="2717800"/>
            <a:ext cx="1219200" cy="1621536"/>
          </a:xfrm>
          <a:prstGeom prst="can">
            <a:avLst/>
          </a:prstGeom>
          <a:solidFill>
            <a:srgbClr val="8F8E8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100" dirty="0" smtClean="0"/>
              <a:t>RDBMS</a:t>
            </a:r>
            <a:endParaRPr lang="en-US" sz="2100" dirty="0"/>
          </a:p>
        </p:txBody>
      </p:sp>
      <p:sp>
        <p:nvSpPr>
          <p:cNvPr id="6" name="Can 5"/>
          <p:cNvSpPr/>
          <p:nvPr/>
        </p:nvSpPr>
        <p:spPr>
          <a:xfrm>
            <a:off x="3352800" y="2717800"/>
            <a:ext cx="1219200" cy="1621536"/>
          </a:xfrm>
          <a:prstGeom prst="can">
            <a:avLst/>
          </a:prstGeom>
          <a:solidFill>
            <a:srgbClr val="8F8E8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/>
              <a:t>Primary</a:t>
            </a:r>
            <a:endParaRPr lang="en-US" dirty="0"/>
          </a:p>
        </p:txBody>
      </p:sp>
      <p:pic>
        <p:nvPicPr>
          <p:cNvPr id="7" name="Picture 6" descr="mongodb_leaf_64x64.pn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1" y="3022601"/>
            <a:ext cx="531452" cy="53145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844800" y="2311400"/>
            <a:ext cx="2235200" cy="10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9784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768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752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736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4704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704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3688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2672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656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0640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9624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9624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608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7592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6576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560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544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352800" y="2330938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512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1496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0480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9464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182385" y="3096853"/>
            <a:ext cx="1493414" cy="914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ETL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675799" y="3554053"/>
            <a:ext cx="55380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" idx="1"/>
          </p:cNvCxnSpPr>
          <p:nvPr/>
        </p:nvCxnSpPr>
        <p:spPr>
          <a:xfrm rot="10800000">
            <a:off x="4189055" y="2311403"/>
            <a:ext cx="1993330" cy="124265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/>
          <p:nvPr/>
        </p:nvCxnSpPr>
        <p:spPr>
          <a:xfrm rot="10800000">
            <a:off x="2844800" y="2364846"/>
            <a:ext cx="508000" cy="116372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68168" y="2533134"/>
            <a:ext cx="80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Oplog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218763" y="4389085"/>
            <a:ext cx="22148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Replication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526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Integrations &amp; ETL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8229600" y="2717800"/>
            <a:ext cx="1219200" cy="1621536"/>
          </a:xfrm>
          <a:prstGeom prst="can">
            <a:avLst/>
          </a:prstGeom>
          <a:solidFill>
            <a:srgbClr val="8F8E8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100" dirty="0" smtClean="0"/>
              <a:t>RDBMS</a:t>
            </a:r>
            <a:endParaRPr lang="en-US" sz="2100" dirty="0"/>
          </a:p>
        </p:txBody>
      </p:sp>
      <p:sp>
        <p:nvSpPr>
          <p:cNvPr id="6" name="Can 5"/>
          <p:cNvSpPr/>
          <p:nvPr/>
        </p:nvSpPr>
        <p:spPr>
          <a:xfrm>
            <a:off x="3352800" y="2717800"/>
            <a:ext cx="1219200" cy="1621536"/>
          </a:xfrm>
          <a:prstGeom prst="can">
            <a:avLst/>
          </a:prstGeom>
          <a:solidFill>
            <a:srgbClr val="8F8E8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/>
              <a:t>Primary</a:t>
            </a:r>
            <a:endParaRPr lang="en-US" dirty="0"/>
          </a:p>
        </p:txBody>
      </p:sp>
      <p:pic>
        <p:nvPicPr>
          <p:cNvPr id="7" name="Picture 6" descr="mongodb_leaf_64x64.pn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1" y="3022601"/>
            <a:ext cx="531452" cy="5314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251" y="3150340"/>
            <a:ext cx="1614852" cy="80742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7396449" y="3554053"/>
            <a:ext cx="69108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740102" y="3554053"/>
            <a:ext cx="69108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52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ight Arrow 37"/>
          <p:cNvSpPr/>
          <p:nvPr/>
        </p:nvSpPr>
        <p:spPr>
          <a:xfrm>
            <a:off x="1718369" y="445600"/>
            <a:ext cx="9096138" cy="5676873"/>
          </a:xfrm>
          <a:prstGeom prst="rightArrow">
            <a:avLst>
              <a:gd name="adj1" fmla="val 50000"/>
              <a:gd name="adj2" fmla="val 75334"/>
            </a:avLst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2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2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8229600" y="2717800"/>
            <a:ext cx="1219200" cy="1621536"/>
          </a:xfrm>
          <a:prstGeom prst="can">
            <a:avLst/>
          </a:prstGeom>
          <a:solidFill>
            <a:srgbClr val="8F8E8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100" dirty="0" err="1" smtClean="0"/>
              <a:t>Lucene</a:t>
            </a:r>
            <a:endParaRPr lang="en-US" sz="2100" dirty="0"/>
          </a:p>
        </p:txBody>
      </p:sp>
      <p:sp>
        <p:nvSpPr>
          <p:cNvPr id="6" name="Can 5"/>
          <p:cNvSpPr/>
          <p:nvPr/>
        </p:nvSpPr>
        <p:spPr>
          <a:xfrm>
            <a:off x="3352800" y="2717800"/>
            <a:ext cx="1219200" cy="1621536"/>
          </a:xfrm>
          <a:prstGeom prst="can">
            <a:avLst/>
          </a:prstGeom>
          <a:solidFill>
            <a:srgbClr val="8F8E8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/>
              <a:t>Primary</a:t>
            </a:r>
            <a:endParaRPr lang="en-US" dirty="0"/>
          </a:p>
        </p:txBody>
      </p:sp>
      <p:pic>
        <p:nvPicPr>
          <p:cNvPr id="7" name="Picture 6" descr="mongodb_leaf_64x64.pn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1" y="3022601"/>
            <a:ext cx="531452" cy="53145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844800" y="2311400"/>
            <a:ext cx="2235200" cy="10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9784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768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752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736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4704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704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3688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2672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656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0640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9624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9624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608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7592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6576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560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544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3528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512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1496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0480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946400" y="2311400"/>
            <a:ext cx="0" cy="10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182385" y="3096853"/>
            <a:ext cx="1493414" cy="914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</a:t>
            </a:r>
          </a:p>
          <a:p>
            <a:pPr algn="ctr"/>
            <a:r>
              <a:rPr lang="en-US" dirty="0" smtClean="0"/>
              <a:t>Connector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675799" y="3554053"/>
            <a:ext cx="55380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" idx="1"/>
          </p:cNvCxnSpPr>
          <p:nvPr/>
        </p:nvCxnSpPr>
        <p:spPr>
          <a:xfrm rot="10800000">
            <a:off x="4189055" y="2311403"/>
            <a:ext cx="1993330" cy="124265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/>
          <p:nvPr/>
        </p:nvCxnSpPr>
        <p:spPr>
          <a:xfrm rot="10800000">
            <a:off x="2844800" y="2364846"/>
            <a:ext cx="508000" cy="116372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68168" y="2533134"/>
            <a:ext cx="80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Oplog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218763" y="4389085"/>
            <a:ext cx="22148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Replication</a:t>
            </a:r>
            <a:endParaRPr lang="en-US" sz="3200" dirty="0"/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609600" y="10055"/>
            <a:ext cx="10972800" cy="1143000"/>
          </a:xfrm>
        </p:spPr>
        <p:txBody>
          <a:bodyPr/>
          <a:lstStyle/>
          <a:p>
            <a:r>
              <a:rPr lang="en-US" dirty="0" smtClean="0"/>
              <a:t>Integrations with Search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7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10055"/>
            <a:ext cx="10972800" cy="1143000"/>
          </a:xfrm>
        </p:spPr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3302000" y="1600201"/>
            <a:ext cx="53848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Increased system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omplexity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Operations overhead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Increased expertise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8572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258870"/>
            <a:ext cx="10972800" cy="2848230"/>
          </a:xfrm>
        </p:spPr>
        <p:txBody>
          <a:bodyPr/>
          <a:lstStyle/>
          <a:p>
            <a:pPr algn="ctr"/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91789" y="4371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6D6C6C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6D6C6C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6D6C6C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6D6C6C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rgbClr val="6D6C6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{ Name: ‘Bryan Reinero’,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Title: ‘Developer Advocate’,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Twitter: ‘@</a:t>
            </a:r>
            <a:r>
              <a:rPr lang="en-US" sz="2000" dirty="0" err="1" smtClean="0">
                <a:solidFill>
                  <a:schemeClr val="bg1"/>
                </a:solidFill>
              </a:rPr>
              <a:t>blimpyacht</a:t>
            </a:r>
            <a:r>
              <a:rPr lang="en-US" sz="2000" dirty="0" smtClean="0">
                <a:solidFill>
                  <a:schemeClr val="bg1"/>
                </a:solidFill>
              </a:rPr>
              <a:t>’,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Email: </a:t>
            </a:r>
            <a:r>
              <a:rPr lang="en-US" sz="2000" dirty="0" smtClean="0">
                <a:solidFill>
                  <a:schemeClr val="bg1"/>
                </a:solidFill>
                <a:hlinkClick r:id="rId3"/>
              </a:rPr>
              <a:t>‘bryan@mongdb.com</a:t>
            </a:r>
            <a:r>
              <a:rPr lang="en-US" sz="2000" dirty="0" smtClean="0">
                <a:solidFill>
                  <a:schemeClr val="bg1"/>
                </a:solidFill>
              </a:rPr>
              <a:t>’ }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22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Scaling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37" descr="horizontal.png"/>
          <p:cNvPicPr>
            <a:picLocks noGrp="1" noChangeAspect="1"/>
          </p:cNvPicPr>
          <p:nvPr>
            <p:ph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70" t="-24863" b="-26869"/>
          <a:stretch/>
        </p:blipFill>
        <p:spPr>
          <a:xfrm>
            <a:off x="2129500" y="1153055"/>
            <a:ext cx="7899400" cy="4286250"/>
          </a:xfrm>
        </p:spPr>
      </p:pic>
    </p:spTree>
    <p:extLst>
      <p:ext uri="{BB962C8B-B14F-4D97-AF65-F5344CB8AC3E}">
        <p14:creationId xmlns:p14="http://schemas.microsoft.com/office/powerpoint/2010/main" val="3734775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pic>
        <p:nvPicPr>
          <p:cNvPr id="3" name="Picture 2" descr="imagel4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1282700"/>
            <a:ext cx="7366000" cy="4279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7267" y="5939890"/>
            <a:ext cx="4526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avstop.com</a:t>
            </a:r>
            <a:r>
              <a:rPr lang="en-US" sz="1400" dirty="0"/>
              <a:t>/ac/</a:t>
            </a:r>
            <a:r>
              <a:rPr lang="en-US" sz="1400" dirty="0" err="1"/>
              <a:t>flighttrainghandbook</a:t>
            </a:r>
            <a:r>
              <a:rPr lang="en-US" sz="1400" dirty="0"/>
              <a:t>/imagel4b.jpg</a:t>
            </a:r>
          </a:p>
        </p:txBody>
      </p:sp>
    </p:spTree>
    <p:extLst>
      <p:ext uri="{BB962C8B-B14F-4D97-AF65-F5344CB8AC3E}">
        <p14:creationId xmlns:p14="http://schemas.microsoft.com/office/powerpoint/2010/main" val="145573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pic>
        <p:nvPicPr>
          <p:cNvPr id="3" name="Picture 2" descr="imagel4b.jpg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1282700"/>
            <a:ext cx="7366000" cy="4279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7267" y="5939890"/>
            <a:ext cx="4526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avstop.com</a:t>
            </a:r>
            <a:r>
              <a:rPr lang="en-US" sz="1400" dirty="0"/>
              <a:t>/ac/</a:t>
            </a:r>
            <a:r>
              <a:rPr lang="en-US" sz="1400" dirty="0" err="1"/>
              <a:t>flighttrainghandbook</a:t>
            </a:r>
            <a:r>
              <a:rPr lang="en-US" sz="1400" dirty="0"/>
              <a:t>/imagel4b.jpg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931375" y="1978445"/>
            <a:ext cx="5322166" cy="3044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Requirements</a:t>
            </a:r>
          </a:p>
          <a:p>
            <a:r>
              <a:rPr lang="en-US" sz="3200" dirty="0" smtClean="0"/>
              <a:t>Maximize uptime</a:t>
            </a:r>
          </a:p>
          <a:p>
            <a:r>
              <a:rPr lang="en-US" sz="3200" dirty="0" smtClean="0"/>
              <a:t>Minimize time to recover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54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pic>
        <p:nvPicPr>
          <p:cNvPr id="3" name="Picture 2" descr="imagel4b.jpg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1282700"/>
            <a:ext cx="7366000" cy="4279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7267" y="5939890"/>
            <a:ext cx="4526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avstop.com</a:t>
            </a:r>
            <a:r>
              <a:rPr lang="en-US" sz="1400" dirty="0"/>
              <a:t>/ac/</a:t>
            </a:r>
            <a:r>
              <a:rPr lang="en-US" sz="1400" dirty="0" err="1"/>
              <a:t>flighttrainghandbook</a:t>
            </a:r>
            <a:r>
              <a:rPr lang="en-US" sz="1400" dirty="0"/>
              <a:t>/imagel4b.jpg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931375" y="1978445"/>
            <a:ext cx="5322166" cy="3044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Requirements</a:t>
            </a:r>
          </a:p>
          <a:p>
            <a:r>
              <a:rPr lang="en-US" sz="3200" dirty="0" smtClean="0"/>
              <a:t>Maximize uptime</a:t>
            </a:r>
          </a:p>
          <a:p>
            <a:r>
              <a:rPr lang="en-US" sz="3200" dirty="0" smtClean="0"/>
              <a:t>Minimize time to recover</a:t>
            </a:r>
            <a:endParaRPr 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493025" y="1974781"/>
            <a:ext cx="3763349" cy="25190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242423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42423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242423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42423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rgbClr val="242423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dirty="0" smtClean="0"/>
              <a:t>Hardware failures</a:t>
            </a:r>
          </a:p>
          <a:p>
            <a:pPr marL="0" indent="0">
              <a:buNone/>
            </a:pPr>
            <a:r>
              <a:rPr lang="en-US" sz="3200" dirty="0" smtClean="0"/>
              <a:t>Network partitions</a:t>
            </a:r>
          </a:p>
          <a:p>
            <a:pPr marL="0" indent="0">
              <a:buNone/>
            </a:pPr>
            <a:r>
              <a:rPr lang="en-US" sz="3200" dirty="0" smtClean="0"/>
              <a:t>Data </a:t>
            </a:r>
            <a:r>
              <a:rPr lang="en-US" sz="3200" dirty="0"/>
              <a:t>c</a:t>
            </a:r>
            <a:r>
              <a:rPr lang="en-US" sz="3200" dirty="0" smtClean="0"/>
              <a:t>enter failures</a:t>
            </a:r>
          </a:p>
          <a:p>
            <a:pPr marL="0" indent="0">
              <a:buNone/>
            </a:pPr>
            <a:r>
              <a:rPr lang="en-US" sz="3200" dirty="0" smtClean="0"/>
              <a:t>Maintenance Operations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54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ngoDBWorld2016_Themes">
  <a:themeElements>
    <a:clrScheme name="MongoDB 2">
      <a:dk1>
        <a:sysClr val="windowText" lastClr="000000"/>
      </a:dk1>
      <a:lt1>
        <a:sysClr val="window" lastClr="FFFFFF"/>
      </a:lt1>
      <a:dk2>
        <a:srgbClr val="242423"/>
      </a:dk2>
      <a:lt2>
        <a:srgbClr val="FFFFFF"/>
      </a:lt2>
      <a:accent1>
        <a:srgbClr val="BBD49E"/>
      </a:accent1>
      <a:accent2>
        <a:srgbClr val="9ABF75"/>
      </a:accent2>
      <a:accent3>
        <a:srgbClr val="7AAB4E"/>
      </a:accent3>
      <a:accent4>
        <a:srgbClr val="5B972B"/>
      </a:accent4>
      <a:accent5>
        <a:srgbClr val="416A20"/>
      </a:accent5>
      <a:accent6>
        <a:srgbClr val="294216"/>
      </a:accent6>
      <a:hlink>
        <a:srgbClr val="5B972B"/>
      </a:hlink>
      <a:folHlink>
        <a:srgbClr val="416A2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ngodb-wide" id="{89F4BDD1-5098-B74F-9F22-D200A6F3B3A0}" vid="{FA7D09A6-2203-744C-A835-8F758266B5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MongoDBWorld2016_Themes.potx</Template>
  <TotalTime>40090</TotalTime>
  <Words>770</Words>
  <Application>Microsoft Office PowerPoint</Application>
  <PresentationFormat>Widescreen</PresentationFormat>
  <Paragraphs>552</Paragraphs>
  <Slides>59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Courier</vt:lpstr>
      <vt:lpstr>PT Sans</vt:lpstr>
      <vt:lpstr>MongoDBWorld2016_Themes</vt:lpstr>
      <vt:lpstr>Polyglot Persistence</vt:lpstr>
      <vt:lpstr>What is the Polyglots?</vt:lpstr>
      <vt:lpstr>What is the Polyglots?</vt:lpstr>
      <vt:lpstr>Why is the Polyglots?</vt:lpstr>
      <vt:lpstr>Vertical Scaling </vt:lpstr>
      <vt:lpstr>Horizontal Scaling </vt:lpstr>
      <vt:lpstr>Availability</vt:lpstr>
      <vt:lpstr>Availability</vt:lpstr>
      <vt:lpstr>Availability</vt:lpstr>
      <vt:lpstr>Availability</vt:lpstr>
      <vt:lpstr>Variant Data Models</vt:lpstr>
      <vt:lpstr>Variant Data Models</vt:lpstr>
      <vt:lpstr>Variant Data Models</vt:lpstr>
      <vt:lpstr>The Goals of Normalization</vt:lpstr>
      <vt:lpstr>Polyglot Persistence </vt:lpstr>
      <vt:lpstr>Polyglot Persistence </vt:lpstr>
      <vt:lpstr>What are your requirements?</vt:lpstr>
      <vt:lpstr>Key Value Stores</vt:lpstr>
      <vt:lpstr>Key Value Stores</vt:lpstr>
      <vt:lpstr>Key Value Store</vt:lpstr>
      <vt:lpstr>MongoDB</vt:lpstr>
      <vt:lpstr>MongoDB</vt:lpstr>
      <vt:lpstr>MongoDB</vt:lpstr>
      <vt:lpstr>MongoDB</vt:lpstr>
      <vt:lpstr>MongoDB</vt:lpstr>
      <vt:lpstr>MongoDB</vt:lpstr>
      <vt:lpstr>Data Model</vt:lpstr>
      <vt:lpstr>Flexible Schemas</vt:lpstr>
      <vt:lpstr>Flexible Schemas</vt:lpstr>
      <vt:lpstr>Flexible Schemas</vt:lpstr>
      <vt:lpstr>Flexible Schemas</vt:lpstr>
      <vt:lpstr>Tao of MongoDB</vt:lpstr>
      <vt:lpstr>Strong Consistency  vs. Eventual Consistency</vt:lpstr>
      <vt:lpstr>Availability</vt:lpstr>
      <vt:lpstr>Availablity</vt:lpstr>
      <vt:lpstr>Fail-over</vt:lpstr>
      <vt:lpstr>Fail-over</vt:lpstr>
      <vt:lpstr>Strong vs. Eventual Consistency</vt:lpstr>
      <vt:lpstr>Strong vs. Eventual Consistency</vt:lpstr>
      <vt:lpstr>Strong vs. Eventual Consistency</vt:lpstr>
      <vt:lpstr>Strong vs. Eventual Consistency</vt:lpstr>
      <vt:lpstr>Strong vs. Eventual Consistency</vt:lpstr>
      <vt:lpstr>Strong vs. Eventual Consistency</vt:lpstr>
      <vt:lpstr>Analytics</vt:lpstr>
      <vt:lpstr>Hadoop</vt:lpstr>
      <vt:lpstr>Use Cases</vt:lpstr>
      <vt:lpstr>Data Management</vt:lpstr>
      <vt:lpstr>Typical Implementations</vt:lpstr>
      <vt:lpstr>MongoDB as an Operational Store</vt:lpstr>
      <vt:lpstr>Data Flows</vt:lpstr>
      <vt:lpstr>Cluster</vt:lpstr>
      <vt:lpstr>PowerPoint Presentation</vt:lpstr>
      <vt:lpstr>Hadoop / Spark Trade-offs</vt:lpstr>
      <vt:lpstr>Relational for Reporting &amp; Business Intelligence</vt:lpstr>
      <vt:lpstr>PowerPoint Presentation</vt:lpstr>
      <vt:lpstr>Integrations &amp; ETL</vt:lpstr>
      <vt:lpstr>Integrations with Search Solutions</vt:lpstr>
      <vt:lpstr>Considerations</vt:lpstr>
      <vt:lpstr>Thanks!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Shantanu Banerjee</cp:lastModifiedBy>
  <cp:revision>478</cp:revision>
  <dcterms:created xsi:type="dcterms:W3CDTF">2015-04-27T20:46:45Z</dcterms:created>
  <dcterms:modified xsi:type="dcterms:W3CDTF">2017-07-13T07:49:21Z</dcterms:modified>
  <cp:category/>
</cp:coreProperties>
</file>