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87" r:id="rId7"/>
    <p:sldId id="288" r:id="rId8"/>
    <p:sldId id="291" r:id="rId9"/>
    <p:sldId id="290" r:id="rId10"/>
    <p:sldId id="289" r:id="rId11"/>
    <p:sldId id="286" r:id="rId12"/>
    <p:sldId id="266" r:id="rId13"/>
    <p:sldId id="292" r:id="rId14"/>
    <p:sldId id="297" r:id="rId15"/>
    <p:sldId id="301" r:id="rId16"/>
    <p:sldId id="302" r:id="rId17"/>
    <p:sldId id="295" r:id="rId18"/>
    <p:sldId id="300" r:id="rId19"/>
    <p:sldId id="293" r:id="rId20"/>
    <p:sldId id="267" r:id="rId21"/>
    <p:sldId id="294" r:id="rId22"/>
    <p:sldId id="296" r:id="rId23"/>
    <p:sldId id="299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B19B9-38E8-40FF-B4A6-2210C3987A33}" v="41" dt="2025-08-23T17:33:57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>
        <p:scale>
          <a:sx n="75" d="100"/>
          <a:sy n="75" d="100"/>
        </p:scale>
        <p:origin x="931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8/23/2025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063690"/>
            <a:ext cx="7077456" cy="2575622"/>
          </a:xfrm>
        </p:spPr>
        <p:txBody>
          <a:bodyPr/>
          <a:lstStyle/>
          <a:p>
            <a:r>
              <a:rPr lang="en-US" sz="3600" dirty="0"/>
              <a:t>Agile – Scrum and </a:t>
            </a:r>
            <a:r>
              <a:rPr lang="en-US" sz="3600" dirty="0" err="1"/>
              <a:t>SAFe</a:t>
            </a:r>
            <a:r>
              <a:rPr lang="en-US" sz="3600" dirty="0"/>
              <a:t> Basics </a:t>
            </a:r>
            <a:r>
              <a:rPr lang="en-US" sz="1800" dirty="0"/>
              <a:t>with insights on leveraging GenAI in Agile for Scrum Masters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13169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By Srini B</a:t>
            </a:r>
          </a:p>
          <a:p>
            <a:pPr lvl="1" indent="0">
              <a:buNone/>
            </a:pP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Agile Coach, Prince 2 Practitioner </a:t>
            </a:r>
          </a:p>
          <a:p>
            <a:pPr lvl="1" indent="0">
              <a:buNone/>
            </a:pP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Certified </a:t>
            </a:r>
            <a:r>
              <a:rPr lang="en-US" sz="2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PSM,PSPO,SAFe</a:t>
            </a:r>
            <a:endParaRPr lang="en-US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indent="0">
              <a:buNone/>
            </a:pP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Certified </a:t>
            </a:r>
            <a:r>
              <a:rPr lang="en-US" sz="2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GenenerativeAI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Leader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97A0C-AAC4-3CF9-88B5-B9C57E08B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600995-B468-D4AE-CE6C-F8A767D0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533594"/>
            <a:ext cx="11214100" cy="978729"/>
          </a:xfrm>
        </p:spPr>
        <p:txBody>
          <a:bodyPr/>
          <a:lstStyle/>
          <a:p>
            <a:r>
              <a:rPr lang="en-US" b="0" dirty="0"/>
              <a:t>Top AI Plugins for Jira Workflows</a:t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518CDC-64F7-3D74-422F-DBCEE65F1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67634"/>
              </p:ext>
            </p:extLst>
          </p:nvPr>
        </p:nvGraphicFramePr>
        <p:xfrm>
          <a:off x="261257" y="1163955"/>
          <a:ext cx="11803225" cy="564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685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5587132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3934408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</a:tblGrid>
              <a:tr h="300104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0">
                          <a:solidFill>
                            <a:schemeClr val="bg1"/>
                          </a:solidFill>
                          <a:effectLst/>
                        </a:rPr>
                        <a:t>Plugin Name</a:t>
                      </a:r>
                    </a:p>
                  </a:txBody>
                  <a:tcPr marL="60960" marR="6096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0">
                          <a:solidFill>
                            <a:schemeClr val="bg1"/>
                          </a:solidFill>
                          <a:effectLst/>
                        </a:rPr>
                        <a:t>Key Features &amp; Benefits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0">
                          <a:solidFill>
                            <a:schemeClr val="bg1"/>
                          </a:solidFill>
                          <a:effectLst/>
                        </a:rPr>
                        <a:t>Highlights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1075374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Smart AI for Jira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 AI-powered ticket creation, issue analysis, workflow automation</a:t>
                      </a:r>
                      <a:b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 Uses OpenAI, Azure, Gemini</a:t>
                      </a:r>
                      <a:b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 Summarizes tickets, refines descriptions, generates replies, creates child tasks with one click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 AI chat for Acceptance Criteria, Definition of Done, test cases</a:t>
                      </a:r>
                      <a:b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 Quick actions for comments and updates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75235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0">
                          <a:solidFill>
                            <a:schemeClr val="bg1"/>
                          </a:solidFill>
                          <a:effectLst/>
                        </a:rPr>
                        <a:t>AI Jeannie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- Drafts epic descriptions, user story descriptions, and acceptance criteria- Designed for business analysts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 Fast Agile content creation in Jira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75235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Jira Assistant AI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 Smart issue prioritization, automated status updates, progress tracking</a:t>
                      </a:r>
                      <a:b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 Personalized dashboard, natural language commands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 Free tier available, learns work patterns for daily workflow optimization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675235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0">
                          <a:solidFill>
                            <a:schemeClr val="bg1"/>
                          </a:solidFill>
                          <a:effectLst/>
                        </a:rPr>
                        <a:t>Codeium AI/Windsurf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 Links code changes to tickets, helps technical debt management</a:t>
                      </a:r>
                      <a:b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 Creates tickets from code comments/commits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 Integrates with GitHub, GitLab, Bitbucket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675235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JAI – Jira AI Autocomplete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 Autocomplete issue description, generates JQL from natural language</a:t>
                      </a:r>
                      <a:b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 Boosts accuracy in ticket creation/assignment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- Converts natural language to Jira queries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675235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0">
                          <a:solidFill>
                            <a:schemeClr val="bg1"/>
                          </a:solidFill>
                          <a:effectLst/>
                        </a:rPr>
                        <a:t>AI for Jira (XDevPod)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 Integrates with Atlassian Rovo agents for chat, translation and JQL management</a:t>
                      </a:r>
                      <a:b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- JQL Expert helps generate, interpret, compare JQL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- Custom agent chat, translation of issues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7943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D3B6E7-3067-4ADA-086B-16B37486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07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1F06-0AB2-D261-669D-A78DCC08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SAFe?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4DBADE-BE80-6F9D-81AB-EE23F60E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306D3-2C59-B0A9-1BC2-84CB4DBC80CF}"/>
              </a:ext>
            </a:extLst>
          </p:cNvPr>
          <p:cNvSpPr txBox="1"/>
          <p:nvPr/>
        </p:nvSpPr>
        <p:spPr>
          <a:xfrm>
            <a:off x="8530253" y="122983"/>
            <a:ext cx="356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short: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Scrum = small team Agile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SAFe = enterprise-level Agile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0F4D25-8AEB-A911-8DFD-D2957A54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68600"/>
            <a:ext cx="11214100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7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53E5-CF66-32C2-668C-BAEAFBB8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SAFe 4 Values 10 Principles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6FDB4-B7F4-BC61-A2AE-8EF812FB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56EDA-AF29-DFC8-AD0F-AAE9BD3E8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85002"/>
            <a:ext cx="11214100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7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A31A-94DD-B9D7-4067-DD5B11DC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200" dirty="0"/>
              <a:t>SAFe</a:t>
            </a:r>
            <a:r>
              <a:rPr lang="en-IN" spc="-45" dirty="0"/>
              <a:t> </a:t>
            </a:r>
            <a:r>
              <a:rPr lang="en-IN" spc="-155" dirty="0"/>
              <a:t>Roles,</a:t>
            </a:r>
            <a:r>
              <a:rPr lang="en-IN" spc="-45" dirty="0"/>
              <a:t> </a:t>
            </a:r>
            <a:r>
              <a:rPr lang="en-IN" spc="-180" dirty="0"/>
              <a:t>Ceremonies</a:t>
            </a:r>
            <a:r>
              <a:rPr lang="en-IN" spc="-40" dirty="0"/>
              <a:t> </a:t>
            </a:r>
            <a:r>
              <a:rPr lang="en-IN" spc="-204" dirty="0"/>
              <a:t>&amp;</a:t>
            </a:r>
            <a:r>
              <a:rPr lang="en-IN" spc="-45" dirty="0"/>
              <a:t> </a:t>
            </a:r>
            <a:r>
              <a:rPr lang="en-IN" spc="-110" dirty="0"/>
              <a:t>Artifacts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0C450-605A-4D12-FBB5-C76EFBED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52DB0-DFED-3FFA-A7C2-2D9DC64B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5138"/>
            <a:ext cx="11125200" cy="509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9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00E4-E6AC-0657-6CEE-E070D558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0"/>
            <a:ext cx="11214100" cy="535531"/>
          </a:xfrm>
        </p:spPr>
        <p:txBody>
          <a:bodyPr/>
          <a:lstStyle/>
          <a:p>
            <a:r>
              <a:rPr lang="en-IN" dirty="0"/>
              <a:t>SAFe Full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4729F-91F0-C599-54BB-1F8CC4AE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6CF88-AF71-B533-8AFA-EE69FCA8E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5" y="535531"/>
            <a:ext cx="11765902" cy="61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1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E872-309B-1AD0-163F-97E846AA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Focused ART Level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18D188-E34C-3E70-FC12-8ABBC71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842E9-9BB7-8DAD-6F6E-F1BA469D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716"/>
          <a:stretch>
            <a:fillRect/>
          </a:stretch>
        </p:blipFill>
        <p:spPr>
          <a:xfrm>
            <a:off x="444500" y="1527165"/>
            <a:ext cx="8496564" cy="4487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D0F133-BA04-3C20-A677-5504EE1E76D7}"/>
              </a:ext>
            </a:extLst>
          </p:cNvPr>
          <p:cNvSpPr txBox="1"/>
          <p:nvPr/>
        </p:nvSpPr>
        <p:spPr>
          <a:xfrm>
            <a:off x="9144000" y="1674674"/>
            <a:ext cx="27838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ART Size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</a:t>
            </a:r>
            <a:r>
              <a:rPr lang="en-US" b="1" dirty="0">
                <a:solidFill>
                  <a:schemeClr val="bg1"/>
                </a:solidFill>
              </a:rPr>
              <a:t>Agile Team</a:t>
            </a:r>
            <a:r>
              <a:rPr lang="en-US" dirty="0">
                <a:solidFill>
                  <a:schemeClr val="bg1"/>
                </a:solidFill>
              </a:rPr>
              <a:t> → </a:t>
            </a:r>
            <a:r>
              <a:rPr lang="en-US" b="1" dirty="0">
                <a:solidFill>
                  <a:schemeClr val="bg1"/>
                </a:solidFill>
              </a:rPr>
              <a:t>5 to 11 members</a:t>
            </a:r>
            <a:r>
              <a:rPr lang="en-US" dirty="0">
                <a:solidFill>
                  <a:schemeClr val="bg1"/>
                </a:solidFill>
              </a:rPr>
              <a:t> (including PO &amp; SM).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ART → </a:t>
            </a:r>
            <a:r>
              <a:rPr lang="en-US" b="1" dirty="0">
                <a:solidFill>
                  <a:schemeClr val="bg1"/>
                </a:solidFill>
              </a:rPr>
              <a:t>5 to 12 Agile Teams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So, an ART typically has about: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50 to 125 people in total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94C39-066B-4EB0-E169-10FC101508DF}"/>
              </a:ext>
            </a:extLst>
          </p:cNvPr>
          <p:cNvSpPr txBox="1"/>
          <p:nvPr/>
        </p:nvSpPr>
        <p:spPr>
          <a:xfrm>
            <a:off x="1950720" y="6310868"/>
            <a:ext cx="8676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setup for ART is </a:t>
            </a:r>
            <a:r>
              <a:rPr lang="en-US" b="1" dirty="0">
                <a:solidFill>
                  <a:schemeClr val="bg1"/>
                </a:solidFill>
              </a:rPr>
              <a:t>~100 people</a:t>
            </a:r>
            <a:r>
              <a:rPr lang="en-US" dirty="0">
                <a:solidFill>
                  <a:schemeClr val="bg1"/>
                </a:solidFill>
              </a:rPr>
              <a:t>, split across 8–10 Agile Teams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E797-88AB-95DB-4025-D37E55C1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and SAFe Certificates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0CE42-6BD5-C5EB-D15B-02C71E08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3DEBA-5B1C-7316-3318-55DE9622E898}"/>
              </a:ext>
            </a:extLst>
          </p:cNvPr>
          <p:cNvSpPr txBox="1"/>
          <p:nvPr/>
        </p:nvSpPr>
        <p:spPr>
          <a:xfrm>
            <a:off x="444500" y="1364244"/>
            <a:ext cx="48892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0" i="0" dirty="0">
                <a:solidFill>
                  <a:schemeClr val="bg1"/>
                </a:solidFill>
                <a:effectLst/>
                <a:latin typeface="fkGroteskNeue"/>
              </a:rPr>
              <a:t>Scrum.org Certifications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B0F0"/>
                </a:solidFill>
                <a:effectLst/>
                <a:latin typeface="fkGroteskNeue"/>
              </a:rPr>
              <a:t>Professional Scrum Master I (PSM 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B0F0"/>
                </a:solidFill>
                <a:effectLst/>
                <a:latin typeface="fkGroteskNeue"/>
              </a:rPr>
              <a:t>Professional Scrum Master II (PSM II)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fkGroteskNeue"/>
              </a:rPr>
              <a:t>Professional Scrum Master III (PSM III)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B0F0"/>
                </a:solidFill>
                <a:effectLst/>
                <a:latin typeface="fkGroteskNeue"/>
              </a:rPr>
              <a:t>Professional Scrum Product Owner I (PSPO 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B0F0"/>
                </a:solidFill>
                <a:effectLst/>
                <a:latin typeface="fkGroteskNeue"/>
              </a:rPr>
              <a:t>Professional Scrum Product Owner II (PSPO II)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fkGroteskNeue"/>
              </a:rPr>
              <a:t>Professional Scrum Product Owner III (PSPO III)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fkGroteskNeue"/>
              </a:rPr>
              <a:t>Professional Scrum Developer (PSD)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B0F0"/>
                </a:solidFill>
                <a:effectLst/>
                <a:latin typeface="fkGroteskNeue"/>
              </a:rPr>
              <a:t>Scaled Professional Scrum (SPS)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fkGroteskNeue"/>
              </a:rPr>
              <a:t>Professional Agile Leadership™ (PAL 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fkGroteskNeue"/>
              </a:rPr>
              <a:t>Professional Scrum with Kanban™ (PSK 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fkGroteskNeue"/>
              </a:rPr>
              <a:t>Professional Scrum Facilitation Skills™ (PSFS)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fkGroteskNeue"/>
              </a:rPr>
              <a:t>Professional Scrum with User Experience™ (PSU 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23EE9-C1D1-0CD2-0A3D-C1E41E2B4318}"/>
              </a:ext>
            </a:extLst>
          </p:cNvPr>
          <p:cNvSpPr txBox="1"/>
          <p:nvPr/>
        </p:nvSpPr>
        <p:spPr>
          <a:xfrm>
            <a:off x="5750768" y="1364244"/>
            <a:ext cx="63059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0" i="0" dirty="0">
                <a:solidFill>
                  <a:schemeClr val="bg1"/>
                </a:solidFill>
                <a:effectLst/>
                <a:latin typeface="fkGroteskNeue"/>
              </a:rPr>
              <a:t>SAFe 6.0 Certification List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B0F0"/>
                </a:solidFill>
                <a:effectLst/>
                <a:latin typeface="fkGroteskNeue"/>
              </a:rPr>
              <a:t>SAFe Agilist (SA) / Leading SAFe®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B0F0"/>
                </a:solidFill>
                <a:effectLst/>
                <a:latin typeface="fkGroteskNeue"/>
              </a:rPr>
              <a:t>SAFe Scrum Master (SSM)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B0F0"/>
                </a:solidFill>
                <a:effectLst/>
                <a:latin typeface="fkGroteskNeue"/>
              </a:rPr>
              <a:t>SAFe Advanced Scrum Master (SASM)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B0F0"/>
                </a:solidFill>
                <a:effectLst/>
                <a:latin typeface="fkGroteskNeue"/>
              </a:rPr>
              <a:t>SAFe Product Owner/Product Manager (POPM)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fkGroteskNeue"/>
              </a:rPr>
              <a:t>SAFe Agile Product Manager (APM)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B0F0"/>
                </a:solidFill>
                <a:effectLst/>
                <a:latin typeface="fkGroteskNeue"/>
              </a:rPr>
              <a:t>SAFe Practitioner (SP) / SAFe for Teams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B0F0"/>
                </a:solidFill>
                <a:effectLst/>
                <a:latin typeface="fkGroteskNeue"/>
              </a:rPr>
              <a:t>SAFe Release Train Engineer (RTE)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B0F0"/>
                </a:solidFill>
                <a:effectLst/>
                <a:latin typeface="fkGroteskNeue"/>
              </a:rPr>
              <a:t>SAFe Architect (ARCH)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fkGroteskNeue"/>
              </a:rPr>
              <a:t>SAFe DevOps Practitioner (SDP)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fkGroteskNeue"/>
              </a:rPr>
              <a:t>SAFe Lean Portfolio Manager (LPM)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fkGroteskNeue"/>
              </a:rPr>
              <a:t>SAFe for Government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fkGroteskNeue"/>
              </a:rPr>
              <a:t>SAFe for Hardware / SAFe Hardware Agilist (SHWA)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fkGroteskNeue"/>
              </a:rPr>
              <a:t>SAFe for Hardware Teams / SAFe Hardware Practitioner (SHWP)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/>
                </a:solidFill>
                <a:effectLst/>
                <a:latin typeface="fkGroteskNeue"/>
              </a:rPr>
              <a:t>SAFe Agile Software Engineer (ASE)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B0F0"/>
                </a:solidFill>
                <a:effectLst/>
                <a:latin typeface="fkGroteskNeue"/>
              </a:rPr>
              <a:t>SAFe Program Consultant (SPC)</a:t>
            </a:r>
          </a:p>
        </p:txBody>
      </p:sp>
    </p:spTree>
    <p:extLst>
      <p:ext uri="{BB962C8B-B14F-4D97-AF65-F5344CB8AC3E}">
        <p14:creationId xmlns:p14="http://schemas.microsoft.com/office/powerpoint/2010/main" val="290850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9677401" cy="2859313"/>
          </a:xfrm>
        </p:spPr>
        <p:txBody>
          <a:bodyPr>
            <a:normAutofit fontScale="90000"/>
          </a:bodyPr>
          <a:lstStyle/>
          <a:p>
            <a:r>
              <a:rPr lang="en-US" dirty="0"/>
              <a:t>“Agile is an attitude, not a technique with boundaries. An attitude has no boundaries, so we wouldn’t ask ‘can I use Agile here,’ but rather ‘how would I act in the Agile way here,’ or ‘How Agile can we be here?” </a:t>
            </a:r>
            <a:br>
              <a:rPr lang="en-US" dirty="0"/>
            </a:br>
            <a:r>
              <a:rPr lang="en-US" dirty="0"/>
              <a:t>—Alistair Cockburn, Agile Software Development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0697F-356B-4B7D-4209-8C67498C1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91" y="584801"/>
            <a:ext cx="5273497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8C5A-A743-8115-E861-DC97E0F9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Master Checklist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6030C9-C459-932B-CF1A-049073DB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04373-FDCA-1FF8-7B1F-D3043D99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18" y="1078456"/>
            <a:ext cx="5318448" cy="57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8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00BC-E1A3-706E-50C2-4855CA81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SAFe Core Values - 4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AF697-7C41-5024-1C8E-77B357D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ECA14-97A0-49FB-6509-FD7F4713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79" y="1506104"/>
            <a:ext cx="7674005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5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Agile  !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525" y="1289483"/>
            <a:ext cx="6310863" cy="4878052"/>
          </a:xfrm>
        </p:spPr>
        <p:txBody>
          <a:bodyPr/>
          <a:lstStyle/>
          <a:p>
            <a:r>
              <a:rPr lang="en-US" dirty="0"/>
              <a:t>Agile is a set of values, principles, and practices that enable individuals and teams to create and respond to change in uncertain environments.</a:t>
            </a:r>
          </a:p>
          <a:p>
            <a:endParaRPr lang="en-US" b="1" dirty="0"/>
          </a:p>
          <a:p>
            <a:r>
              <a:rPr lang="en-US" b="1" dirty="0"/>
              <a:t>In Simple Words </a:t>
            </a:r>
            <a:r>
              <a:rPr lang="en-US" dirty="0"/>
              <a:t>Agile is a </a:t>
            </a:r>
            <a:r>
              <a:rPr lang="en-US" b="1" dirty="0"/>
              <a:t>way of working</a:t>
            </a:r>
            <a:r>
              <a:rPr lang="en-US" dirty="0"/>
              <a:t> (or mindset) </a:t>
            </a:r>
          </a:p>
          <a:p>
            <a:pPr marL="0" indent="0">
              <a:buNone/>
            </a:pPr>
            <a:r>
              <a:rPr lang="en-US" dirty="0"/>
              <a:t>Agile focuses on: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b="1" dirty="0"/>
              <a:t>Breaking work into small pieces</a:t>
            </a:r>
            <a:r>
              <a:rPr lang="en-US" dirty="0"/>
              <a:t> (called </a:t>
            </a:r>
            <a:r>
              <a:rPr lang="en-US" i="1" dirty="0"/>
              <a:t>iterations</a:t>
            </a:r>
            <a:r>
              <a:rPr lang="en-US" dirty="0"/>
              <a:t> or </a:t>
            </a:r>
            <a:r>
              <a:rPr lang="en-US" i="1" dirty="0"/>
              <a:t>sprints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Delivering value early and often</a:t>
            </a:r>
            <a:r>
              <a:rPr lang="en-US" dirty="0"/>
              <a:t> instead of waiting till the end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Adapting to change quickly</a:t>
            </a:r>
            <a:r>
              <a:rPr lang="en-US" dirty="0"/>
              <a:t> rather than sticking to a rigid plan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Working closely with customers</a:t>
            </a:r>
            <a:r>
              <a:rPr lang="en-US" dirty="0"/>
              <a:t> to build the right thing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Empowering teams</a:t>
            </a:r>
            <a:r>
              <a:rPr lang="en-US" dirty="0"/>
              <a:t> to self-organize and collaborate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1B5F2-8539-50F6-4291-AD18B96E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19" r="2282"/>
          <a:stretch>
            <a:fillRect/>
          </a:stretch>
        </p:blipFill>
        <p:spPr>
          <a:xfrm>
            <a:off x="6671388" y="1364231"/>
            <a:ext cx="5436637" cy="3177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E71E49-4C70-21C0-FB3B-79937E693CD0}"/>
              </a:ext>
            </a:extLst>
          </p:cNvPr>
          <p:cNvSpPr txBox="1"/>
          <p:nvPr/>
        </p:nvSpPr>
        <p:spPr>
          <a:xfrm>
            <a:off x="1377043" y="5412156"/>
            <a:ext cx="1028155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“Learn from yesterday, live for today, hope for tomorrow. The important thing is not to stop questioning.”</a:t>
            </a:r>
            <a:b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en-US" b="1" i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Albert Einstein</a:t>
            </a:r>
            <a:endParaRPr lang="en-IN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319C-052B-AC72-5E60-70090B8A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SAFe Principles – 10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168E6-0713-2D94-048D-B8305604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67C12-F6C0-6F6B-D067-592883AA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33" y="1368933"/>
            <a:ext cx="6378493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41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0A3C-C6A2-9EF8-7A65-1DCD587D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 in SAFe – 4 levels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E1E7F-7CAE-2289-D350-D5A1233C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761739-DBDF-AC36-B0A0-B0A93C416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11009"/>
            <a:ext cx="636524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Team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PO, Scrum Master, Agile Team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Program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RTE, Product Management, System Architect, Business Owners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Large Solution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STE, Solution Management, Solution Architect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Portfolio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LPM, Epic Owners, Enterprise Architect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78226-4412-1A66-C2FA-3965715D2BA5}"/>
              </a:ext>
            </a:extLst>
          </p:cNvPr>
          <p:cNvSpPr txBox="1"/>
          <p:nvPr/>
        </p:nvSpPr>
        <p:spPr>
          <a:xfrm>
            <a:off x="5562600" y="432998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Think of it like this: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Team Level = Build the product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Program Level = Coordinate multiple teams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Large Solution = Coordinate multiple programs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Portfolio = Align with enterprise strategy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00" name="Picture 4" descr="Generated image">
            <a:extLst>
              <a:ext uri="{FF2B5EF4-FFF2-40B4-BE49-F238E27FC236}">
                <a16:creationId xmlns:a16="http://schemas.microsoft.com/office/drawing/2014/main" id="{CC0E8B33-D5FB-B6ED-5D60-BF92A6793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24280"/>
            <a:ext cx="4572000" cy="54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A3441B-5429-20BD-82FD-C18151387F92}"/>
              </a:ext>
            </a:extLst>
          </p:cNvPr>
          <p:cNvSpPr txBox="1"/>
          <p:nvPr/>
        </p:nvSpPr>
        <p:spPr>
          <a:xfrm>
            <a:off x="5562600" y="14215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SAFe organizes roles into </a:t>
            </a:r>
            <a:r>
              <a:rPr lang="en-US" b="1" dirty="0">
                <a:solidFill>
                  <a:schemeClr val="bg1"/>
                </a:solidFill>
              </a:rPr>
              <a:t>4 levels</a:t>
            </a:r>
            <a:r>
              <a:rPr lang="en-US" dirty="0">
                <a:solidFill>
                  <a:schemeClr val="bg1"/>
                </a:solidFill>
              </a:rPr>
              <a:t> (depending on the configuration an enterprise uses):</a:t>
            </a:r>
          </a:p>
        </p:txBody>
      </p:sp>
    </p:spTree>
    <p:extLst>
      <p:ext uri="{BB962C8B-B14F-4D97-AF65-F5344CB8AC3E}">
        <p14:creationId xmlns:p14="http://schemas.microsoft.com/office/powerpoint/2010/main" val="154294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6329-6202-B4AC-071A-69DA32BB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12 Agile Principles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0F950-2D55-B440-5E51-8583FD2B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2DC18-F48F-61BF-7090-D4F4709C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346017"/>
            <a:ext cx="11517414" cy="470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6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0B05A-CC5C-7B90-AEE5-70D15708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9F935-1321-F301-326C-8805C421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1"/>
            <a:ext cx="12191999" cy="6840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D605FA-A25F-1EC8-E1A2-56FF96B0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Scrum 3-5-3-5-3</a:t>
            </a:r>
          </a:p>
        </p:txBody>
      </p:sp>
    </p:spTree>
    <p:extLst>
      <p:ext uri="{BB962C8B-B14F-4D97-AF65-F5344CB8AC3E}">
        <p14:creationId xmlns:p14="http://schemas.microsoft.com/office/powerpoint/2010/main" val="197869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B5DF-87A1-911F-B807-2BF001D8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3 Pillars and 5 Values of Scrum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AD087-48DC-F7BE-DD4C-4BFE72F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E5FC1-1572-B65C-298E-3E58C883C7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D3058-7D20-2749-E483-92D33212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078456"/>
            <a:ext cx="11303000" cy="523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2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50878F-F688-754C-A4B6-ABE82EBA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107D2-977F-495B-5375-28EE1E280C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00A99-8F67-BDDE-57C5-71D400798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52AA9-958B-666D-EAAA-229F20B2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Scrum- 3 Roles</a:t>
            </a:r>
          </a:p>
        </p:txBody>
      </p:sp>
    </p:spTree>
    <p:extLst>
      <p:ext uri="{BB962C8B-B14F-4D97-AF65-F5344CB8AC3E}">
        <p14:creationId xmlns:p14="http://schemas.microsoft.com/office/powerpoint/2010/main" val="117978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D9B6-97CC-1D8C-2130-741A392C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– 5 Events 3 Key Artifacts…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1BFCAD-4D06-86E5-EAE6-0AF9B298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CB970-903A-BFA5-3D52-45820CEE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14" r="5858"/>
          <a:stretch>
            <a:fillRect/>
          </a:stretch>
        </p:blipFill>
        <p:spPr>
          <a:xfrm>
            <a:off x="0" y="1145807"/>
            <a:ext cx="7109927" cy="5599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C279B4-3EA7-4B81-04D4-759173AA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381"/>
          <a:stretch>
            <a:fillRect/>
          </a:stretch>
        </p:blipFill>
        <p:spPr>
          <a:xfrm>
            <a:off x="7007289" y="1145808"/>
            <a:ext cx="5184711" cy="55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7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33B9-B4C0-1A78-53D5-5A9A6B7C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Typical Sprint 1/2/3/4 Weeks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65005B-FBE3-8973-30FE-7E7FA88C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82C5F-6CA9-F02F-572D-F4782EBA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63" y="1483567"/>
            <a:ext cx="9505561" cy="51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3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Tools for Scrum Team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640859"/>
              </p:ext>
            </p:extLst>
          </p:nvPr>
        </p:nvGraphicFramePr>
        <p:xfrm>
          <a:off x="833924" y="1377315"/>
          <a:ext cx="1016634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783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3388783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3388783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1">
                          <a:solidFill>
                            <a:schemeClr val="bg1"/>
                          </a:solidFill>
                          <a:effectLst/>
                        </a:rPr>
                        <a:t>Tool</a:t>
                      </a:r>
                    </a:p>
                  </a:txBody>
                  <a:tcPr marL="60960" marR="6096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1">
                          <a:solidFill>
                            <a:schemeClr val="bg1"/>
                          </a:solidFill>
                          <a:effectLst/>
                        </a:rPr>
                        <a:t>Use Case Highlights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Feature Example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ClickUp AI</a:t>
                      </a:r>
                    </a:p>
                  </a:txBody>
                  <a:tcPr marL="60960" marR="6096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Sprint planning, status reports, documentation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Task suggestions, AI summaries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Jira Assist</a:t>
                      </a:r>
                    </a:p>
                  </a:txBody>
                  <a:tcPr marL="60960" marR="6096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Backlog grooming, risk detection, sprint analytics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Auto-issue creation, timeline prediction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Plandek</a:t>
                      </a:r>
                    </a:p>
                  </a:txBody>
                  <a:tcPr marL="60960" marR="6096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Metrics management, delivery optimization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DORA metrics analysis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Notion AI</a:t>
                      </a:r>
                    </a:p>
                  </a:txBody>
                  <a:tcPr marL="60960" marR="6096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Meeting note automation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Transcription, summary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Parabol</a:t>
                      </a:r>
                    </a:p>
                  </a:txBody>
                  <a:tcPr marL="60960" marR="6096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Retrospective analysis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Pattern and sentiment identification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Otter AI</a:t>
                      </a:r>
                    </a:p>
                  </a:txBody>
                  <a:tcPr marL="60960" marR="6096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Meeting facilitation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Automatic action item extraction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51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dirty="0" err="1">
                          <a:solidFill>
                            <a:schemeClr val="bg1"/>
                          </a:solidFill>
                          <a:effectLst/>
                        </a:rPr>
                        <a:t>ScrumDo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Predictive sprint management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Capacity recommendations, trend analysis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7943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143</TotalTime>
  <Words>1001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Bradley Hand ITC</vt:lpstr>
      <vt:lpstr>Calibri</vt:lpstr>
      <vt:lpstr>fkGroteskNeue</vt:lpstr>
      <vt:lpstr>Trade Gothic LT Pro</vt:lpstr>
      <vt:lpstr>Trebuchet MS</vt:lpstr>
      <vt:lpstr>Office Theme</vt:lpstr>
      <vt:lpstr>Agile – Scrum and SAFe Basics with insights on leveraging GenAI in Agile for Scrum Masters</vt:lpstr>
      <vt:lpstr>What is Agile  ! </vt:lpstr>
      <vt:lpstr>12 Agile Principles</vt:lpstr>
      <vt:lpstr>Scrum 3-5-3-5-3</vt:lpstr>
      <vt:lpstr>3 Pillars and 5 Values of Scrum </vt:lpstr>
      <vt:lpstr>Scrum- 3 Roles</vt:lpstr>
      <vt:lpstr>Scrum – 5 Events 3 Key Artifacts…</vt:lpstr>
      <vt:lpstr>Typical Sprint 1/2/3/4 Weeks</vt:lpstr>
      <vt:lpstr>AI Tools for Scrum Team</vt:lpstr>
      <vt:lpstr>Top AI Plugins for Jira Workflows </vt:lpstr>
      <vt:lpstr>What is SAFe?</vt:lpstr>
      <vt:lpstr>SAFe 4 Values 10 Principles</vt:lpstr>
      <vt:lpstr>SAFe Roles, Ceremonies &amp; Artifacts</vt:lpstr>
      <vt:lpstr>SAFe Full</vt:lpstr>
      <vt:lpstr>Focused ART Level View</vt:lpstr>
      <vt:lpstr>Scrum and SAFe Certificates</vt:lpstr>
      <vt:lpstr>“Agile is an attitude, not a technique with boundaries. An attitude has no boundaries, so we wouldn’t ask ‘can I use Agile here,’ but rather ‘how would I act in the Agile way here,’ or ‘How Agile can we be here?”  —Alistair Cockburn, Agile Software Development</vt:lpstr>
      <vt:lpstr>Scrum Master Checklist</vt:lpstr>
      <vt:lpstr>SAFe Core Values - 4</vt:lpstr>
      <vt:lpstr>SAFe Principles – 10 </vt:lpstr>
      <vt:lpstr>Roles in SAFe – 4 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 Bodapati</dc:creator>
  <cp:lastModifiedBy>Srinivas Bodapati</cp:lastModifiedBy>
  <cp:revision>2</cp:revision>
  <dcterms:created xsi:type="dcterms:W3CDTF">2025-08-23T15:19:31Z</dcterms:created>
  <dcterms:modified xsi:type="dcterms:W3CDTF">2025-08-23T17:43:05Z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