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Merriweather" panose="020F05020202040302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85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4f0724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4f07246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54f07229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54f07229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4f07246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4f07246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4f07246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54f07246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54f07246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54f07246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54f07246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54f07246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012656" y="771526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142990"/>
            <a:ext cx="7772400" cy="75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4800" b="1" dirty="0">
                <a:solidFill>
                  <a:srgbClr val="36609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EXTERNAL QUESTION 16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1902604"/>
            <a:ext cx="64008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3300" dirty="0">
                <a:solidFill>
                  <a:srgbClr val="0000FF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(DBMS)</a:t>
            </a:r>
            <a:endParaRPr sz="3300" dirty="0">
              <a:solidFill>
                <a:srgbClr val="0000FF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240655" y="3147695"/>
            <a:ext cx="1378699" cy="1571625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644005" y="3167380"/>
            <a:ext cx="2000250" cy="155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/>
                <a:cs typeface="Times New Roman" panose="02020603050405020304" pitchFamily="18" charset="0"/>
                <a:sym typeface="Cambria" panose="02040503050406030204"/>
              </a:rPr>
              <a:t>Presented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By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Times New Roman" panose="02020603050405020304"/>
                <a:sym typeface="Cambria" panose="02040503050406030204"/>
              </a:rPr>
              <a:t>T.PAVAN</a:t>
            </a:r>
            <a:endParaRPr sz="1600" b="1" dirty="0">
              <a:solidFill>
                <a:srgbClr val="99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22551A4448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CSE(DS)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GIET(A)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57150" y="4196050"/>
            <a:ext cx="44685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Lecture Details:</a:t>
            </a:r>
            <a:endParaRPr sz="1300" u="sng" dirty="0">
              <a:solidFill>
                <a:schemeClr val="dk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6609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Topic </a:t>
            </a:r>
            <a:r>
              <a:rPr lang="en-US" sz="1500" b="1" dirty="0">
                <a:solidFill>
                  <a:srgbClr val="366092"/>
                </a:solidFill>
                <a:latin typeface="Times New Roman" panose="02020603050405020304" pitchFamily="18" charset="0"/>
                <a:ea typeface="Cambria" panose="02040503050406030204"/>
                <a:cs typeface="Times New Roman" panose="02020603050405020304" pitchFamily="18" charset="0"/>
                <a:sym typeface="Cambria" panose="02040503050406030204"/>
              </a:rPr>
              <a:t>Name</a:t>
            </a:r>
            <a:r>
              <a:rPr lang="en-US" sz="1500" b="1" dirty="0">
                <a:solidFill>
                  <a:srgbClr val="36609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:</a:t>
            </a:r>
            <a:r>
              <a:rPr lang="en-US" sz="1500" b="1" dirty="0">
                <a:solidFill>
                  <a:srgbClr val="36609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External Question 16 </a:t>
            </a:r>
            <a:endParaRPr sz="1500" b="1" dirty="0">
              <a:solidFill>
                <a:srgbClr val="36609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DBMS/CSE(DS) , 2-1</a:t>
            </a:r>
            <a:endParaRPr sz="1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A2E5-33F9-E607-B6E3-C6E4AAD2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004" y="3147695"/>
            <a:ext cx="14033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86273"/>
            <a:ext cx="7115100" cy="71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</a:t>
            </a:r>
            <a:r>
              <a:rPr lang="en-US" sz="1800" b="1" u="sng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EXPERIMENT 16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857885"/>
            <a:ext cx="723646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>
                <a:solidFill>
                  <a:srgbClr val="00B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16 a)Develop Programs using BEFORE and AFTER Triggers, Row and Statement Triggers       and INSTEAD OF Triggers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2"/>
          </p:nvPr>
        </p:nvSpPr>
        <p:spPr>
          <a:xfrm>
            <a:off x="364490" y="1321435"/>
            <a:ext cx="8281035" cy="342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10000"/>
          </a:bodyPr>
          <a:lstStyle/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2165" u="sng" dirty="0">
                <a:solidFill>
                  <a:srgbClr val="9900FF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CREATING TRIGGERS: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endParaRPr lang="en-US" sz="1715" dirty="0">
              <a:solidFill>
                <a:srgbClr val="9900FF"/>
              </a:solidFill>
              <a:highlight>
                <a:srgbClr val="F7F7F8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2000" dirty="0">
                <a:solidFill>
                  <a:srgbClr val="9900FF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Syntax for creating a trigger :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endParaRPr lang="en-US" sz="1400" u="sng" dirty="0">
              <a:solidFill>
                <a:srgbClr val="9900FF"/>
              </a:solidFill>
              <a:highlight>
                <a:srgbClr val="F7F7F8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[OR REPLACE ] TRIGGER trigger_name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{BEFORE | AFTER | INSTEAD OF }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{INSERT [OR] | UPDATE [OR] | DELETE}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[OF col_name]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 table_name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[REFERENCING OLD AS o NEW AS n]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[FOR EACH ROW]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(condition)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DECLARE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Declaration-statements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BEGIN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Executable-statements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EXCEPTION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Exception-handling-statements</a:t>
            </a:r>
          </a:p>
          <a:p>
            <a:pPr marL="152400" indent="0">
              <a:lnSpc>
                <a:spcPct val="105000"/>
              </a:lnSpc>
              <a:spcBef>
                <a:spcPts val="0"/>
              </a:spcBef>
              <a:buClr>
                <a:srgbClr val="374151"/>
              </a:buClr>
              <a:buSzPts val="1200"/>
              <a:buNone/>
            </a:pPr>
            <a:r>
              <a:rPr lang="en-US" sz="1665" dirty="0">
                <a:solidFill>
                  <a:schemeClr val="tx1"/>
                </a:solidFill>
                <a:highlight>
                  <a:srgbClr val="F7F7F8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build="p"/>
      <p:bldP spid="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71805" y="1044575"/>
            <a:ext cx="8088630" cy="35312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sz="1200" u="sng" dirty="0">
                <a:solidFill>
                  <a:schemeClr val="accent1"/>
                </a:solidFill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(1 ) CREATE A TRIGGER</a:t>
            </a:r>
          </a:p>
          <a:p>
            <a:pPr marL="0" indent="0"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F7F7F8"/>
              </a:highlight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edit C:/trigger1.sql;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set serveroutput on;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create or replace trigger trg1_csm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after insert or delete or update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on emp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for each row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when(new.eid&gt;0)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begin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dbms_output.put_line('Trigger Fired');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end;</a:t>
            </a:r>
          </a:p>
          <a:p>
            <a:pPr marL="0" indent="0"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/</a:t>
            </a:r>
          </a:p>
          <a:p>
            <a:pPr marL="0" indent="0"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/>
        </p:nvSpPr>
        <p:spPr>
          <a:xfrm>
            <a:off x="471805" y="691843"/>
            <a:ext cx="4040100" cy="352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rgbClr val="00B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</a:t>
            </a:r>
            <a:endParaRPr sz="1400" u="sng" dirty="0">
              <a:solidFill>
                <a:srgbClr val="00B05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1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457200" y="647065"/>
            <a:ext cx="8013065" cy="39484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@ C:/trigger1.sql;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Trigger created. 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select * from emp;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EID NAME SALARY BONUS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---------- ---------- ---------- ---------- 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101 Deepak 330000 33000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102 Jayaprakash 550000 55000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103 Trishanth 825000 82500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104 Janardhan 100000 10000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105 Swaroop 200000 20000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 rows selected.</a:t>
            </a:r>
          </a:p>
          <a:p>
            <a:pPr marL="0" indent="0">
              <a:lnSpc>
                <a:spcPct val="110000"/>
              </a:lnSpc>
              <a:buNone/>
            </a:pPr>
            <a:endParaRPr sz="1000" dirty="0">
              <a:highlight>
                <a:srgbClr val="F7F7F8"/>
              </a:highlight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sz="1200" u="sng" dirty="0">
                <a:solidFill>
                  <a:schemeClr val="accent1"/>
                </a:solidFill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(2)INSERT</a:t>
            </a:r>
          </a:p>
          <a:p>
            <a:pPr marL="0" indent="0">
              <a:lnSpc>
                <a:spcPct val="110000"/>
              </a:lnSpc>
              <a:buNone/>
            </a:pPr>
            <a:endParaRPr sz="1200" u="sng" dirty="0">
              <a:solidFill>
                <a:schemeClr val="accent1"/>
              </a:solidFill>
              <a:highlight>
                <a:srgbClr val="F7F7F8"/>
              </a:highlight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insert into emp values(106,'Avinash',500000,20000);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Trigger Fired</a:t>
            </a:r>
          </a:p>
          <a:p>
            <a:pPr marL="0" indent="0">
              <a:lnSpc>
                <a:spcPct val="110000"/>
              </a:lnSpc>
              <a:buNone/>
            </a:pPr>
            <a:r>
              <a:rPr sz="10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 row created.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57200" y="698500"/>
            <a:ext cx="8084820" cy="37769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u="sng" dirty="0">
                <a:solidFill>
                  <a:schemeClr val="accent1"/>
                </a:solidFill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(3)UPDATE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highlight>
                <a:srgbClr val="F7F7F8"/>
              </a:highlight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update emp set eid=107 where name='Avinash';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Trigger Fired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 row updated.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SQL&gt; select * from emp;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EID NAME SALARY BONUS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------- ---------- ---------- ---------- 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101 Deepak 330000 33000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102 Jayaprakash 550000 55000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103 Trishanth 825000 82500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104 Janardhan 100000 10000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105 Swaroop 200000 20000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107 Avinash 500000 20000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sz="1200" dirty="0">
                <a:highlight>
                  <a:srgbClr val="F7F7F8"/>
                </a:highlight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6 rows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502920" y="723900"/>
            <a:ext cx="8036560" cy="32467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buNone/>
            </a:pPr>
            <a:r>
              <a:rPr lang="en-US" sz="1200" i="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(4)DELETE</a:t>
            </a:r>
          </a:p>
          <a:p>
            <a:pPr marL="0" indent="0">
              <a:buNone/>
            </a:pPr>
            <a:endParaRPr lang="en-US" sz="120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SQL&gt; delete from emp where eid=107;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row deleted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SQL&gt; select * from emp;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EID NAME SALARY BONUS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------ ---------- ---------- ---------- 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 Deepak 330000 33000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102 Jayaprakash 550000 55000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103 Trishanth 825000 82500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104 Janardhan 100000 10000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105 Swaroop 200000 20000</a:t>
            </a:r>
          </a:p>
          <a:p>
            <a:pPr marL="0" indent="0">
              <a:buNone/>
            </a:pPr>
            <a:r>
              <a:rPr lang="en-US" sz="1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rows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91820" y="601345"/>
            <a:ext cx="7852410" cy="397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b)Write a PL/SQL program to find the sum of the digits of the number</a:t>
            </a:r>
          </a:p>
          <a:p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u="sng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SERVEROUTPUT ON;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PROCEDURE CalculateDigitSum (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num_input IN NUMBER,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sum_output OUT NUMBER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remainder NUMBER;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temp_num NUMBER;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digit_sum NUMBER := 0;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temp_num := num_input;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temp_num &gt; 0 LOOP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remainder := MOD(temp_num, 10);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digit_sum := digit_sum + remainder;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temp_num := TRUNC(temp_num / 10);</a:t>
            </a:r>
          </a:p>
          <a:p>
            <a:pPr>
              <a:lnSpc>
                <a:spcPct val="110000"/>
              </a:lnSpc>
            </a:pP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END LOOP;</a:t>
            </a:r>
          </a:p>
          <a:p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90880" y="585470"/>
            <a:ext cx="7586345" cy="3996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sum_output := digit_sum;</a:t>
            </a:r>
          </a:p>
          <a:p>
            <a:pPr>
              <a:lnSpc>
                <a:spcPct val="120000"/>
              </a:lnSpc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DBMS_OUTPUT.PUT_LINE('The sum of the digits of ' || num_input || ' is: ' || sum_output);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20000"/>
              </a:lnSpc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input_number NUMBER := 12345; -- Replace this with your desired number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result_sum NUMBER;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CalculateDigitSum(input_number, result_sum);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>
              <a:lnSpc>
                <a:spcPct val="120000"/>
              </a:lnSpc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20000"/>
              </a:lnSpc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u="sng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200" u="sng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digits of 12345 is: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423338" y="411746"/>
            <a:ext cx="5874414" cy="246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23850" y="2936282"/>
            <a:ext cx="8370699" cy="179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Clr>
                <a:srgbClr val="181818"/>
              </a:buClr>
              <a:buSzPts val="1200"/>
              <a:buFont typeface="Merriweather" panose="00000500000000000000"/>
              <a:buNone/>
            </a:pPr>
            <a:r>
              <a:rPr lang="en-US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None/>
            </a:pPr>
            <a:r>
              <a:rPr lang="en-US" i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⚫ “Whatever you want to do, do with full passion and work really hard towards it. Don’t look anywhere      else”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Virat Kohli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Clr>
                <a:srgbClr val="333333"/>
              </a:buClr>
              <a:buSzPts val="1200"/>
              <a:buFont typeface="Arial" panose="020B0604020202020204"/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⚫ “</a:t>
            </a:r>
            <a:r>
              <a:rPr lang="en-US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THROW STONES AT YOU CONVERT </a:t>
            </a:r>
          </a:p>
          <a:p>
            <a:pPr marL="152400" indent="0">
              <a:buClr>
                <a:srgbClr val="333333"/>
              </a:buClr>
              <a:buSzPts val="1200"/>
              <a:buFont typeface="Arial" panose="020B0604020202020204"/>
              <a:buNone/>
            </a:pPr>
            <a:r>
              <a:rPr lang="en-US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INTO MILESTONES</a:t>
            </a:r>
            <a:r>
              <a:rPr lang="en-US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</a:p>
          <a:p>
            <a:pPr marL="152400" indent="0">
              <a:buClr>
                <a:srgbClr val="333333"/>
              </a:buClr>
              <a:buSzPts val="1200"/>
              <a:buFont typeface="Arial" panose="020B0604020202020204"/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SACHIN RAMESH  TENDULKAR</a:t>
            </a:r>
            <a:br>
              <a:rPr lang="en-US" dirty="0"/>
            </a:b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endParaRPr lang="en-US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endParaRPr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647</Words>
  <Application>Microsoft Office PowerPoint</Application>
  <PresentationFormat>On-screen Show (16:9)</PresentationFormat>
  <Paragraphs>135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</vt:lpstr>
      <vt:lpstr>Calibri</vt:lpstr>
      <vt:lpstr>Arial</vt:lpstr>
      <vt:lpstr>Merriweather</vt:lpstr>
      <vt:lpstr>Times New Roman</vt:lpstr>
      <vt:lpstr>Office Theme</vt:lpstr>
      <vt:lpstr>EXTERNAL QUESTION 16</vt:lpstr>
      <vt:lpstr>         EXPERIMENT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VINAY VIJAY</dc:creator>
  <cp:lastModifiedBy>vamsi bothsa</cp:lastModifiedBy>
  <cp:revision>12</cp:revision>
  <dcterms:created xsi:type="dcterms:W3CDTF">2023-11-26T09:07:00Z</dcterms:created>
  <dcterms:modified xsi:type="dcterms:W3CDTF">2023-11-26T14:18:32Z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0A6462E125A84D23BFD245749113A3C6_12</vt:lpwstr>
  </property>
  <property fmtid="{D5CDD505-2E9C-101B-9397-08002B2CF9AE}" pid="3" name="KSOProductBuildVer">
    <vt:lpwstr>1033-12.2.0.13306</vt:lpwstr>
  </property>
</Properties>
</file>