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mbria" panose="02040503050406030204" pitchFamily="18" charset="0"/>
      <p:regular r:id="rId10"/>
      <p:bold r:id="rId11"/>
      <p:italic r:id="rId12"/>
      <p:bold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6012656" y="771526"/>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821656" y="-1209674"/>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8"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8"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3"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sp>
      <p:sp>
        <p:nvSpPr>
          <p:cNvPr id="64" name="Google Shape;64;p10"/>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p:nvPr/>
        </p:nvSpPr>
        <p:spPr>
          <a:xfrm>
            <a:off x="285720" y="4143386"/>
            <a:ext cx="4000528" cy="9002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50" b="1" i="0" u="sng" strike="noStrike" cap="none">
                <a:solidFill>
                  <a:schemeClr val="dk1"/>
                </a:solidFill>
                <a:latin typeface="Times New Roman"/>
                <a:ea typeface="Times New Roman"/>
                <a:cs typeface="Times New Roman"/>
                <a:sym typeface="Times New Roman"/>
              </a:rPr>
              <a:t>Kalyan chakravarthi [B.TECH,M.TECH ,PHD]</a:t>
            </a:r>
            <a:endParaRPr/>
          </a:p>
          <a:p>
            <a:pPr marL="0" marR="0" lvl="0" indent="0" algn="l" rtl="0">
              <a:spcBef>
                <a:spcPts val="0"/>
              </a:spcBef>
              <a:spcAft>
                <a:spcPts val="0"/>
              </a:spcAft>
              <a:buNone/>
            </a:pPr>
            <a:r>
              <a:rPr lang="en-US" sz="1050" b="1">
                <a:solidFill>
                  <a:srgbClr val="012D86"/>
                </a:solidFill>
                <a:latin typeface="Times New Roman"/>
                <a:ea typeface="Times New Roman"/>
                <a:cs typeface="Times New Roman"/>
                <a:sym typeface="Times New Roman"/>
              </a:rPr>
              <a:t>TOPIC: Software Engineering definition,Software engineering challenges</a:t>
            </a:r>
            <a:endParaRPr/>
          </a:p>
          <a:p>
            <a:pPr marL="0" marR="0" lvl="0" indent="0" algn="l" rtl="0">
              <a:spcBef>
                <a:spcPts val="0"/>
              </a:spcBef>
              <a:spcAft>
                <a:spcPts val="0"/>
              </a:spcAft>
              <a:buNone/>
            </a:pPr>
            <a:r>
              <a:rPr lang="en-US" sz="1050" b="1">
                <a:solidFill>
                  <a:srgbClr val="012D86"/>
                </a:solidFill>
                <a:latin typeface="Times New Roman"/>
                <a:ea typeface="Times New Roman"/>
                <a:cs typeface="Times New Roman"/>
                <a:sym typeface="Times New Roman"/>
              </a:rPr>
              <a:t>SUBJECT :</a:t>
            </a:r>
            <a:r>
              <a:rPr lang="en-US" sz="1050" b="1">
                <a:solidFill>
                  <a:srgbClr val="366092"/>
                </a:solidFill>
                <a:latin typeface="Times New Roman"/>
                <a:ea typeface="Times New Roman"/>
                <a:cs typeface="Times New Roman"/>
                <a:sym typeface="Times New Roman"/>
              </a:rPr>
              <a:t>SOFTWARE ENGINEERING</a:t>
            </a:r>
            <a:r>
              <a:rPr lang="en-US" sz="1050">
                <a:solidFill>
                  <a:schemeClr val="dk1"/>
                </a:solidFill>
                <a:latin typeface="Times New Roman"/>
                <a:ea typeface="Times New Roman"/>
                <a:cs typeface="Times New Roman"/>
                <a:sym typeface="Times New Roman"/>
              </a:rPr>
              <a:t> /DATA SCIENCE</a:t>
            </a:r>
            <a:endParaRPr/>
          </a:p>
          <a:p>
            <a:pPr marL="0" marR="0" lvl="0" indent="0" algn="l" rtl="0">
              <a:spcBef>
                <a:spcPts val="0"/>
              </a:spcBef>
              <a:spcAft>
                <a:spcPts val="0"/>
              </a:spcAft>
              <a:buNone/>
            </a:pPr>
            <a:r>
              <a:rPr lang="en-US" sz="1050">
                <a:solidFill>
                  <a:schemeClr val="dk1"/>
                </a:solidFill>
                <a:latin typeface="Times New Roman"/>
                <a:ea typeface="Times New Roman"/>
                <a:cs typeface="Times New Roman"/>
                <a:sym typeface="Times New Roman"/>
              </a:rPr>
              <a:t>SEMESTER:2-2</a:t>
            </a:r>
            <a:endParaRPr sz="1050">
              <a:solidFill>
                <a:schemeClr val="dk1"/>
              </a:solidFill>
              <a:latin typeface="Times New Roman"/>
              <a:ea typeface="Times New Roman"/>
              <a:cs typeface="Times New Roman"/>
              <a:sym typeface="Times New Roman"/>
            </a:endParaRPr>
          </a:p>
        </p:txBody>
      </p:sp>
      <p:sp>
        <p:nvSpPr>
          <p:cNvPr id="85" name="Google Shape;85;p13"/>
          <p:cNvSpPr txBox="1"/>
          <p:nvPr/>
        </p:nvSpPr>
        <p:spPr>
          <a:xfrm>
            <a:off x="1214414" y="642924"/>
            <a:ext cx="6357900" cy="193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4A33F5"/>
                </a:solidFill>
                <a:latin typeface="Cambria"/>
                <a:ea typeface="Cambria"/>
                <a:cs typeface="Cambria"/>
                <a:sym typeface="Cambria"/>
              </a:rPr>
              <a:t>Software Engineering</a:t>
            </a:r>
            <a:endParaRPr sz="4000" b="1">
              <a:solidFill>
                <a:srgbClr val="4A33F5"/>
              </a:solidFill>
              <a:latin typeface="Cambria"/>
              <a:ea typeface="Cambria"/>
              <a:cs typeface="Cambria"/>
              <a:sym typeface="Cambria"/>
            </a:endParaRPr>
          </a:p>
          <a:p>
            <a:pPr marL="0" marR="0" lvl="0" indent="0" algn="ctr" rtl="0">
              <a:spcBef>
                <a:spcPts val="0"/>
              </a:spcBef>
              <a:spcAft>
                <a:spcPts val="0"/>
              </a:spcAft>
              <a:buNone/>
            </a:pPr>
            <a:r>
              <a:rPr lang="en-US" sz="4000" b="1">
                <a:solidFill>
                  <a:srgbClr val="4A33F5"/>
                </a:solidFill>
                <a:latin typeface="Cambria"/>
                <a:ea typeface="Cambria"/>
                <a:cs typeface="Cambria"/>
                <a:sym typeface="Cambria"/>
              </a:rPr>
              <a:t>definition, Software</a:t>
            </a:r>
            <a:endParaRPr sz="4000" b="1">
              <a:solidFill>
                <a:srgbClr val="4A33F5"/>
              </a:solidFill>
              <a:latin typeface="Cambria"/>
              <a:ea typeface="Cambria"/>
              <a:cs typeface="Cambria"/>
              <a:sym typeface="Cambria"/>
            </a:endParaRPr>
          </a:p>
          <a:p>
            <a:pPr marL="0" marR="0" lvl="0" indent="0" algn="ctr" rtl="0">
              <a:spcBef>
                <a:spcPts val="0"/>
              </a:spcBef>
              <a:spcAft>
                <a:spcPts val="0"/>
              </a:spcAft>
              <a:buNone/>
            </a:pPr>
            <a:r>
              <a:rPr lang="en-US" sz="4000" b="1">
                <a:solidFill>
                  <a:srgbClr val="4A33F5"/>
                </a:solidFill>
                <a:latin typeface="Cambria"/>
                <a:ea typeface="Cambria"/>
                <a:cs typeface="Cambria"/>
                <a:sym typeface="Cambria"/>
              </a:rPr>
              <a:t>engineering challenges</a:t>
            </a:r>
            <a:endParaRPr sz="4000" b="1">
              <a:solidFill>
                <a:srgbClr val="4A33F5"/>
              </a:solidFill>
              <a:latin typeface="Cambria"/>
              <a:ea typeface="Cambria"/>
              <a:cs typeface="Cambria"/>
              <a:sym typeface="Cambria"/>
            </a:endParaRPr>
          </a:p>
        </p:txBody>
      </p:sp>
      <p:sp>
        <p:nvSpPr>
          <p:cNvPr id="86" name="Google Shape;86;p13"/>
          <p:cNvSpPr txBox="1"/>
          <p:nvPr/>
        </p:nvSpPr>
        <p:spPr>
          <a:xfrm>
            <a:off x="6705341" y="3143254"/>
            <a:ext cx="2145900" cy="171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u="sng">
                <a:solidFill>
                  <a:schemeClr val="dk1"/>
                </a:solidFill>
                <a:latin typeface="Cambria"/>
                <a:ea typeface="Cambria"/>
                <a:cs typeface="Cambria"/>
                <a:sym typeface="Cambria"/>
              </a:rPr>
              <a:t>Presented By:</a:t>
            </a:r>
            <a:endParaRPr/>
          </a:p>
          <a:p>
            <a:pPr marL="0" marR="0" lvl="0" indent="0" algn="l" rtl="0">
              <a:spcBef>
                <a:spcPts val="0"/>
              </a:spcBef>
              <a:spcAft>
                <a:spcPts val="0"/>
              </a:spcAft>
              <a:buNone/>
            </a:pPr>
            <a:r>
              <a:rPr lang="en-IN" b="1">
                <a:solidFill>
                  <a:srgbClr val="366092"/>
                </a:solidFill>
                <a:latin typeface="Times New Roman"/>
                <a:ea typeface="Times New Roman"/>
                <a:cs typeface="Times New Roman"/>
                <a:sym typeface="Times New Roman"/>
              </a:rPr>
              <a:t> B.VAMSI</a:t>
            </a:r>
            <a:endParaRPr sz="1400" b="1">
              <a:solidFill>
                <a:srgbClr val="366092"/>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2</a:t>
            </a:r>
            <a:r>
              <a:rPr lang="en-US">
                <a:solidFill>
                  <a:schemeClr val="dk1"/>
                </a:solidFill>
                <a:latin typeface="Times New Roman"/>
                <a:ea typeface="Times New Roman"/>
                <a:cs typeface="Times New Roman"/>
                <a:sym typeface="Times New Roman"/>
              </a:rPr>
              <a:t>2</a:t>
            </a:r>
            <a:r>
              <a:rPr lang="en-US" sz="1400">
                <a:solidFill>
                  <a:schemeClr val="dk1"/>
                </a:solidFill>
                <a:latin typeface="Times New Roman"/>
                <a:ea typeface="Times New Roman"/>
                <a:cs typeface="Times New Roman"/>
                <a:sym typeface="Times New Roman"/>
              </a:rPr>
              <a:t>55</a:t>
            </a:r>
            <a:r>
              <a:rPr lang="en-US">
                <a:solidFill>
                  <a:schemeClr val="dk1"/>
                </a:solidFill>
                <a:latin typeface="Times New Roman"/>
                <a:ea typeface="Times New Roman"/>
                <a:cs typeface="Times New Roman"/>
                <a:sym typeface="Times New Roman"/>
              </a:rPr>
              <a:t>1</a:t>
            </a:r>
            <a:r>
              <a:rPr lang="en-US" sz="1400">
                <a:solidFill>
                  <a:schemeClr val="dk1"/>
                </a:solidFill>
                <a:latin typeface="Times New Roman"/>
                <a:ea typeface="Times New Roman"/>
                <a:cs typeface="Times New Roman"/>
                <a:sym typeface="Times New Roman"/>
              </a:rPr>
              <a:t>A440</a:t>
            </a:r>
            <a:r>
              <a:rPr lang="en-US">
                <a:solidFill>
                  <a:schemeClr val="dk1"/>
                </a:solidFill>
                <a:latin typeface="Times New Roman"/>
                <a:ea typeface="Times New Roman"/>
                <a:cs typeface="Times New Roman"/>
                <a:sym typeface="Times New Roman"/>
              </a:rPr>
              <a:t>8</a:t>
            </a: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rgbClr val="632423"/>
                </a:solidFill>
                <a:latin typeface="Times New Roman"/>
                <a:ea typeface="Times New Roman"/>
                <a:cs typeface="Times New Roman"/>
                <a:sym typeface="Times New Roman"/>
              </a:rPr>
              <a:t>DATA SCIENCE</a:t>
            </a:r>
            <a:endParaRPr>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rgbClr val="00B050"/>
                </a:solidFill>
                <a:latin typeface="Times New Roman"/>
                <a:ea typeface="Times New Roman"/>
                <a:cs typeface="Times New Roman"/>
                <a:sym typeface="Times New Roman"/>
              </a:rPr>
              <a:t>GIET</a:t>
            </a:r>
            <a:endParaRPr sz="1400">
              <a:solidFill>
                <a:srgbClr val="00B05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4A7707C-C6DB-9AC1-8745-C1FC30697FAD}"/>
              </a:ext>
            </a:extLst>
          </p:cNvPr>
          <p:cNvPicPr>
            <a:picLocks noChangeAspect="1"/>
          </p:cNvPicPr>
          <p:nvPr/>
        </p:nvPicPr>
        <p:blipFill>
          <a:blip r:embed="rId4"/>
          <a:stretch>
            <a:fillRect/>
          </a:stretch>
        </p:blipFill>
        <p:spPr>
          <a:xfrm>
            <a:off x="5323668" y="3072079"/>
            <a:ext cx="1381673" cy="16626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3218074" y="518544"/>
            <a:ext cx="45936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accent2"/>
                </a:solidFill>
                <a:latin typeface="Times New Roman"/>
                <a:ea typeface="Times New Roman"/>
                <a:cs typeface="Times New Roman"/>
                <a:sym typeface="Times New Roman"/>
              </a:rPr>
              <a:t>Software Engineering </a:t>
            </a:r>
            <a:endParaRPr sz="1600" b="1">
              <a:solidFill>
                <a:schemeClr val="accent2"/>
              </a:solidFill>
              <a:latin typeface="Times New Roman"/>
              <a:ea typeface="Times New Roman"/>
              <a:cs typeface="Times New Roman"/>
              <a:sym typeface="Times New Roman"/>
            </a:endParaRPr>
          </a:p>
        </p:txBody>
      </p:sp>
      <p:sp>
        <p:nvSpPr>
          <p:cNvPr id="92" name="Google Shape;92;p14"/>
          <p:cNvSpPr txBox="1"/>
          <p:nvPr/>
        </p:nvSpPr>
        <p:spPr>
          <a:xfrm>
            <a:off x="428600" y="857376"/>
            <a:ext cx="7148100" cy="4466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a:solidFill>
                  <a:schemeClr val="dk2"/>
                </a:solidFill>
                <a:latin typeface="Times New Roman"/>
                <a:ea typeface="Times New Roman"/>
                <a:cs typeface="Times New Roman"/>
                <a:sym typeface="Times New Roman"/>
              </a:rPr>
              <a:t>Definition :-</a:t>
            </a:r>
            <a:endParaRPr sz="1600" b="1" u="sng">
              <a:solidFill>
                <a:schemeClr val="dk2"/>
              </a:solidFill>
              <a:latin typeface="Times New Roman"/>
              <a:ea typeface="Times New Roman"/>
              <a:cs typeface="Times New Roman"/>
              <a:sym typeface="Times New Roman"/>
            </a:endParaRPr>
          </a:p>
          <a:p>
            <a:pPr marL="0" marR="0" lvl="0" indent="0" algn="just" rtl="0">
              <a:spcBef>
                <a:spcPts val="0"/>
              </a:spcBef>
              <a:spcAft>
                <a:spcPts val="0"/>
              </a:spcAft>
              <a:buNone/>
            </a:pPr>
            <a:r>
              <a:rPr lang="en-US">
                <a:solidFill>
                  <a:srgbClr val="222222"/>
                </a:solidFill>
                <a:highlight>
                  <a:srgbClr val="FFFFFF"/>
                </a:highlight>
                <a:latin typeface="Times New Roman"/>
                <a:ea typeface="Times New Roman"/>
                <a:cs typeface="Times New Roman"/>
                <a:sym typeface="Times New Roman"/>
              </a:rPr>
              <a:t>Software engineering is defined as a process of analyzing user requirements and then designing, building, and testing software application which will satisfy those requirements.</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a:solidFill>
                  <a:srgbClr val="222222"/>
                </a:solidFill>
                <a:highlight>
                  <a:srgbClr val="FFFFFF"/>
                </a:highlight>
                <a:latin typeface="Times New Roman"/>
                <a:ea typeface="Times New Roman"/>
                <a:cs typeface="Times New Roman"/>
                <a:sym typeface="Times New Roman"/>
              </a:rPr>
              <a:t>Let’s look at the various definitions of software engineering:</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IEEE, in its standard 610.12-1990, defines software engineering as the application of a systematic, disciplined, which is a computable approach for the development, operation, and maintenance of software.</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Fritz Bauer defined it as ‘the establishment and used standard engineering principles. It helps you to obtain, economically, software which is reliable and works efficiently on the real machines’.</a:t>
            </a:r>
            <a:endParaRPr>
              <a:solidFill>
                <a:srgbClr val="222222"/>
              </a:solidFill>
              <a:highlight>
                <a:srgbClr val="FFFFFF"/>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222222"/>
              </a:buClr>
              <a:buSzPts val="1400"/>
              <a:buFont typeface="Times New Roman"/>
              <a:buChar char="●"/>
            </a:pPr>
            <a:r>
              <a:rPr lang="en-US">
                <a:solidFill>
                  <a:srgbClr val="222222"/>
                </a:solidFill>
                <a:highlight>
                  <a:srgbClr val="FFFFFF"/>
                </a:highlight>
                <a:latin typeface="Times New Roman"/>
                <a:ea typeface="Times New Roman"/>
                <a:cs typeface="Times New Roman"/>
                <a:sym typeface="Times New Roman"/>
              </a:rPr>
              <a:t>Boehm defines software engineering, which involves, ‘the practical application of scientific knowledge to the creative design and building of computer programs. It also includes associated documentation needed for developing, operating, and maintaining them.’</a:t>
            </a:r>
            <a:endParaRPr>
              <a:solidFill>
                <a:srgbClr val="222222"/>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1500">
              <a:solidFill>
                <a:srgbClr val="222222"/>
              </a:solidFill>
              <a:highlight>
                <a:srgbClr val="FFFFFF"/>
              </a:highlight>
            </a:endParaRPr>
          </a:p>
          <a:p>
            <a:pPr marL="0" marR="0" lvl="0" indent="0" algn="l" rtl="0">
              <a:spcBef>
                <a:spcPts val="0"/>
              </a:spcBef>
              <a:spcAft>
                <a:spcPts val="0"/>
              </a:spcAft>
              <a:buNone/>
            </a:pPr>
            <a:endParaRPr sz="1600" b="1" u="sng">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u="sng">
              <a:solidFill>
                <a:schemeClr val="dk2"/>
              </a:solidFill>
              <a:latin typeface="Times New Roman"/>
              <a:ea typeface="Times New Roman"/>
              <a:cs typeface="Times New Roman"/>
              <a:sym typeface="Times New Roman"/>
            </a:endParaRPr>
          </a:p>
        </p:txBody>
      </p:sp>
      <p:sp>
        <p:nvSpPr>
          <p:cNvPr id="93" name="Google Shape;93;p14"/>
          <p:cNvSpPr txBox="1"/>
          <p:nvPr/>
        </p:nvSpPr>
        <p:spPr>
          <a:xfrm>
            <a:off x="-3" y="2071684"/>
            <a:ext cx="4929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p:nvPr/>
        </p:nvSpPr>
        <p:spPr>
          <a:xfrm>
            <a:off x="500034" y="857238"/>
            <a:ext cx="4714908" cy="23083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600">
              <a:solidFill>
                <a:schemeClr val="dk1"/>
              </a:solidFill>
              <a:latin typeface="Calibri"/>
              <a:ea typeface="Calibri"/>
              <a:cs typeface="Calibri"/>
              <a:sym typeface="Calibri"/>
            </a:endParaRPr>
          </a:p>
        </p:txBody>
      </p:sp>
      <p:sp>
        <p:nvSpPr>
          <p:cNvPr id="99" name="Google Shape;99;p15"/>
          <p:cNvSpPr txBox="1"/>
          <p:nvPr/>
        </p:nvSpPr>
        <p:spPr>
          <a:xfrm>
            <a:off x="5572132" y="1428742"/>
            <a:ext cx="2872259" cy="447449"/>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FF"/>
              </a:buClr>
              <a:buSzPts val="2000"/>
              <a:buFont typeface="Times New Roman"/>
              <a:buNone/>
            </a:pPr>
            <a:endParaRPr sz="2000" b="1" i="0" u="none" strike="noStrike" cap="none">
              <a:solidFill>
                <a:srgbClr val="0000FF"/>
              </a:solidFill>
              <a:latin typeface="Times New Roman"/>
              <a:ea typeface="Times New Roman"/>
              <a:cs typeface="Times New Roman"/>
              <a:sym typeface="Times New Roman"/>
            </a:endParaRPr>
          </a:p>
        </p:txBody>
      </p:sp>
      <p:sp>
        <p:nvSpPr>
          <p:cNvPr id="100" name="Google Shape;100;p15"/>
          <p:cNvSpPr/>
          <p:nvPr/>
        </p:nvSpPr>
        <p:spPr>
          <a:xfrm rot="10800000" flipH="1">
            <a:off x="5952600" y="-1"/>
            <a:ext cx="3191399"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5"/>
          <p:cNvSpPr txBox="1">
            <a:spLocks noGrp="1"/>
          </p:cNvSpPr>
          <p:nvPr>
            <p:ph type="sldNum" idx="12"/>
          </p:nvPr>
        </p:nvSpPr>
        <p:spPr>
          <a:xfrm>
            <a:off x="7942140" y="6578540"/>
            <a:ext cx="744660" cy="14293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2" name="Google Shape;102;p15"/>
          <p:cNvSpPr txBox="1"/>
          <p:nvPr/>
        </p:nvSpPr>
        <p:spPr>
          <a:xfrm>
            <a:off x="500011" y="500050"/>
            <a:ext cx="5561700" cy="43191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SzPts val="1100"/>
              <a:buNone/>
            </a:pPr>
            <a:r>
              <a:rPr lang="en-US" sz="1600" b="1">
                <a:solidFill>
                  <a:srgbClr val="222222"/>
                </a:solidFill>
                <a:highlight>
                  <a:srgbClr val="FFFFFF"/>
                </a:highlight>
                <a:latin typeface="Times New Roman"/>
                <a:ea typeface="Times New Roman"/>
                <a:cs typeface="Times New Roman"/>
                <a:sym typeface="Times New Roman"/>
              </a:rPr>
              <a:t>Why Software Engineering is Popular?</a:t>
            </a:r>
            <a:endParaRPr sz="1600" b="1">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900"/>
              </a:spcBef>
              <a:spcAft>
                <a:spcPts val="0"/>
              </a:spcAft>
              <a:buSzPts val="1100"/>
              <a:buNone/>
            </a:pPr>
            <a:r>
              <a:rPr lang="en-US" sz="1600" b="1">
                <a:solidFill>
                  <a:srgbClr val="2610FC"/>
                </a:solidFill>
                <a:highlight>
                  <a:srgbClr val="FFFFFF"/>
                </a:highlight>
                <a:latin typeface="Times New Roman"/>
                <a:ea typeface="Times New Roman"/>
                <a:cs typeface="Times New Roman"/>
                <a:sym typeface="Times New Roman"/>
              </a:rPr>
              <a:t>Large software :-</a:t>
            </a:r>
            <a:r>
              <a:rPr lang="en-US">
                <a:solidFill>
                  <a:srgbClr val="222222"/>
                </a:solidFill>
                <a:highlight>
                  <a:srgbClr val="FFFFFF"/>
                </a:highlight>
                <a:latin typeface="Times New Roman"/>
                <a:ea typeface="Times New Roman"/>
                <a:cs typeface="Times New Roman"/>
                <a:sym typeface="Times New Roman"/>
              </a:rPr>
              <a:t>In our real life, it is quite more comfortable to build a wall than a house or building. In the same manner, as the size of the software becomes large, software engineering helps you to build software.</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900"/>
              </a:spcBef>
              <a:spcAft>
                <a:spcPts val="0"/>
              </a:spcAft>
              <a:buSzPts val="1100"/>
              <a:buNone/>
            </a:pPr>
            <a:r>
              <a:rPr lang="en-US" sz="1600" b="1">
                <a:solidFill>
                  <a:srgbClr val="00B050"/>
                </a:solidFill>
                <a:highlight>
                  <a:srgbClr val="FFFFFF"/>
                </a:highlight>
                <a:latin typeface="Times New Roman"/>
                <a:ea typeface="Times New Roman"/>
                <a:cs typeface="Times New Roman"/>
                <a:sym typeface="Times New Roman"/>
              </a:rPr>
              <a:t>Scalability :-</a:t>
            </a:r>
            <a:r>
              <a:rPr lang="en-US">
                <a:solidFill>
                  <a:srgbClr val="222222"/>
                </a:solidFill>
                <a:highlight>
                  <a:srgbClr val="FFFFFF"/>
                </a:highlight>
                <a:latin typeface="Times New Roman"/>
                <a:ea typeface="Times New Roman"/>
                <a:cs typeface="Times New Roman"/>
                <a:sym typeface="Times New Roman"/>
              </a:rPr>
              <a:t>If the software development process were based on scientific and engineering concepts, it is easier to re-create new software to scale an existing one.</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900"/>
              </a:spcBef>
              <a:spcAft>
                <a:spcPts val="0"/>
              </a:spcAft>
              <a:buSzPts val="1100"/>
              <a:buNone/>
            </a:pPr>
            <a:r>
              <a:rPr lang="en-US" sz="1600" b="1">
                <a:solidFill>
                  <a:srgbClr val="C00000"/>
                </a:solidFill>
                <a:highlight>
                  <a:srgbClr val="FFFFFF"/>
                </a:highlight>
                <a:latin typeface="Times New Roman"/>
                <a:ea typeface="Times New Roman"/>
                <a:cs typeface="Times New Roman"/>
                <a:sym typeface="Times New Roman"/>
              </a:rPr>
              <a:t>Adaptability :-</a:t>
            </a:r>
            <a:r>
              <a:rPr lang="en-US">
                <a:solidFill>
                  <a:srgbClr val="222222"/>
                </a:solidFill>
                <a:highlight>
                  <a:srgbClr val="FFFFFF"/>
                </a:highlight>
                <a:latin typeface="Times New Roman"/>
                <a:ea typeface="Times New Roman"/>
                <a:cs typeface="Times New Roman"/>
                <a:sym typeface="Times New Roman"/>
              </a:rPr>
              <a:t>Whenever the software process was based on scientific and engineering, it is easy to re-create new software with the help of software engineering.</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900"/>
              </a:spcBef>
              <a:spcAft>
                <a:spcPts val="0"/>
              </a:spcAft>
              <a:buSzPts val="1100"/>
              <a:buNone/>
            </a:pPr>
            <a:r>
              <a:rPr lang="en-US" sz="1600" b="1">
                <a:solidFill>
                  <a:schemeClr val="accent4"/>
                </a:solidFill>
                <a:highlight>
                  <a:srgbClr val="FFFFFF"/>
                </a:highlight>
                <a:latin typeface="Times New Roman"/>
                <a:ea typeface="Times New Roman"/>
                <a:cs typeface="Times New Roman"/>
                <a:sym typeface="Times New Roman"/>
              </a:rPr>
              <a:t>Cost:-</a:t>
            </a:r>
            <a:r>
              <a:rPr lang="en-US">
                <a:solidFill>
                  <a:srgbClr val="222222"/>
                </a:solidFill>
                <a:highlight>
                  <a:srgbClr val="FFFFFF"/>
                </a:highlight>
                <a:latin typeface="Times New Roman"/>
                <a:ea typeface="Times New Roman"/>
                <a:cs typeface="Times New Roman"/>
                <a:sym typeface="Times New Roman"/>
              </a:rPr>
              <a:t>Hardware industry has shown its skills and huge manufacturing has lower the cost of the computer and electronic hardware.</a:t>
            </a:r>
            <a:endParaRPr>
              <a:solidFill>
                <a:srgbClr val="222222"/>
              </a:solidFill>
              <a:highlight>
                <a:srgbClr val="FFFFFF"/>
              </a:highlight>
              <a:latin typeface="Times New Roman"/>
              <a:ea typeface="Times New Roman"/>
              <a:cs typeface="Times New Roman"/>
              <a:sym typeface="Times New Roman"/>
            </a:endParaRPr>
          </a:p>
          <a:p>
            <a:pPr marL="0" lvl="0" indent="0" algn="just" rtl="0">
              <a:lnSpc>
                <a:spcPct val="115000"/>
              </a:lnSpc>
              <a:spcBef>
                <a:spcPts val="900"/>
              </a:spcBef>
              <a:spcAft>
                <a:spcPts val="900"/>
              </a:spcAft>
              <a:buClr>
                <a:schemeClr val="dk1"/>
              </a:buClr>
              <a:buSzPts val="1100"/>
              <a:buFont typeface="Arial"/>
              <a:buNone/>
            </a:pPr>
            <a:r>
              <a:rPr lang="en-US" sz="1600" b="1">
                <a:solidFill>
                  <a:schemeClr val="accent5"/>
                </a:solidFill>
                <a:highlight>
                  <a:srgbClr val="FFFFFF"/>
                </a:highlight>
                <a:latin typeface="Times New Roman"/>
                <a:ea typeface="Times New Roman"/>
                <a:cs typeface="Times New Roman"/>
                <a:sym typeface="Times New Roman"/>
              </a:rPr>
              <a:t>Dynamic Nature</a:t>
            </a:r>
            <a:r>
              <a:rPr lang="en-US" sz="1600">
                <a:solidFill>
                  <a:schemeClr val="accent5"/>
                </a:solidFill>
                <a:highlight>
                  <a:srgbClr val="FFFFFF"/>
                </a:highlight>
                <a:latin typeface="Times New Roman"/>
                <a:ea typeface="Times New Roman"/>
                <a:cs typeface="Times New Roman"/>
                <a:sym typeface="Times New Roman"/>
              </a:rPr>
              <a:t>:-</a:t>
            </a:r>
            <a:r>
              <a:rPr lang="en-US">
                <a:solidFill>
                  <a:srgbClr val="222222"/>
                </a:solidFill>
                <a:highlight>
                  <a:srgbClr val="FFFFFF"/>
                </a:highlight>
                <a:latin typeface="Times New Roman"/>
                <a:ea typeface="Times New Roman"/>
                <a:cs typeface="Times New Roman"/>
                <a:sym typeface="Times New Roman"/>
              </a:rPr>
              <a:t>Always growing and adapting nature of the software. It depends on the environment in which the user works.</a:t>
            </a:r>
            <a:endParaRPr>
              <a:solidFill>
                <a:schemeClr val="accent5"/>
              </a:solidFill>
              <a:highlight>
                <a:srgbClr val="FFFFFF"/>
              </a:highlight>
              <a:latin typeface="Times New Roman"/>
              <a:ea typeface="Times New Roman"/>
              <a:cs typeface="Times New Roman"/>
              <a:sym typeface="Times New Roman"/>
            </a:endParaRPr>
          </a:p>
        </p:txBody>
      </p:sp>
      <p:pic>
        <p:nvPicPr>
          <p:cNvPr id="103" name="Google Shape;103;p15"/>
          <p:cNvPicPr preferRelativeResize="0"/>
          <p:nvPr/>
        </p:nvPicPr>
        <p:blipFill>
          <a:blip r:embed="rId3">
            <a:alphaModFix/>
          </a:blip>
          <a:stretch>
            <a:fillRect/>
          </a:stretch>
        </p:blipFill>
        <p:spPr>
          <a:xfrm>
            <a:off x="6215474" y="2225512"/>
            <a:ext cx="2471326" cy="249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214314" y="214320"/>
            <a:ext cx="184731" cy="338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109" name="Google Shape;109;p16"/>
          <p:cNvSpPr txBox="1">
            <a:spLocks noGrp="1"/>
          </p:cNvSpPr>
          <p:nvPr>
            <p:ph type="sldNum" idx="12"/>
          </p:nvPr>
        </p:nvSpPr>
        <p:spPr>
          <a:xfrm>
            <a:off x="6338886" y="6570671"/>
            <a:ext cx="2133600" cy="18256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t>4</a:t>
            </a:fld>
            <a:endParaRPr sz="1600"/>
          </a:p>
        </p:txBody>
      </p:sp>
      <p:sp>
        <p:nvSpPr>
          <p:cNvPr id="110" name="Google Shape;110;p16"/>
          <p:cNvSpPr txBox="1"/>
          <p:nvPr/>
        </p:nvSpPr>
        <p:spPr>
          <a:xfrm>
            <a:off x="483825" y="861950"/>
            <a:ext cx="7010700" cy="3846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b="1" u="sng">
                <a:solidFill>
                  <a:srgbClr val="222222"/>
                </a:solidFill>
                <a:latin typeface="Times New Roman"/>
                <a:ea typeface="Times New Roman"/>
                <a:cs typeface="Times New Roman"/>
                <a:sym typeface="Times New Roman"/>
              </a:rPr>
              <a:t>Introduction</a:t>
            </a:r>
            <a:r>
              <a:rPr lang="en-US" sz="1600" b="1">
                <a:solidFill>
                  <a:srgbClr val="222222"/>
                </a:solidFill>
                <a:latin typeface="Times New Roman"/>
                <a:ea typeface="Times New Roman"/>
                <a:cs typeface="Times New Roman"/>
                <a:sym typeface="Times New Roman"/>
              </a:rPr>
              <a:t> :- </a:t>
            </a:r>
            <a:r>
              <a:rPr lang="en-US">
                <a:solidFill>
                  <a:srgbClr val="374151"/>
                </a:solidFill>
                <a:latin typeface="Times New Roman"/>
                <a:ea typeface="Times New Roman"/>
                <a:cs typeface="Times New Roman"/>
                <a:sym typeface="Times New Roman"/>
              </a:rPr>
              <a:t>Software engineering challenges refer to the difficulties and obstacles faced by professionals in the field of software engineering while developing, maintaining, and managing software systems. These challenges can arise at various stages of the software development life cycle and can be related to technical, managerial, or organizational aspects. Some common software engineering challenges include:</a:t>
            </a:r>
            <a:endParaRPr>
              <a:solidFill>
                <a:srgbClr val="374151"/>
              </a:solidFill>
              <a:latin typeface="Times New Roman"/>
              <a:ea typeface="Times New Roman"/>
              <a:cs typeface="Times New Roman"/>
              <a:sym typeface="Times New Roman"/>
            </a:endParaRPr>
          </a:p>
          <a:p>
            <a:pPr marL="0" lvl="0" indent="0" algn="just" rtl="0">
              <a:lnSpc>
                <a:spcPct val="100000"/>
              </a:lnSpc>
              <a:spcBef>
                <a:spcPts val="1500"/>
              </a:spcBef>
              <a:spcAft>
                <a:spcPts val="0"/>
              </a:spcAft>
              <a:buNone/>
            </a:pPr>
            <a:r>
              <a:rPr lang="en-US" sz="1600" b="1">
                <a:solidFill>
                  <a:srgbClr val="374151"/>
                </a:solidFill>
                <a:latin typeface="Times New Roman"/>
                <a:ea typeface="Times New Roman"/>
                <a:cs typeface="Times New Roman"/>
                <a:sym typeface="Times New Roman"/>
              </a:rPr>
              <a:t>1.Complexity:- </a:t>
            </a:r>
            <a:r>
              <a:rPr lang="en-US">
                <a:solidFill>
                  <a:srgbClr val="374151"/>
                </a:solidFill>
                <a:latin typeface="Times New Roman"/>
                <a:ea typeface="Times New Roman"/>
                <a:cs typeface="Times New Roman"/>
                <a:sym typeface="Times New Roman"/>
              </a:rPr>
              <a:t>Software systems are becoming increasingly complex, with larger codebases, intricate architectures, and diverse technologies. Managing this complexity and ensuring that the software remains understandable and maintainable is a significant challenge.</a:t>
            </a:r>
            <a:endParaRPr>
              <a:solidFill>
                <a:srgbClr val="374151"/>
              </a:solidFill>
              <a:latin typeface="Times New Roman"/>
              <a:ea typeface="Times New Roman"/>
              <a:cs typeface="Times New Roman"/>
              <a:sym typeface="Times New Roman"/>
            </a:endParaRPr>
          </a:p>
          <a:p>
            <a:pPr marL="0" lvl="0" indent="0" algn="just" rtl="0">
              <a:lnSpc>
                <a:spcPct val="100000"/>
              </a:lnSpc>
              <a:spcBef>
                <a:spcPts val="1500"/>
              </a:spcBef>
              <a:spcAft>
                <a:spcPts val="0"/>
              </a:spcAft>
              <a:buNone/>
            </a:pPr>
            <a:r>
              <a:rPr lang="en-US" sz="1600" b="1">
                <a:solidFill>
                  <a:srgbClr val="374151"/>
                </a:solidFill>
                <a:latin typeface="Times New Roman"/>
                <a:ea typeface="Times New Roman"/>
                <a:cs typeface="Times New Roman"/>
                <a:sym typeface="Times New Roman"/>
              </a:rPr>
              <a:t>2.Changing Requirements:-</a:t>
            </a:r>
            <a:r>
              <a:rPr lang="en-US" sz="1200">
                <a:solidFill>
                  <a:srgbClr val="374151"/>
                </a:solidFill>
                <a:latin typeface="Times New Roman"/>
                <a:ea typeface="Times New Roman"/>
                <a:cs typeface="Times New Roman"/>
                <a:sym typeface="Times New Roman"/>
              </a:rPr>
              <a:t> </a:t>
            </a:r>
            <a:r>
              <a:rPr lang="en-US">
                <a:solidFill>
                  <a:srgbClr val="374151"/>
                </a:solidFill>
                <a:latin typeface="Times New Roman"/>
                <a:ea typeface="Times New Roman"/>
                <a:cs typeface="Times New Roman"/>
                <a:sym typeface="Times New Roman"/>
              </a:rPr>
              <a:t>Requirements often change during the development process, either due to evolving business needs or incomplete initial specifications. Adapting to these changes while maintaining project timelines and budgets can be challenging.</a:t>
            </a:r>
            <a:endParaRPr>
              <a:solidFill>
                <a:srgbClr val="374151"/>
              </a:solidFill>
              <a:latin typeface="Times New Roman"/>
              <a:ea typeface="Times New Roman"/>
              <a:cs typeface="Times New Roman"/>
              <a:sym typeface="Times New Roman"/>
            </a:endParaRPr>
          </a:p>
          <a:p>
            <a:pPr marL="0" lvl="0" indent="0" algn="just" rtl="0">
              <a:lnSpc>
                <a:spcPct val="100000"/>
              </a:lnSpc>
              <a:spcBef>
                <a:spcPts val="1500"/>
              </a:spcBef>
              <a:spcAft>
                <a:spcPts val="0"/>
              </a:spcAft>
              <a:buNone/>
            </a:pPr>
            <a:r>
              <a:rPr lang="en-US" sz="1600" b="1">
                <a:solidFill>
                  <a:srgbClr val="374151"/>
                </a:solidFill>
                <a:latin typeface="Times New Roman"/>
                <a:ea typeface="Times New Roman"/>
                <a:cs typeface="Times New Roman"/>
                <a:sym typeface="Times New Roman"/>
              </a:rPr>
              <a:t>3.Project Management: </a:t>
            </a:r>
            <a:r>
              <a:rPr lang="en-US">
                <a:solidFill>
                  <a:srgbClr val="374151"/>
                </a:solidFill>
                <a:latin typeface="Times New Roman"/>
                <a:ea typeface="Times New Roman"/>
                <a:cs typeface="Times New Roman"/>
                <a:sym typeface="Times New Roman"/>
              </a:rPr>
              <a:t>Efficiently managing resources, schedules, and budgets is crucial for successful software development. Poor project management can lead to delays, cost overruns, and reduced product quality</a:t>
            </a:r>
            <a:r>
              <a:rPr lang="en-US" sz="1200">
                <a:solidFill>
                  <a:srgbClr val="374151"/>
                </a:solidFill>
                <a:latin typeface="Times New Roman"/>
                <a:ea typeface="Times New Roman"/>
                <a:cs typeface="Times New Roman"/>
                <a:sym typeface="Times New Roman"/>
              </a:rPr>
              <a:t>.</a:t>
            </a:r>
            <a:endParaRPr sz="1200">
              <a:solidFill>
                <a:srgbClr val="374151"/>
              </a:solidFill>
              <a:latin typeface="Times New Roman"/>
              <a:ea typeface="Times New Roman"/>
              <a:cs typeface="Times New Roman"/>
              <a:sym typeface="Times New Roman"/>
            </a:endParaRPr>
          </a:p>
          <a:p>
            <a:pPr marL="0" lvl="0" indent="0" algn="l" rtl="0">
              <a:spcBef>
                <a:spcPts val="1500"/>
              </a:spcBef>
              <a:spcAft>
                <a:spcPts val="0"/>
              </a:spcAft>
              <a:buNone/>
            </a:pPr>
            <a:endParaRPr sz="1200">
              <a:solidFill>
                <a:schemeClr val="dk1"/>
              </a:solidFill>
              <a:latin typeface="Roboto"/>
              <a:ea typeface="Roboto"/>
              <a:cs typeface="Roboto"/>
              <a:sym typeface="Roboto"/>
            </a:endParaRPr>
          </a:p>
        </p:txBody>
      </p:sp>
      <p:sp>
        <p:nvSpPr>
          <p:cNvPr id="111" name="Google Shape;111;p16"/>
          <p:cNvSpPr txBox="1"/>
          <p:nvPr/>
        </p:nvSpPr>
        <p:spPr>
          <a:xfrm>
            <a:off x="2726750" y="474425"/>
            <a:ext cx="34242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a:solidFill>
                  <a:schemeClr val="accent6"/>
                </a:solidFill>
                <a:latin typeface="Times New Roman"/>
                <a:ea typeface="Times New Roman"/>
                <a:cs typeface="Times New Roman"/>
                <a:sym typeface="Times New Roman"/>
              </a:rPr>
              <a:t>Software engineering challenges</a:t>
            </a:r>
            <a:endParaRPr sz="1600" b="1">
              <a:solidFill>
                <a:schemeClr val="accent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p:nvPr/>
        </p:nvSpPr>
        <p:spPr>
          <a:xfrm>
            <a:off x="425100" y="392225"/>
            <a:ext cx="7245600" cy="4321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600" b="1">
                <a:solidFill>
                  <a:srgbClr val="374151"/>
                </a:solidFill>
                <a:latin typeface="Times New Roman"/>
                <a:ea typeface="Times New Roman"/>
                <a:cs typeface="Times New Roman"/>
                <a:sym typeface="Times New Roman"/>
              </a:rPr>
              <a:t>4.Quality Assurance:</a:t>
            </a:r>
            <a:r>
              <a:rPr lang="en-US">
                <a:solidFill>
                  <a:srgbClr val="374151"/>
                </a:solidFill>
                <a:latin typeface="Times New Roman"/>
                <a:ea typeface="Times New Roman"/>
                <a:cs typeface="Times New Roman"/>
                <a:sym typeface="Times New Roman"/>
              </a:rPr>
              <a:t> Ensuring the quality of software is a persistent challenge. Testing all possible scenarios, finding and fixing bugs, and ensuring that the software meets user expectations require careful planning and execution.</a:t>
            </a:r>
            <a:endParaRPr>
              <a:solidFill>
                <a:srgbClr val="374151"/>
              </a:solidFill>
              <a:latin typeface="Times New Roman"/>
              <a:ea typeface="Times New Roman"/>
              <a:cs typeface="Times New Roman"/>
              <a:sym typeface="Times New Roman"/>
            </a:endParaRPr>
          </a:p>
          <a:p>
            <a:pPr marL="0" lvl="0" indent="0" algn="just" rtl="0">
              <a:lnSpc>
                <a:spcPct val="100000"/>
              </a:lnSpc>
              <a:spcBef>
                <a:spcPts val="1500"/>
              </a:spcBef>
              <a:spcAft>
                <a:spcPts val="0"/>
              </a:spcAft>
              <a:buNone/>
            </a:pPr>
            <a:r>
              <a:rPr lang="en-US" sz="1600" b="1">
                <a:solidFill>
                  <a:srgbClr val="374151"/>
                </a:solidFill>
                <a:latin typeface="Times New Roman"/>
                <a:ea typeface="Times New Roman"/>
                <a:cs typeface="Times New Roman"/>
                <a:sym typeface="Times New Roman"/>
              </a:rPr>
              <a:t>5.Security:</a:t>
            </a:r>
            <a:r>
              <a:rPr lang="en-US" sz="1200">
                <a:solidFill>
                  <a:srgbClr val="374151"/>
                </a:solidFill>
                <a:latin typeface="Times New Roman"/>
                <a:ea typeface="Times New Roman"/>
                <a:cs typeface="Times New Roman"/>
                <a:sym typeface="Times New Roman"/>
              </a:rPr>
              <a:t> </a:t>
            </a:r>
            <a:r>
              <a:rPr lang="en-US">
                <a:solidFill>
                  <a:srgbClr val="374151"/>
                </a:solidFill>
                <a:latin typeface="Times New Roman"/>
                <a:ea typeface="Times New Roman"/>
                <a:cs typeface="Times New Roman"/>
                <a:sym typeface="Times New Roman"/>
              </a:rPr>
              <a:t>As software becomes more interconnected, security becomes a critical concern. Protecting software from various threats, such as cyberattacks and unauthorized access, requires robust security measures and constant vigilance.</a:t>
            </a:r>
            <a:endParaRPr>
              <a:solidFill>
                <a:srgbClr val="374151"/>
              </a:solidFill>
              <a:latin typeface="Times New Roman"/>
              <a:ea typeface="Times New Roman"/>
              <a:cs typeface="Times New Roman"/>
              <a:sym typeface="Times New Roman"/>
            </a:endParaRPr>
          </a:p>
          <a:p>
            <a:pPr marL="0" lvl="0" indent="0" algn="just" rtl="0">
              <a:lnSpc>
                <a:spcPct val="100000"/>
              </a:lnSpc>
              <a:spcBef>
                <a:spcPts val="1500"/>
              </a:spcBef>
              <a:spcAft>
                <a:spcPts val="0"/>
              </a:spcAft>
              <a:buNone/>
            </a:pPr>
            <a:r>
              <a:rPr lang="en-US" sz="1600" b="1">
                <a:solidFill>
                  <a:srgbClr val="374151"/>
                </a:solidFill>
                <a:latin typeface="Times New Roman"/>
                <a:ea typeface="Times New Roman"/>
                <a:cs typeface="Times New Roman"/>
                <a:sym typeface="Times New Roman"/>
              </a:rPr>
              <a:t>6.Scalability:</a:t>
            </a:r>
            <a:r>
              <a:rPr lang="en-US" sz="1200">
                <a:solidFill>
                  <a:srgbClr val="374151"/>
                </a:solidFill>
                <a:latin typeface="Times New Roman"/>
                <a:ea typeface="Times New Roman"/>
                <a:cs typeface="Times New Roman"/>
                <a:sym typeface="Times New Roman"/>
              </a:rPr>
              <a:t> </a:t>
            </a:r>
            <a:r>
              <a:rPr lang="en-US">
                <a:solidFill>
                  <a:srgbClr val="374151"/>
                </a:solidFill>
                <a:latin typeface="Times New Roman"/>
                <a:ea typeface="Times New Roman"/>
                <a:cs typeface="Times New Roman"/>
                <a:sym typeface="Times New Roman"/>
              </a:rPr>
              <a:t>Designing software that can handle increased loads and user numbers is a challenge, especially as the user base or data volume grows. Ensuring scalability often involves thoughtful architectural decisions.</a:t>
            </a:r>
            <a:endParaRPr>
              <a:solidFill>
                <a:srgbClr val="374151"/>
              </a:solidFill>
              <a:latin typeface="Times New Roman"/>
              <a:ea typeface="Times New Roman"/>
              <a:cs typeface="Times New Roman"/>
              <a:sym typeface="Times New Roman"/>
            </a:endParaRPr>
          </a:p>
          <a:p>
            <a:pPr marL="0" lvl="0" indent="0" algn="just" rtl="0">
              <a:lnSpc>
                <a:spcPct val="100000"/>
              </a:lnSpc>
              <a:spcBef>
                <a:spcPts val="1500"/>
              </a:spcBef>
              <a:spcAft>
                <a:spcPts val="0"/>
              </a:spcAft>
              <a:buNone/>
            </a:pPr>
            <a:r>
              <a:rPr lang="en-US" sz="1600" b="1">
                <a:solidFill>
                  <a:srgbClr val="374151"/>
                </a:solidFill>
                <a:latin typeface="Times New Roman"/>
                <a:ea typeface="Times New Roman"/>
                <a:cs typeface="Times New Roman"/>
                <a:sym typeface="Times New Roman"/>
              </a:rPr>
              <a:t>7.Legacy Systems:</a:t>
            </a:r>
            <a:r>
              <a:rPr lang="en-US">
                <a:solidFill>
                  <a:srgbClr val="374151"/>
                </a:solidFill>
                <a:latin typeface="Times New Roman"/>
                <a:ea typeface="Times New Roman"/>
                <a:cs typeface="Times New Roman"/>
                <a:sym typeface="Times New Roman"/>
              </a:rPr>
              <a:t> Many organizations have legacy systems that need to be maintained or upgraded. Integrating new technologies with existing systems while ensuring compatibility can be a significant challenge.</a:t>
            </a:r>
            <a:endParaRPr>
              <a:solidFill>
                <a:srgbClr val="374151"/>
              </a:solidFill>
              <a:latin typeface="Times New Roman"/>
              <a:ea typeface="Times New Roman"/>
              <a:cs typeface="Times New Roman"/>
              <a:sym typeface="Times New Roman"/>
            </a:endParaRPr>
          </a:p>
          <a:p>
            <a:pPr marL="0" lvl="0" indent="0" algn="just" rtl="0">
              <a:lnSpc>
                <a:spcPct val="100000"/>
              </a:lnSpc>
              <a:spcBef>
                <a:spcPts val="1500"/>
              </a:spcBef>
              <a:spcAft>
                <a:spcPts val="0"/>
              </a:spcAft>
              <a:buNone/>
            </a:pPr>
            <a:r>
              <a:rPr lang="en-US" sz="1600" b="1">
                <a:solidFill>
                  <a:srgbClr val="374151"/>
                </a:solidFill>
                <a:latin typeface="Times New Roman"/>
                <a:ea typeface="Times New Roman"/>
                <a:cs typeface="Times New Roman"/>
                <a:sym typeface="Times New Roman"/>
              </a:rPr>
              <a:t>8.</a:t>
            </a:r>
            <a:r>
              <a:rPr lang="en-US" sz="1600" b="1">
                <a:solidFill>
                  <a:schemeClr val="dk1"/>
                </a:solidFill>
                <a:latin typeface="Times New Roman"/>
                <a:ea typeface="Times New Roman"/>
                <a:cs typeface="Times New Roman"/>
                <a:sym typeface="Times New Roman"/>
              </a:rPr>
              <a:t>Team Collaboration:</a:t>
            </a:r>
            <a:r>
              <a:rPr lang="en-US" sz="1600" b="1">
                <a:solidFill>
                  <a:srgbClr val="374151"/>
                </a:solidFill>
                <a:latin typeface="Times New Roman"/>
                <a:ea typeface="Times New Roman"/>
                <a:cs typeface="Times New Roman"/>
                <a:sym typeface="Times New Roman"/>
              </a:rPr>
              <a:t> </a:t>
            </a:r>
            <a:r>
              <a:rPr lang="en-US">
                <a:solidFill>
                  <a:srgbClr val="374151"/>
                </a:solidFill>
                <a:latin typeface="Times New Roman"/>
                <a:ea typeface="Times New Roman"/>
                <a:cs typeface="Times New Roman"/>
                <a:sym typeface="Times New Roman"/>
              </a:rPr>
              <a:t>Effective collaboration among team members, especially in distributed or global teams, is crucial. Communication issues, cultural differences, and varying skill levels can pose challenges to teamwork.</a:t>
            </a:r>
            <a:endParaRPr sz="1600">
              <a:solidFill>
                <a:srgbClr val="374151"/>
              </a:solidFill>
              <a:latin typeface="Times New Roman"/>
              <a:ea typeface="Times New Roman"/>
              <a:cs typeface="Times New Roman"/>
              <a:sym typeface="Times New Roman"/>
            </a:endParaRPr>
          </a:p>
          <a:p>
            <a:pPr marL="0" marR="0" lvl="0" indent="0" algn="l" rtl="0">
              <a:lnSpc>
                <a:spcPct val="100000"/>
              </a:lnSpc>
              <a:spcBef>
                <a:spcPts val="150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p:nvPr/>
        </p:nvSpPr>
        <p:spPr>
          <a:xfrm>
            <a:off x="425100" y="389250"/>
            <a:ext cx="7186800" cy="4365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500"/>
              </a:spcBef>
              <a:spcAft>
                <a:spcPts val="0"/>
              </a:spcAft>
              <a:buNone/>
            </a:pPr>
            <a:r>
              <a:rPr lang="en-US" sz="1600" b="1">
                <a:solidFill>
                  <a:srgbClr val="374151"/>
                </a:solidFill>
                <a:latin typeface="Times New Roman"/>
                <a:ea typeface="Times New Roman"/>
                <a:cs typeface="Times New Roman"/>
                <a:sym typeface="Times New Roman"/>
              </a:rPr>
              <a:t>9.Technology Changes:</a:t>
            </a:r>
            <a:r>
              <a:rPr lang="en-US">
                <a:solidFill>
                  <a:srgbClr val="374151"/>
                </a:solidFill>
                <a:latin typeface="Times New Roman"/>
                <a:ea typeface="Times New Roman"/>
                <a:cs typeface="Times New Roman"/>
                <a:sym typeface="Times New Roman"/>
              </a:rPr>
              <a:t> Rapid advancements in technology mean that software engineers need to constantly update their skills and adapt to new tools and frameworks. Keeping up with the latest technologies is essential for staying competitive.</a:t>
            </a:r>
            <a:endParaRPr>
              <a:solidFill>
                <a:srgbClr val="374151"/>
              </a:solidFill>
              <a:latin typeface="Times New Roman"/>
              <a:ea typeface="Times New Roman"/>
              <a:cs typeface="Times New Roman"/>
              <a:sym typeface="Times New Roman"/>
            </a:endParaRPr>
          </a:p>
          <a:p>
            <a:pPr marL="0" lvl="0" indent="0" algn="l" rtl="0">
              <a:lnSpc>
                <a:spcPct val="115000"/>
              </a:lnSpc>
              <a:spcBef>
                <a:spcPts val="1500"/>
              </a:spcBef>
              <a:spcAft>
                <a:spcPts val="1500"/>
              </a:spcAft>
              <a:buNone/>
            </a:pPr>
            <a:r>
              <a:rPr lang="en-US" sz="1600" b="1">
                <a:solidFill>
                  <a:srgbClr val="374151"/>
                </a:solidFill>
                <a:latin typeface="Times New Roman"/>
                <a:ea typeface="Times New Roman"/>
                <a:cs typeface="Times New Roman"/>
                <a:sym typeface="Times New Roman"/>
              </a:rPr>
              <a:t>10.Ethical Considerations:</a:t>
            </a:r>
            <a:r>
              <a:rPr lang="en-US">
                <a:solidFill>
                  <a:srgbClr val="374151"/>
                </a:solidFill>
                <a:latin typeface="Times New Roman"/>
                <a:ea typeface="Times New Roman"/>
                <a:cs typeface="Times New Roman"/>
                <a:sym typeface="Times New Roman"/>
              </a:rPr>
              <a:t> As software systems have a growing impact on society, ethical considerations become more critical. Engineers must consider the potential social, ethical, and legal implications of their work.</a:t>
            </a:r>
            <a:endParaRPr>
              <a:solidFill>
                <a:srgbClr val="37415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download.png"/>
          <p:cNvPicPr preferRelativeResize="0"/>
          <p:nvPr/>
        </p:nvPicPr>
        <p:blipFill rotWithShape="1">
          <a:blip r:embed="rId3">
            <a:alphaModFix/>
          </a:blip>
          <a:srcRect/>
          <a:stretch/>
        </p:blipFill>
        <p:spPr>
          <a:xfrm>
            <a:off x="2357422" y="1857370"/>
            <a:ext cx="3276600" cy="1390650"/>
          </a:xfrm>
          <a:prstGeom prst="rect">
            <a:avLst/>
          </a:prstGeom>
          <a:noFill/>
          <a:ln>
            <a:noFill/>
          </a:ln>
        </p:spPr>
      </p:pic>
      <p:sp>
        <p:nvSpPr>
          <p:cNvPr id="127" name="Google Shape;127;p19"/>
          <p:cNvSpPr/>
          <p:nvPr/>
        </p:nvSpPr>
        <p:spPr>
          <a:xfrm>
            <a:off x="5286380" y="642924"/>
            <a:ext cx="2143140" cy="1428760"/>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19"/>
          <p:cNvSpPr/>
          <p:nvPr/>
        </p:nvSpPr>
        <p:spPr>
          <a:xfrm>
            <a:off x="1071538" y="571486"/>
            <a:ext cx="1928826" cy="1285884"/>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9"/>
          <p:cNvSpPr/>
          <p:nvPr/>
        </p:nvSpPr>
        <p:spPr>
          <a:xfrm>
            <a:off x="5572132" y="2928940"/>
            <a:ext cx="2428892" cy="1428760"/>
          </a:xfrm>
          <a:prstGeom prst="wedgeEllipseCallout">
            <a:avLst>
              <a:gd name="adj1" fmla="val -20833"/>
              <a:gd name="adj2" fmla="val 62500"/>
            </a:avLst>
          </a:prstGeom>
          <a:noFill/>
          <a:ln w="25400" cap="flat" cmpd="sng">
            <a:solidFill>
              <a:srgbClr val="395E89"/>
            </a:solidFill>
            <a:prstDash val="solid"/>
            <a:round/>
            <a:headEnd type="none" w="sm" len="sm"/>
            <a:tailEnd type="none" w="sm" len="sm"/>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19"/>
          <p:cNvSpPr txBox="1"/>
          <p:nvPr/>
        </p:nvSpPr>
        <p:spPr>
          <a:xfrm>
            <a:off x="1357290" y="857238"/>
            <a:ext cx="150019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00B050"/>
                </a:solidFill>
                <a:latin typeface="Calibri"/>
                <a:ea typeface="Calibri"/>
                <a:cs typeface="Calibri"/>
                <a:sym typeface="Calibri"/>
              </a:rPr>
              <a:t>Be it Andhra Pradesh or Telangana, the soul is Telugu.       </a:t>
            </a:r>
            <a:endParaRPr sz="1200" i="1">
              <a:solidFill>
                <a:srgbClr val="00B050"/>
              </a:solidFill>
              <a:latin typeface="Calibri"/>
              <a:ea typeface="Calibri"/>
              <a:cs typeface="Calibri"/>
              <a:sym typeface="Calibri"/>
            </a:endParaRPr>
          </a:p>
        </p:txBody>
      </p:sp>
      <p:sp>
        <p:nvSpPr>
          <p:cNvPr id="131" name="Google Shape;131;p19"/>
          <p:cNvSpPr txBox="1"/>
          <p:nvPr/>
        </p:nvSpPr>
        <p:spPr>
          <a:xfrm>
            <a:off x="5500694" y="857238"/>
            <a:ext cx="1714512"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i="1">
                <a:solidFill>
                  <a:srgbClr val="C00000"/>
                </a:solidFill>
                <a:latin typeface="Calibri"/>
                <a:ea typeface="Calibri"/>
                <a:cs typeface="Calibri"/>
                <a:sym typeface="Calibri"/>
              </a:rPr>
              <a:t>First they ignore you, then they laugh at you, then they fight you, then you win.                                                             -Mahatma Gandhi</a:t>
            </a:r>
            <a:br>
              <a:rPr lang="en-US" sz="1100" i="1">
                <a:solidFill>
                  <a:srgbClr val="C00000"/>
                </a:solidFill>
                <a:latin typeface="Calibri"/>
                <a:ea typeface="Calibri"/>
                <a:cs typeface="Calibri"/>
                <a:sym typeface="Calibri"/>
              </a:rPr>
            </a:br>
            <a:endParaRPr sz="1100" i="1">
              <a:solidFill>
                <a:srgbClr val="C00000"/>
              </a:solidFill>
              <a:latin typeface="Calibri"/>
              <a:ea typeface="Calibri"/>
              <a:cs typeface="Calibri"/>
              <a:sym typeface="Calibri"/>
            </a:endParaRPr>
          </a:p>
        </p:txBody>
      </p:sp>
      <p:sp>
        <p:nvSpPr>
          <p:cNvPr id="132" name="Google Shape;132;p19"/>
          <p:cNvSpPr txBox="1"/>
          <p:nvPr/>
        </p:nvSpPr>
        <p:spPr>
          <a:xfrm>
            <a:off x="5786446" y="3214692"/>
            <a:ext cx="207170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0070C0"/>
                </a:solidFill>
                <a:latin typeface="Calibri"/>
                <a:ea typeface="Calibri"/>
                <a:cs typeface="Calibri"/>
                <a:sym typeface="Calibri"/>
              </a:rPr>
              <a:t>Life is like riding a bicycle. To keep your balance, you must keep moving.                                  -Albert Einstein</a:t>
            </a:r>
            <a:endParaRPr sz="1200" i="1">
              <a:solidFill>
                <a:srgbClr val="0070C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Cambria</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vamsi bothsa</cp:lastModifiedBy>
  <cp:revision>1</cp:revision>
  <dcterms:modified xsi:type="dcterms:W3CDTF">2024-01-31T17:54:43Z</dcterms:modified>
</cp:coreProperties>
</file>