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Nunito"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85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736f1afc7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736f1af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736f1afc7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736f1afc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012656" y="771526"/>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821656" y="-1209674"/>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8"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8"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sp>
      <p:sp>
        <p:nvSpPr>
          <p:cNvPr id="64" name="Google Shape;64;p1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p:nvPr/>
        </p:nvSpPr>
        <p:spPr>
          <a:xfrm>
            <a:off x="285720" y="4143386"/>
            <a:ext cx="4000528" cy="900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b="1" i="0" u="sng" strike="noStrike" cap="none">
                <a:solidFill>
                  <a:schemeClr val="dk1"/>
                </a:solidFill>
                <a:latin typeface="Times New Roman"/>
                <a:ea typeface="Times New Roman"/>
                <a:cs typeface="Times New Roman"/>
                <a:sym typeface="Times New Roman"/>
              </a:rPr>
              <a:t>Kalyan chakravarthi [B.TECH,M.TECH ,PHD]</a:t>
            </a:r>
            <a:endParaRPr/>
          </a:p>
          <a:p>
            <a:pPr marL="0" marR="0" lvl="0" indent="0" algn="l" rtl="0">
              <a:spcBef>
                <a:spcPts val="0"/>
              </a:spcBef>
              <a:spcAft>
                <a:spcPts val="0"/>
              </a:spcAft>
              <a:buNone/>
            </a:pPr>
            <a:r>
              <a:rPr lang="en-US" sz="1050" b="1">
                <a:solidFill>
                  <a:srgbClr val="012D86"/>
                </a:solidFill>
                <a:latin typeface="Times New Roman"/>
                <a:ea typeface="Times New Roman"/>
                <a:cs typeface="Times New Roman"/>
                <a:sym typeface="Times New Roman"/>
              </a:rPr>
              <a:t>TOPIC: Software Development life cycle,Software process models:RAP(Rapid Application Development)Model</a:t>
            </a:r>
            <a:endParaRPr/>
          </a:p>
          <a:p>
            <a:pPr marL="0" marR="0" lvl="0" indent="0" algn="l" rtl="0">
              <a:spcBef>
                <a:spcPts val="0"/>
              </a:spcBef>
              <a:spcAft>
                <a:spcPts val="0"/>
              </a:spcAft>
              <a:buNone/>
            </a:pPr>
            <a:r>
              <a:rPr lang="en-US" sz="1050" b="1">
                <a:solidFill>
                  <a:srgbClr val="012D86"/>
                </a:solidFill>
                <a:latin typeface="Times New Roman"/>
                <a:ea typeface="Times New Roman"/>
                <a:cs typeface="Times New Roman"/>
                <a:sym typeface="Times New Roman"/>
              </a:rPr>
              <a:t>SUBJECT :</a:t>
            </a:r>
            <a:r>
              <a:rPr lang="en-US" sz="1050" b="1">
                <a:solidFill>
                  <a:srgbClr val="366092"/>
                </a:solidFill>
                <a:latin typeface="Times New Roman"/>
                <a:ea typeface="Times New Roman"/>
                <a:cs typeface="Times New Roman"/>
                <a:sym typeface="Times New Roman"/>
              </a:rPr>
              <a:t>SOFTWARE ENGINEERING</a:t>
            </a:r>
            <a:r>
              <a:rPr lang="en-US" sz="1050">
                <a:solidFill>
                  <a:schemeClr val="dk1"/>
                </a:solidFill>
                <a:latin typeface="Times New Roman"/>
                <a:ea typeface="Times New Roman"/>
                <a:cs typeface="Times New Roman"/>
                <a:sym typeface="Times New Roman"/>
              </a:rPr>
              <a:t> /DATA SCIENCE</a:t>
            </a:r>
            <a:endParaRPr/>
          </a:p>
          <a:p>
            <a:pPr marL="0" marR="0" lvl="0" indent="0" algn="l" rtl="0">
              <a:spcBef>
                <a:spcPts val="0"/>
              </a:spcBef>
              <a:spcAft>
                <a:spcPts val="0"/>
              </a:spcAft>
              <a:buNone/>
            </a:pPr>
            <a:r>
              <a:rPr lang="en-US" sz="1050">
                <a:solidFill>
                  <a:schemeClr val="dk1"/>
                </a:solidFill>
                <a:latin typeface="Times New Roman"/>
                <a:ea typeface="Times New Roman"/>
                <a:cs typeface="Times New Roman"/>
                <a:sym typeface="Times New Roman"/>
              </a:rPr>
              <a:t>SEMESTER:2-2</a:t>
            </a:r>
            <a:endParaRPr sz="1050">
              <a:solidFill>
                <a:schemeClr val="dk1"/>
              </a:solidFill>
              <a:latin typeface="Times New Roman"/>
              <a:ea typeface="Times New Roman"/>
              <a:cs typeface="Times New Roman"/>
              <a:sym typeface="Times New Roman"/>
            </a:endParaRPr>
          </a:p>
        </p:txBody>
      </p:sp>
      <p:sp>
        <p:nvSpPr>
          <p:cNvPr id="85" name="Google Shape;85;p13"/>
          <p:cNvSpPr txBox="1"/>
          <p:nvPr/>
        </p:nvSpPr>
        <p:spPr>
          <a:xfrm>
            <a:off x="768164" y="455024"/>
            <a:ext cx="6357900" cy="3786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4A33F5"/>
                </a:solidFill>
                <a:latin typeface="Cambria"/>
                <a:ea typeface="Cambria"/>
                <a:cs typeface="Cambria"/>
                <a:sym typeface="Cambria"/>
              </a:rPr>
              <a:t>Software Development Life cycle , Software Process Models: RAD(Rapid Application Development) Model</a:t>
            </a:r>
            <a:endParaRPr sz="4000" b="1">
              <a:solidFill>
                <a:srgbClr val="4A33F5"/>
              </a:solidFill>
              <a:latin typeface="Cambria"/>
              <a:ea typeface="Cambria"/>
              <a:cs typeface="Cambria"/>
              <a:sym typeface="Cambria"/>
            </a:endParaRPr>
          </a:p>
          <a:p>
            <a:pPr marL="0" marR="0" lvl="0" indent="0" algn="ctr" rtl="0">
              <a:spcBef>
                <a:spcPts val="0"/>
              </a:spcBef>
              <a:spcAft>
                <a:spcPts val="0"/>
              </a:spcAft>
              <a:buNone/>
            </a:pPr>
            <a:endParaRPr sz="4000" b="1">
              <a:solidFill>
                <a:srgbClr val="4A33F5"/>
              </a:solidFill>
              <a:latin typeface="Cambria"/>
              <a:ea typeface="Cambria"/>
              <a:cs typeface="Cambria"/>
              <a:sym typeface="Cambria"/>
            </a:endParaRPr>
          </a:p>
        </p:txBody>
      </p:sp>
      <p:sp>
        <p:nvSpPr>
          <p:cNvPr id="86" name="Google Shape;86;p13"/>
          <p:cNvSpPr txBox="1"/>
          <p:nvPr/>
        </p:nvSpPr>
        <p:spPr>
          <a:xfrm>
            <a:off x="6705341" y="3143254"/>
            <a:ext cx="2145900" cy="171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u="sng" dirty="0">
                <a:solidFill>
                  <a:schemeClr val="dk1"/>
                </a:solidFill>
                <a:latin typeface="Cambria"/>
                <a:ea typeface="Cambria"/>
                <a:cs typeface="Cambria"/>
                <a:sym typeface="Cambria"/>
              </a:rPr>
              <a:t>Presented By:</a:t>
            </a:r>
            <a:endParaRPr dirty="0"/>
          </a:p>
          <a:p>
            <a:pPr marL="0" marR="0" lvl="0" indent="0" algn="l" rtl="0">
              <a:spcBef>
                <a:spcPts val="0"/>
              </a:spcBef>
              <a:spcAft>
                <a:spcPts val="0"/>
              </a:spcAft>
              <a:buNone/>
            </a:pPr>
            <a:r>
              <a:rPr lang="en-IN" b="1" dirty="0">
                <a:solidFill>
                  <a:srgbClr val="366092"/>
                </a:solidFill>
                <a:latin typeface="Times New Roman"/>
                <a:ea typeface="Times New Roman"/>
                <a:cs typeface="Times New Roman"/>
                <a:sym typeface="Times New Roman"/>
              </a:rPr>
              <a:t> B.VAMSI</a:t>
            </a:r>
            <a:endParaRPr sz="1400" b="1" dirty="0">
              <a:solidFill>
                <a:srgbClr val="36609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2</a:t>
            </a:r>
            <a:r>
              <a:rPr lang="en-US">
                <a:solidFill>
                  <a:schemeClr val="dk1"/>
                </a:solidFill>
                <a:latin typeface="Times New Roman"/>
                <a:ea typeface="Times New Roman"/>
                <a:cs typeface="Times New Roman"/>
                <a:sym typeface="Times New Roman"/>
              </a:rPr>
              <a:t>2</a:t>
            </a:r>
            <a:r>
              <a:rPr lang="en-US" sz="1400">
                <a:solidFill>
                  <a:schemeClr val="dk1"/>
                </a:solidFill>
                <a:latin typeface="Times New Roman"/>
                <a:ea typeface="Times New Roman"/>
                <a:cs typeface="Times New Roman"/>
                <a:sym typeface="Times New Roman"/>
              </a:rPr>
              <a:t>55</a:t>
            </a:r>
            <a:r>
              <a:rPr lang="en-US">
                <a:solidFill>
                  <a:schemeClr val="dk1"/>
                </a:solidFill>
                <a:latin typeface="Times New Roman"/>
                <a:ea typeface="Times New Roman"/>
                <a:cs typeface="Times New Roman"/>
                <a:sym typeface="Times New Roman"/>
              </a:rPr>
              <a:t>1</a:t>
            </a:r>
            <a:r>
              <a:rPr lang="en-US" sz="1400">
                <a:solidFill>
                  <a:schemeClr val="dk1"/>
                </a:solidFill>
                <a:latin typeface="Times New Roman"/>
                <a:ea typeface="Times New Roman"/>
                <a:cs typeface="Times New Roman"/>
                <a:sym typeface="Times New Roman"/>
              </a:rPr>
              <a:t>A4408</a:t>
            </a:r>
            <a:endParaRPr sz="1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rgbClr val="632423"/>
                </a:solidFill>
                <a:latin typeface="Times New Roman"/>
                <a:ea typeface="Times New Roman"/>
                <a:cs typeface="Times New Roman"/>
                <a:sym typeface="Times New Roman"/>
              </a:rPr>
              <a:t>DATA SCIENCE</a:t>
            </a:r>
            <a:endParaRPr dirty="0">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rgbClr val="00B050"/>
                </a:solidFill>
                <a:latin typeface="Times New Roman"/>
                <a:ea typeface="Times New Roman"/>
                <a:cs typeface="Times New Roman"/>
                <a:sym typeface="Times New Roman"/>
              </a:rPr>
              <a:t>GIET</a:t>
            </a:r>
            <a:endParaRPr sz="1400" dirty="0">
              <a:solidFill>
                <a:srgbClr val="00B05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2349074" y="518669"/>
            <a:ext cx="45936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2"/>
                </a:solidFill>
                <a:latin typeface="Times New Roman"/>
                <a:ea typeface="Times New Roman"/>
                <a:cs typeface="Times New Roman"/>
                <a:sym typeface="Times New Roman"/>
              </a:rPr>
              <a:t>Software Development Life Cycle </a:t>
            </a:r>
            <a:endParaRPr sz="1600" b="1">
              <a:solidFill>
                <a:schemeClr val="dk2"/>
              </a:solidFill>
              <a:latin typeface="Times New Roman"/>
              <a:ea typeface="Times New Roman"/>
              <a:cs typeface="Times New Roman"/>
              <a:sym typeface="Times New Roman"/>
            </a:endParaRPr>
          </a:p>
        </p:txBody>
      </p:sp>
      <p:sp>
        <p:nvSpPr>
          <p:cNvPr id="92" name="Google Shape;92;p14"/>
          <p:cNvSpPr txBox="1"/>
          <p:nvPr/>
        </p:nvSpPr>
        <p:spPr>
          <a:xfrm>
            <a:off x="428600" y="857375"/>
            <a:ext cx="7148100" cy="2138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rgbClr val="888888"/>
                </a:solidFill>
                <a:latin typeface="Times New Roman"/>
                <a:ea typeface="Times New Roman"/>
                <a:cs typeface="Times New Roman"/>
                <a:sym typeface="Times New Roman"/>
              </a:rPr>
              <a:t>Definition :-</a:t>
            </a:r>
            <a:endParaRPr sz="1600" b="1" u="sng">
              <a:solidFill>
                <a:srgbClr val="888888"/>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b="1">
                <a:solidFill>
                  <a:srgbClr val="273239"/>
                </a:solidFill>
                <a:highlight>
                  <a:srgbClr val="FFFFFF"/>
                </a:highlight>
                <a:latin typeface="Times New Roman"/>
                <a:ea typeface="Times New Roman"/>
                <a:cs typeface="Times New Roman"/>
                <a:sym typeface="Times New Roman"/>
              </a:rPr>
              <a:t>Software development life cycle (SDLC) is a structured process that is used to design, develop, and test good-quality software.</a:t>
            </a:r>
            <a:r>
              <a:rPr lang="en-US">
                <a:solidFill>
                  <a:srgbClr val="273239"/>
                </a:solidFill>
                <a:highlight>
                  <a:srgbClr val="FFFFFF"/>
                </a:highlight>
                <a:latin typeface="Times New Roman"/>
                <a:ea typeface="Times New Roman"/>
                <a:cs typeface="Times New Roman"/>
                <a:sym typeface="Times New Roman"/>
              </a:rPr>
              <a:t> SDLC, or software development life cycle, is a methodology that defines the entire procedure of software development step-by-step.</a:t>
            </a:r>
            <a:endParaRPr sz="1500">
              <a:solidFill>
                <a:srgbClr val="222222"/>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1500">
              <a:solidFill>
                <a:srgbClr val="222222"/>
              </a:solidFill>
              <a:highlight>
                <a:srgbClr val="FFFFFF"/>
              </a:highlight>
            </a:endParaRPr>
          </a:p>
          <a:p>
            <a:pPr marL="0" marR="0" lvl="0" indent="0" algn="l" rtl="0">
              <a:spcBef>
                <a:spcPts val="0"/>
              </a:spcBef>
              <a:spcAft>
                <a:spcPts val="0"/>
              </a:spcAft>
              <a:buNone/>
            </a:pPr>
            <a:endParaRPr sz="1600" b="1" u="sng">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rgbClr val="273239"/>
              </a:solidFill>
              <a:highlight>
                <a:srgbClr val="FFFFFF"/>
              </a:highlight>
              <a:latin typeface="Nunito"/>
              <a:ea typeface="Nunito"/>
              <a:cs typeface="Nunito"/>
              <a:sym typeface="Nunito"/>
            </a:endParaRPr>
          </a:p>
          <a:p>
            <a:pPr marL="0" marR="0" lvl="0" indent="0" algn="l" rtl="0">
              <a:spcBef>
                <a:spcPts val="800"/>
              </a:spcBef>
              <a:spcAft>
                <a:spcPts val="0"/>
              </a:spcAft>
              <a:buNone/>
            </a:pPr>
            <a:endParaRPr sz="1600" b="1" u="sng">
              <a:solidFill>
                <a:schemeClr val="dk2"/>
              </a:solidFill>
              <a:latin typeface="Times New Roman"/>
              <a:ea typeface="Times New Roman"/>
              <a:cs typeface="Times New Roman"/>
              <a:sym typeface="Times New Roman"/>
            </a:endParaRPr>
          </a:p>
        </p:txBody>
      </p:sp>
      <p:sp>
        <p:nvSpPr>
          <p:cNvPr id="93" name="Google Shape;93;p14"/>
          <p:cNvSpPr txBox="1"/>
          <p:nvPr/>
        </p:nvSpPr>
        <p:spPr>
          <a:xfrm>
            <a:off x="-3" y="2071684"/>
            <a:ext cx="4929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94" name="Google Shape;94;p14"/>
          <p:cNvPicPr preferRelativeResize="0"/>
          <p:nvPr/>
        </p:nvPicPr>
        <p:blipFill>
          <a:blip r:embed="rId3">
            <a:alphaModFix/>
          </a:blip>
          <a:stretch>
            <a:fillRect/>
          </a:stretch>
        </p:blipFill>
        <p:spPr>
          <a:xfrm>
            <a:off x="5695150" y="2204526"/>
            <a:ext cx="2915316" cy="2175924"/>
          </a:xfrm>
          <a:prstGeom prst="rect">
            <a:avLst/>
          </a:prstGeom>
          <a:noFill/>
          <a:ln>
            <a:noFill/>
          </a:ln>
        </p:spPr>
      </p:pic>
      <p:sp>
        <p:nvSpPr>
          <p:cNvPr id="95" name="Google Shape;95;p14"/>
          <p:cNvSpPr txBox="1"/>
          <p:nvPr/>
        </p:nvSpPr>
        <p:spPr>
          <a:xfrm>
            <a:off x="428600" y="2012950"/>
            <a:ext cx="5214000" cy="217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b="1">
                <a:solidFill>
                  <a:schemeClr val="accent2"/>
                </a:solidFill>
                <a:highlight>
                  <a:srgbClr val="FFFFFF"/>
                </a:highlight>
                <a:latin typeface="Times New Roman"/>
                <a:ea typeface="Times New Roman"/>
                <a:cs typeface="Times New Roman"/>
                <a:sym typeface="Times New Roman"/>
              </a:rPr>
              <a:t>Stages of the Software Development Life Cycle:</a:t>
            </a:r>
            <a:r>
              <a:rPr lang="en-US" sz="1600" b="1">
                <a:solidFill>
                  <a:srgbClr val="273239"/>
                </a:solidFill>
                <a:highlight>
                  <a:srgbClr val="FFFFFF"/>
                </a:highlight>
                <a:latin typeface="Times New Roman"/>
                <a:ea typeface="Times New Roman"/>
                <a:cs typeface="Times New Roman"/>
                <a:sym typeface="Times New Roman"/>
              </a:rPr>
              <a:t>-</a:t>
            </a:r>
            <a:endParaRPr sz="1600" b="1">
              <a:solidFill>
                <a:srgbClr val="273239"/>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800"/>
              </a:spcAft>
              <a:buClr>
                <a:schemeClr val="dk1"/>
              </a:buClr>
              <a:buSzPts val="1100"/>
              <a:buFont typeface="Arial"/>
              <a:buNone/>
            </a:pPr>
            <a:r>
              <a:rPr lang="en-US">
                <a:solidFill>
                  <a:srgbClr val="273239"/>
                </a:solidFill>
                <a:highlight>
                  <a:srgbClr val="FFFFFF"/>
                </a:highlight>
                <a:latin typeface="Times New Roman"/>
                <a:ea typeface="Times New Roman"/>
                <a:cs typeface="Times New Roman"/>
                <a:sym typeface="Times New Roman"/>
              </a:rPr>
              <a:t>SDLC specifies the task(s) to be performed at various stages by a software engineer or developer. It ensures that the end product is able to meet the customer’s expectations and fits within the overall budget. Hence, it’s vital for a software developer to have prior knowledge of this software development process.</a:t>
            </a:r>
            <a:r>
              <a:rPr lang="en-US">
                <a:solidFill>
                  <a:srgbClr val="273239"/>
                </a:solidFill>
                <a:highlight>
                  <a:srgbClr val="FFFFFF"/>
                </a:highlight>
                <a:latin typeface="Nunito"/>
                <a:ea typeface="Nunito"/>
                <a:cs typeface="Nunito"/>
                <a:sym typeface="Nunito"/>
              </a:rPr>
              <a:t> </a:t>
            </a:r>
            <a:endParaRPr sz="3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p:nvPr/>
        </p:nvSpPr>
        <p:spPr>
          <a:xfrm>
            <a:off x="500034" y="857238"/>
            <a:ext cx="4714908"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a:ea typeface="Calibri"/>
              <a:cs typeface="Calibri"/>
              <a:sym typeface="Calibri"/>
            </a:endParaRPr>
          </a:p>
        </p:txBody>
      </p:sp>
      <p:sp>
        <p:nvSpPr>
          <p:cNvPr id="101" name="Google Shape;101;p15"/>
          <p:cNvSpPr txBox="1"/>
          <p:nvPr/>
        </p:nvSpPr>
        <p:spPr>
          <a:xfrm>
            <a:off x="5572132" y="1428742"/>
            <a:ext cx="2872259" cy="44744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FF"/>
              </a:buClr>
              <a:buSzPts val="2000"/>
              <a:buFont typeface="Times New Roman"/>
              <a:buNone/>
            </a:pPr>
            <a:endParaRPr sz="2000" b="1" i="0" u="none" strike="noStrike" cap="none">
              <a:solidFill>
                <a:srgbClr val="0000FF"/>
              </a:solidFill>
              <a:latin typeface="Times New Roman"/>
              <a:ea typeface="Times New Roman"/>
              <a:cs typeface="Times New Roman"/>
              <a:sym typeface="Times New Roman"/>
            </a:endParaRPr>
          </a:p>
        </p:txBody>
      </p:sp>
      <p:sp>
        <p:nvSpPr>
          <p:cNvPr id="102" name="Google Shape;102;p15"/>
          <p:cNvSpPr/>
          <p:nvPr/>
        </p:nvSpPr>
        <p:spPr>
          <a:xfrm rot="10800000" flipH="1">
            <a:off x="5952600" y="-1"/>
            <a:ext cx="3191399"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5"/>
          <p:cNvSpPr txBox="1">
            <a:spLocks noGrp="1"/>
          </p:cNvSpPr>
          <p:nvPr>
            <p:ph type="sldNum" idx="12"/>
          </p:nvPr>
        </p:nvSpPr>
        <p:spPr>
          <a:xfrm>
            <a:off x="7942140" y="6578540"/>
            <a:ext cx="744660" cy="14293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04" name="Google Shape;104;p15"/>
          <p:cNvPicPr preferRelativeResize="0"/>
          <p:nvPr/>
        </p:nvPicPr>
        <p:blipFill>
          <a:blip r:embed="rId3">
            <a:alphaModFix/>
          </a:blip>
          <a:stretch>
            <a:fillRect/>
          </a:stretch>
        </p:blipFill>
        <p:spPr>
          <a:xfrm>
            <a:off x="440950" y="1237750"/>
            <a:ext cx="7452775" cy="346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p:nvPr/>
        </p:nvSpPr>
        <p:spPr>
          <a:xfrm>
            <a:off x="-214314" y="214320"/>
            <a:ext cx="184731"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110" name="Google Shape;110;p16"/>
          <p:cNvSpPr txBox="1">
            <a:spLocks noGrp="1"/>
          </p:cNvSpPr>
          <p:nvPr>
            <p:ph type="sldNum" idx="12"/>
          </p:nvPr>
        </p:nvSpPr>
        <p:spPr>
          <a:xfrm>
            <a:off x="6338886" y="6570671"/>
            <a:ext cx="2133600" cy="18256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t>4</a:t>
            </a:fld>
            <a:endParaRPr sz="1600"/>
          </a:p>
        </p:txBody>
      </p:sp>
      <p:sp>
        <p:nvSpPr>
          <p:cNvPr id="111" name="Google Shape;111;p16"/>
          <p:cNvSpPr txBox="1"/>
          <p:nvPr/>
        </p:nvSpPr>
        <p:spPr>
          <a:xfrm>
            <a:off x="483825" y="861950"/>
            <a:ext cx="7010700" cy="3846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a:solidFill>
                  <a:srgbClr val="374151"/>
                </a:solidFill>
                <a:highlight>
                  <a:srgbClr val="FFFFFF"/>
                </a:highlight>
                <a:latin typeface="Times New Roman"/>
                <a:ea typeface="Times New Roman"/>
                <a:cs typeface="Times New Roman"/>
                <a:sym typeface="Times New Roman"/>
              </a:rPr>
              <a:t>A software process model is an abstraction of the software development process. The models specify the stages and order of a process. So, think of this as a representation of the </a:t>
            </a:r>
            <a:r>
              <a:rPr lang="en-US" b="1">
                <a:solidFill>
                  <a:srgbClr val="374151"/>
                </a:solidFill>
                <a:highlight>
                  <a:srgbClr val="FFFFFF"/>
                </a:highlight>
                <a:latin typeface="Times New Roman"/>
                <a:ea typeface="Times New Roman"/>
                <a:cs typeface="Times New Roman"/>
                <a:sym typeface="Times New Roman"/>
              </a:rPr>
              <a:t>order of activities</a:t>
            </a:r>
            <a:r>
              <a:rPr lang="en-US">
                <a:solidFill>
                  <a:srgbClr val="374151"/>
                </a:solidFill>
                <a:highlight>
                  <a:srgbClr val="FFFFFF"/>
                </a:highlight>
                <a:latin typeface="Times New Roman"/>
                <a:ea typeface="Times New Roman"/>
                <a:cs typeface="Times New Roman"/>
                <a:sym typeface="Times New Roman"/>
              </a:rPr>
              <a:t> of the process and the </a:t>
            </a:r>
            <a:r>
              <a:rPr lang="en-US" b="1">
                <a:solidFill>
                  <a:srgbClr val="374151"/>
                </a:solidFill>
                <a:highlight>
                  <a:srgbClr val="FFFFFF"/>
                </a:highlight>
                <a:latin typeface="Times New Roman"/>
                <a:ea typeface="Times New Roman"/>
                <a:cs typeface="Times New Roman"/>
                <a:sym typeface="Times New Roman"/>
              </a:rPr>
              <a:t>sequence</a:t>
            </a:r>
            <a:r>
              <a:rPr lang="en-US">
                <a:solidFill>
                  <a:srgbClr val="374151"/>
                </a:solidFill>
                <a:highlight>
                  <a:srgbClr val="FFFFFF"/>
                </a:highlight>
                <a:latin typeface="Times New Roman"/>
                <a:ea typeface="Times New Roman"/>
                <a:cs typeface="Times New Roman"/>
                <a:sym typeface="Times New Roman"/>
              </a:rPr>
              <a:t> in which they are performed.</a:t>
            </a:r>
            <a:endParaRPr b="1">
              <a:solidFill>
                <a:srgbClr val="04A81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04A814"/>
                </a:solidFill>
                <a:latin typeface="Times New Roman"/>
                <a:ea typeface="Times New Roman"/>
                <a:cs typeface="Times New Roman"/>
                <a:sym typeface="Times New Roman"/>
              </a:rPr>
              <a:t>RAD(Rapid Application Development) Model:-</a:t>
            </a:r>
            <a:endParaRPr sz="1600" b="1">
              <a:solidFill>
                <a:srgbClr val="04A81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b="1">
                <a:solidFill>
                  <a:srgbClr val="222222"/>
                </a:solidFill>
                <a:highlight>
                  <a:srgbClr val="FFFFFF"/>
                </a:highlight>
                <a:latin typeface="Times New Roman"/>
                <a:ea typeface="Times New Roman"/>
                <a:cs typeface="Times New Roman"/>
                <a:sym typeface="Times New Roman"/>
              </a:rPr>
              <a:t>RAD Model</a:t>
            </a:r>
            <a:r>
              <a:rPr lang="en-US">
                <a:solidFill>
                  <a:srgbClr val="222222"/>
                </a:solidFill>
                <a:highlight>
                  <a:srgbClr val="FFFFFF"/>
                </a:highlight>
                <a:latin typeface="Times New Roman"/>
                <a:ea typeface="Times New Roman"/>
                <a:cs typeface="Times New Roman"/>
                <a:sym typeface="Times New Roman"/>
              </a:rPr>
              <a:t> or Rapid Application Development model is a software development process based on prototyping without any specific planning. In RAD model, there is less attention paid to the planning and more priority is given to the development tasks. It targets at developing software in a short span of time.</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a:solidFill>
                  <a:srgbClr val="222222"/>
                </a:solidFill>
                <a:highlight>
                  <a:srgbClr val="FFFFFF"/>
                </a:highlight>
                <a:latin typeface="Times New Roman"/>
                <a:ea typeface="Times New Roman"/>
                <a:cs typeface="Times New Roman"/>
                <a:sym typeface="Times New Roman"/>
              </a:rPr>
              <a:t>SDLC RAD modeling has following phases</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Business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Data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Process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Application Generation</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Testing and Turnover</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600" b="1">
              <a:solidFill>
                <a:srgbClr val="04A814"/>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12" name="Google Shape;112;p16"/>
          <p:cNvSpPr txBox="1"/>
          <p:nvPr/>
        </p:nvSpPr>
        <p:spPr>
          <a:xfrm>
            <a:off x="2726750" y="474425"/>
            <a:ext cx="3424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a:solidFill>
                  <a:schemeClr val="accent6"/>
                </a:solidFill>
                <a:latin typeface="Times New Roman"/>
                <a:ea typeface="Times New Roman"/>
                <a:cs typeface="Times New Roman"/>
                <a:sym typeface="Times New Roman"/>
              </a:rPr>
              <a:t>Software Process Models</a:t>
            </a:r>
            <a:endParaRPr sz="1600" b="1">
              <a:solidFill>
                <a:schemeClr val="accent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p:nvPr/>
        </p:nvSpPr>
        <p:spPr>
          <a:xfrm>
            <a:off x="425100" y="439200"/>
            <a:ext cx="5355000" cy="432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222222"/>
                </a:solidFill>
                <a:highlight>
                  <a:srgbClr val="FFFFFF"/>
                </a:highlight>
                <a:latin typeface="Times New Roman"/>
                <a:ea typeface="Times New Roman"/>
                <a:cs typeface="Times New Roman"/>
                <a:sym typeface="Times New Roman"/>
              </a:rPr>
              <a:t>RAD Model</a:t>
            </a:r>
            <a:r>
              <a:rPr lang="en-US">
                <a:solidFill>
                  <a:srgbClr val="222222"/>
                </a:solidFill>
                <a:highlight>
                  <a:srgbClr val="FFFFFF"/>
                </a:highlight>
                <a:latin typeface="Times New Roman"/>
                <a:ea typeface="Times New Roman"/>
                <a:cs typeface="Times New Roman"/>
                <a:sym typeface="Times New Roman"/>
              </a:rPr>
              <a:t> or Rapid Application Development model is a software development process based on prototyping without any specific planning. In RAD model, there is less attention paid to the planning and more priority is given to the development tasks. It targets at developing software in a short span of time.</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solidFill>
                  <a:srgbClr val="222222"/>
                </a:solidFill>
                <a:highlight>
                  <a:srgbClr val="FFFFFF"/>
                </a:highlight>
                <a:latin typeface="Times New Roman"/>
                <a:ea typeface="Times New Roman"/>
                <a:cs typeface="Times New Roman"/>
                <a:sym typeface="Times New Roman"/>
              </a:rPr>
              <a:t>SDLC RAD modeling has following phases</a:t>
            </a:r>
            <a:endParaRPr>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Business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Data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Process Modeling</a:t>
            </a:r>
            <a:endParaRPr>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Application Generation</a:t>
            </a:r>
            <a:endParaRPr>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Testing and Turnover</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pic>
        <p:nvPicPr>
          <p:cNvPr id="118" name="Google Shape;118;p17"/>
          <p:cNvPicPr preferRelativeResize="0"/>
          <p:nvPr/>
        </p:nvPicPr>
        <p:blipFill>
          <a:blip r:embed="rId3">
            <a:alphaModFix/>
          </a:blip>
          <a:stretch>
            <a:fillRect/>
          </a:stretch>
        </p:blipFill>
        <p:spPr>
          <a:xfrm>
            <a:off x="5861975" y="1446997"/>
            <a:ext cx="2877275" cy="297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1279750" y="358162"/>
            <a:ext cx="5585151" cy="4427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78125" y="392225"/>
            <a:ext cx="7316100" cy="4368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b="1">
                <a:solidFill>
                  <a:schemeClr val="accent5"/>
                </a:solidFill>
                <a:highlight>
                  <a:srgbClr val="FFFFFF"/>
                </a:highlight>
                <a:latin typeface="Times New Roman"/>
                <a:ea typeface="Times New Roman"/>
                <a:cs typeface="Times New Roman"/>
                <a:sym typeface="Times New Roman"/>
              </a:rPr>
              <a:t>Different Phases of RAD Model:-</a:t>
            </a:r>
            <a:endParaRPr sz="1600" b="1">
              <a:solidFill>
                <a:schemeClr val="accent5"/>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None/>
            </a:pPr>
            <a:r>
              <a:rPr lang="en-US" sz="1500">
                <a:solidFill>
                  <a:srgbClr val="222222"/>
                </a:solidFill>
                <a:highlight>
                  <a:srgbClr val="FFFFFF"/>
                </a:highlight>
                <a:latin typeface="Times New Roman"/>
                <a:ea typeface="Times New Roman"/>
                <a:cs typeface="Times New Roman"/>
                <a:sym typeface="Times New Roman"/>
              </a:rPr>
              <a:t>There are following five major phases of Rapid Application Development Model</a:t>
            </a:r>
            <a:endParaRPr sz="1500">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RAD Model Phases :- </a:t>
            </a:r>
            <a:r>
              <a:rPr lang="en-US">
                <a:solidFill>
                  <a:srgbClr val="222222"/>
                </a:solidFill>
                <a:highlight>
                  <a:srgbClr val="FFFFFF"/>
                </a:highlight>
                <a:latin typeface="Times New Roman"/>
                <a:ea typeface="Times New Roman"/>
                <a:cs typeface="Times New Roman"/>
                <a:sym typeface="Times New Roman"/>
              </a:rPr>
              <a:t>Activities performed in RAD Modeling</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Business Modeling :-</a:t>
            </a:r>
            <a:r>
              <a:rPr lang="en-US">
                <a:solidFill>
                  <a:srgbClr val="222222"/>
                </a:solidFill>
                <a:highlight>
                  <a:srgbClr val="FFFFFF"/>
                </a:highlight>
                <a:latin typeface="Times New Roman"/>
                <a:ea typeface="Times New Roman"/>
                <a:cs typeface="Times New Roman"/>
                <a:sym typeface="Times New Roman"/>
              </a:rPr>
              <a:t>On basis of the flow of information and distribution between various business channels, the product is designed</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Data Modeling:- </a:t>
            </a:r>
            <a:r>
              <a:rPr lang="en-US">
                <a:solidFill>
                  <a:srgbClr val="222222"/>
                </a:solidFill>
                <a:highlight>
                  <a:srgbClr val="FFFFFF"/>
                </a:highlight>
                <a:latin typeface="Times New Roman"/>
                <a:ea typeface="Times New Roman"/>
                <a:cs typeface="Times New Roman"/>
                <a:sym typeface="Times New Roman"/>
              </a:rPr>
              <a:t>The information collected from business modeling is refined into a set of data objects that are significant for the business</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Process Modeling:-</a:t>
            </a:r>
            <a:r>
              <a:rPr lang="en-US">
                <a:solidFill>
                  <a:srgbClr val="222222"/>
                </a:solidFill>
                <a:highlight>
                  <a:srgbClr val="FFFFFF"/>
                </a:highlight>
                <a:latin typeface="Times New Roman"/>
                <a:ea typeface="Times New Roman"/>
                <a:cs typeface="Times New Roman"/>
                <a:sym typeface="Times New Roman"/>
              </a:rPr>
              <a:t>The data object that is declared in the data modeling phase is transformed to achieve the information flow necessary to implement a business function</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Application Generation:-</a:t>
            </a:r>
            <a:r>
              <a:rPr lang="en-US">
                <a:solidFill>
                  <a:srgbClr val="222222"/>
                </a:solidFill>
                <a:highlight>
                  <a:srgbClr val="FFFFFF"/>
                </a:highlight>
                <a:latin typeface="Times New Roman"/>
                <a:ea typeface="Times New Roman"/>
                <a:cs typeface="Times New Roman"/>
                <a:sym typeface="Times New Roman"/>
              </a:rPr>
              <a:t>Automated tools are used for the construction of the software, to convert process and data models into prototypes</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FFFFF"/>
                </a:highlight>
                <a:latin typeface="Times New Roman"/>
                <a:ea typeface="Times New Roman"/>
                <a:cs typeface="Times New Roman"/>
                <a:sym typeface="Times New Roman"/>
              </a:rPr>
              <a:t>Testing and Turnover:</a:t>
            </a:r>
            <a:r>
              <a:rPr lang="en-US" sz="1500" b="1">
                <a:solidFill>
                  <a:srgbClr val="222222"/>
                </a:solidFill>
                <a:highlight>
                  <a:srgbClr val="FFFFFF"/>
                </a:highlight>
                <a:latin typeface="Times New Roman"/>
                <a:ea typeface="Times New Roman"/>
                <a:cs typeface="Times New Roman"/>
                <a:sym typeface="Times New Roman"/>
              </a:rPr>
              <a:t>-</a:t>
            </a:r>
            <a:r>
              <a:rPr lang="en-US">
                <a:solidFill>
                  <a:srgbClr val="222222"/>
                </a:solidFill>
                <a:highlight>
                  <a:srgbClr val="FFFFFF"/>
                </a:highlight>
                <a:latin typeface="Times New Roman"/>
                <a:ea typeface="Times New Roman"/>
                <a:cs typeface="Times New Roman"/>
                <a:sym typeface="Times New Roman"/>
              </a:rPr>
              <a:t>As prototypes are individually tested during every iteration, the overall testing time is reduced in RAD.</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rgbClr val="222222"/>
              </a:solidFill>
              <a:highlight>
                <a:srgbClr val="FFFFFF"/>
              </a:highlight>
            </a:endParaRPr>
          </a:p>
          <a:p>
            <a:pPr marL="0" lvl="0" indent="0" algn="l" rtl="0">
              <a:lnSpc>
                <a:spcPct val="115000"/>
              </a:lnSpc>
              <a:spcBef>
                <a:spcPts val="0"/>
              </a:spcBef>
              <a:spcAft>
                <a:spcPts val="0"/>
              </a:spcAft>
              <a:buNone/>
            </a:pPr>
            <a:endParaRPr sz="1500">
              <a:solidFill>
                <a:srgbClr val="222222"/>
              </a:solidFill>
              <a:highlight>
                <a:srgbClr val="FFFFFF"/>
              </a:highlight>
            </a:endParaRPr>
          </a:p>
          <a:p>
            <a:pPr marL="0" lvl="0" indent="0" algn="l" rtl="0">
              <a:lnSpc>
                <a:spcPct val="142857"/>
              </a:lnSpc>
              <a:spcBef>
                <a:spcPts val="0"/>
              </a:spcBef>
              <a:spcAft>
                <a:spcPts val="0"/>
              </a:spcAft>
              <a:buClr>
                <a:schemeClr val="dk1"/>
              </a:buClr>
              <a:buSzPts val="1100"/>
              <a:buFont typeface="Arial"/>
              <a:buNone/>
            </a:pPr>
            <a:endParaRPr sz="1500">
              <a:solidFill>
                <a:srgbClr val="222222"/>
              </a:solidFill>
              <a:highlight>
                <a:srgbClr val="FFFFFF"/>
              </a:highlight>
            </a:endParaRPr>
          </a:p>
          <a:p>
            <a:pPr marL="0" lvl="0" indent="0" algn="l" rtl="0">
              <a:spcBef>
                <a:spcPts val="90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401625" y="392225"/>
            <a:ext cx="7269000" cy="43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rgbClr val="222222"/>
                </a:solidFill>
                <a:highlight>
                  <a:srgbClr val="F9F9F9"/>
                </a:highlight>
                <a:latin typeface="Times New Roman"/>
                <a:ea typeface="Times New Roman"/>
                <a:cs typeface="Times New Roman"/>
                <a:sym typeface="Times New Roman"/>
              </a:rPr>
              <a:t>Advantages of RAD Model:-</a:t>
            </a:r>
            <a:endParaRPr sz="1600" b="1">
              <a:solidFill>
                <a:srgbClr val="222222"/>
              </a:solidFill>
              <a:highlight>
                <a:srgbClr val="F9F9F9"/>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9F9F9"/>
                </a:highlight>
                <a:latin typeface="Times New Roman"/>
                <a:ea typeface="Times New Roman"/>
                <a:cs typeface="Times New Roman"/>
                <a:sym typeface="Times New Roman"/>
              </a:rPr>
              <a:t>Flexible and adaptable to changes</a:t>
            </a:r>
            <a:endParaRPr>
              <a:solidFill>
                <a:srgbClr val="222222"/>
              </a:solidFill>
              <a:highlight>
                <a:srgbClr val="F9F9F9"/>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9F9F9"/>
                </a:highlight>
                <a:latin typeface="Times New Roman"/>
                <a:ea typeface="Times New Roman"/>
                <a:cs typeface="Times New Roman"/>
                <a:sym typeface="Times New Roman"/>
              </a:rPr>
              <a:t>It is adaptable and flexible to changes</a:t>
            </a:r>
            <a:endParaRPr>
              <a:solidFill>
                <a:srgbClr val="222222"/>
              </a:solidFill>
              <a:highlight>
                <a:srgbClr val="F9F9F9"/>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It is useful when you have to reduce the overall project risk</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It is easier to transfer deliverables as scripts, high-level abstractions and intermediate codes are used</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9F9F9"/>
                </a:highlight>
                <a:latin typeface="Times New Roman"/>
                <a:ea typeface="Times New Roman"/>
                <a:cs typeface="Times New Roman"/>
                <a:sym typeface="Times New Roman"/>
              </a:rPr>
              <a:t>Due to code generators and code reuse, there is a reduction of manual coding</a:t>
            </a:r>
            <a:endParaRPr>
              <a:solidFill>
                <a:srgbClr val="222222"/>
              </a:solidFill>
              <a:highlight>
                <a:srgbClr val="F9F9F9"/>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Due to prototyping in nature, there is a possibility of lesser defects</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9F9F9"/>
                </a:highlight>
                <a:latin typeface="Times New Roman"/>
                <a:ea typeface="Times New Roman"/>
                <a:cs typeface="Times New Roman"/>
                <a:sym typeface="Times New Roman"/>
              </a:rPr>
              <a:t>Each phase in RAD delivers highest priority functionality to client</a:t>
            </a:r>
            <a:endParaRPr>
              <a:solidFill>
                <a:srgbClr val="222222"/>
              </a:solidFill>
              <a:highlight>
                <a:srgbClr val="F9F9F9"/>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With less people, productivity can be increased in short time</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600" b="1">
                <a:solidFill>
                  <a:srgbClr val="222222"/>
                </a:solidFill>
                <a:highlight>
                  <a:srgbClr val="F9F9F9"/>
                </a:highlight>
                <a:latin typeface="Times New Roman"/>
                <a:ea typeface="Times New Roman"/>
                <a:cs typeface="Times New Roman"/>
                <a:sym typeface="Times New Roman"/>
              </a:rPr>
              <a:t>Disadvantages of RAD Model:-</a:t>
            </a:r>
            <a:endParaRPr sz="1600" b="1">
              <a:solidFill>
                <a:srgbClr val="222222"/>
              </a:solidFill>
              <a:highlight>
                <a:srgbClr val="F9F9F9"/>
              </a:highlight>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222222"/>
              </a:buClr>
              <a:buSzPts val="1500"/>
              <a:buFont typeface="Times New Roman"/>
              <a:buChar char="●"/>
            </a:pPr>
            <a:r>
              <a:rPr lang="en-US" sz="1500">
                <a:solidFill>
                  <a:srgbClr val="222222"/>
                </a:solidFill>
                <a:highlight>
                  <a:srgbClr val="F9F9F9"/>
                </a:highlight>
                <a:latin typeface="Times New Roman"/>
                <a:ea typeface="Times New Roman"/>
                <a:cs typeface="Times New Roman"/>
                <a:sym typeface="Times New Roman"/>
              </a:rPr>
              <a:t>It can’t be used for smaller projects</a:t>
            </a:r>
            <a:endParaRPr sz="1500">
              <a:solidFill>
                <a:srgbClr val="222222"/>
              </a:solidFill>
              <a:highlight>
                <a:srgbClr val="F9F9F9"/>
              </a:highlight>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222222"/>
              </a:buClr>
              <a:buSzPts val="1500"/>
              <a:buFont typeface="Times New Roman"/>
              <a:buChar char="●"/>
            </a:pPr>
            <a:r>
              <a:rPr lang="en-US" sz="1500">
                <a:solidFill>
                  <a:srgbClr val="222222"/>
                </a:solidFill>
                <a:highlight>
                  <a:srgbClr val="FFFFFF"/>
                </a:highlight>
                <a:latin typeface="Times New Roman"/>
                <a:ea typeface="Times New Roman"/>
                <a:cs typeface="Times New Roman"/>
                <a:sym typeface="Times New Roman"/>
              </a:rPr>
              <a:t>Not all application is compatible with RAD</a:t>
            </a:r>
            <a:endParaRPr sz="1500">
              <a:solidFill>
                <a:srgbClr val="222222"/>
              </a:solidFill>
              <a:highlight>
                <a:srgbClr val="FFFFFF"/>
              </a:highlight>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222222"/>
              </a:buClr>
              <a:buSzPts val="1500"/>
              <a:buFont typeface="Times New Roman"/>
              <a:buChar char="●"/>
            </a:pPr>
            <a:r>
              <a:rPr lang="en-US" sz="1500">
                <a:solidFill>
                  <a:srgbClr val="222222"/>
                </a:solidFill>
                <a:highlight>
                  <a:srgbClr val="F9F9F9"/>
                </a:highlight>
                <a:latin typeface="Times New Roman"/>
                <a:ea typeface="Times New Roman"/>
                <a:cs typeface="Times New Roman"/>
                <a:sym typeface="Times New Roman"/>
              </a:rPr>
              <a:t>When technical risk is high, it is not suitable</a:t>
            </a:r>
            <a:endParaRPr sz="1500">
              <a:solidFill>
                <a:srgbClr val="222222"/>
              </a:solidFill>
              <a:highlight>
                <a:srgbClr val="F9F9F9"/>
              </a:highlight>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222222"/>
              </a:buClr>
              <a:buSzPts val="1500"/>
              <a:buFont typeface="Times New Roman"/>
              <a:buChar char="●"/>
            </a:pPr>
            <a:r>
              <a:rPr lang="en-US" sz="1500">
                <a:solidFill>
                  <a:srgbClr val="222222"/>
                </a:solidFill>
                <a:highlight>
                  <a:srgbClr val="FFFFFF"/>
                </a:highlight>
                <a:latin typeface="Times New Roman"/>
                <a:ea typeface="Times New Roman"/>
                <a:cs typeface="Times New Roman"/>
                <a:sym typeface="Times New Roman"/>
              </a:rPr>
              <a:t>If developers are not committed to delivering software on time, RAD projects can fail</a:t>
            </a:r>
            <a:endParaRPr sz="1500">
              <a:solidFill>
                <a:srgbClr val="222222"/>
              </a:solidFill>
              <a:highlight>
                <a:srgbClr val="FFFFFF"/>
              </a:highlight>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222222"/>
              </a:buClr>
              <a:buSzPts val="1500"/>
              <a:buFont typeface="Times New Roman"/>
              <a:buChar char="●"/>
            </a:pPr>
            <a:r>
              <a:rPr lang="en-US" sz="1500">
                <a:solidFill>
                  <a:srgbClr val="222222"/>
                </a:solidFill>
                <a:highlight>
                  <a:srgbClr val="F9F9F9"/>
                </a:highlight>
                <a:latin typeface="Times New Roman"/>
                <a:ea typeface="Times New Roman"/>
                <a:cs typeface="Times New Roman"/>
                <a:sym typeface="Times New Roman"/>
              </a:rPr>
              <a:t>Reduced features due to time boxing, where features are pushed to a later version to finish a release in short period</a:t>
            </a:r>
            <a:endParaRPr sz="15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descr="download.png"/>
          <p:cNvPicPr preferRelativeResize="0"/>
          <p:nvPr/>
        </p:nvPicPr>
        <p:blipFill rotWithShape="1">
          <a:blip r:embed="rId3">
            <a:alphaModFix/>
          </a:blip>
          <a:srcRect/>
          <a:stretch/>
        </p:blipFill>
        <p:spPr>
          <a:xfrm>
            <a:off x="2357422" y="1857370"/>
            <a:ext cx="3276600" cy="1390650"/>
          </a:xfrm>
          <a:prstGeom prst="rect">
            <a:avLst/>
          </a:prstGeom>
          <a:noFill/>
          <a:ln>
            <a:noFill/>
          </a:ln>
        </p:spPr>
      </p:pic>
      <p:sp>
        <p:nvSpPr>
          <p:cNvPr id="139" name="Google Shape;139;p21"/>
          <p:cNvSpPr/>
          <p:nvPr/>
        </p:nvSpPr>
        <p:spPr>
          <a:xfrm>
            <a:off x="5286380" y="642924"/>
            <a:ext cx="2143140" cy="142876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21"/>
          <p:cNvSpPr/>
          <p:nvPr/>
        </p:nvSpPr>
        <p:spPr>
          <a:xfrm>
            <a:off x="1071538" y="571486"/>
            <a:ext cx="1928826" cy="1285884"/>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21"/>
          <p:cNvSpPr/>
          <p:nvPr/>
        </p:nvSpPr>
        <p:spPr>
          <a:xfrm>
            <a:off x="5572132" y="2928940"/>
            <a:ext cx="2428892" cy="142876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21"/>
          <p:cNvSpPr txBox="1"/>
          <p:nvPr/>
        </p:nvSpPr>
        <p:spPr>
          <a:xfrm>
            <a:off x="1357290" y="857238"/>
            <a:ext cx="15001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00B050"/>
                </a:solidFill>
                <a:latin typeface="Calibri"/>
                <a:ea typeface="Calibri"/>
                <a:cs typeface="Calibri"/>
                <a:sym typeface="Calibri"/>
              </a:rPr>
              <a:t>Be it Andhra Pradesh or Telangana, the soul is Telugu.       </a:t>
            </a:r>
            <a:endParaRPr sz="1200" i="1">
              <a:solidFill>
                <a:srgbClr val="00B050"/>
              </a:solidFill>
              <a:latin typeface="Calibri"/>
              <a:ea typeface="Calibri"/>
              <a:cs typeface="Calibri"/>
              <a:sym typeface="Calibri"/>
            </a:endParaRPr>
          </a:p>
        </p:txBody>
      </p:sp>
      <p:sp>
        <p:nvSpPr>
          <p:cNvPr id="143" name="Google Shape;143;p21"/>
          <p:cNvSpPr txBox="1"/>
          <p:nvPr/>
        </p:nvSpPr>
        <p:spPr>
          <a:xfrm>
            <a:off x="5500694" y="857238"/>
            <a:ext cx="171451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i="1">
                <a:solidFill>
                  <a:srgbClr val="C00000"/>
                </a:solidFill>
                <a:latin typeface="Calibri"/>
                <a:ea typeface="Calibri"/>
                <a:cs typeface="Calibri"/>
                <a:sym typeface="Calibri"/>
              </a:rPr>
              <a:t>First they ignore you, then they laugh at you, then they fight you, then you win.                                                             -Mahatma Gandhi</a:t>
            </a:r>
            <a:br>
              <a:rPr lang="en-US" sz="1100" i="1">
                <a:solidFill>
                  <a:srgbClr val="C00000"/>
                </a:solidFill>
                <a:latin typeface="Calibri"/>
                <a:ea typeface="Calibri"/>
                <a:cs typeface="Calibri"/>
                <a:sym typeface="Calibri"/>
              </a:rPr>
            </a:br>
            <a:endParaRPr sz="1100" i="1">
              <a:solidFill>
                <a:srgbClr val="C00000"/>
              </a:solidFill>
              <a:latin typeface="Calibri"/>
              <a:ea typeface="Calibri"/>
              <a:cs typeface="Calibri"/>
              <a:sym typeface="Calibri"/>
            </a:endParaRPr>
          </a:p>
        </p:txBody>
      </p:sp>
      <p:sp>
        <p:nvSpPr>
          <p:cNvPr id="144" name="Google Shape;144;p21"/>
          <p:cNvSpPr txBox="1"/>
          <p:nvPr/>
        </p:nvSpPr>
        <p:spPr>
          <a:xfrm>
            <a:off x="5786446" y="3214692"/>
            <a:ext cx="207170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0070C0"/>
                </a:solidFill>
                <a:latin typeface="Calibri"/>
                <a:ea typeface="Calibri"/>
                <a:cs typeface="Calibri"/>
                <a:sym typeface="Calibri"/>
              </a:rPr>
              <a:t>Life is like riding a bicycle. To keep your balance, you must keep moving.                                  -Albert Einstein</a:t>
            </a:r>
            <a:endParaRPr sz="1200" i="1">
              <a:solidFill>
                <a:srgbClr val="0070C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(16:9)</PresentationFormat>
  <Paragraphs>64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Roboto</vt:lpstr>
      <vt:lpstr>Times New Roman</vt:lpstr>
      <vt:lpstr>Arial</vt:lpstr>
      <vt:lpstr>Nunito</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vamsi bothsa</cp:lastModifiedBy>
  <cp:revision>1</cp:revision>
  <dcterms:modified xsi:type="dcterms:W3CDTF">2024-01-31T17:49:52Z</dcterms:modified>
</cp:coreProperties>
</file>