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0" r:id="rId3"/>
    <p:sldId id="271" r:id="rId4"/>
    <p:sldId id="274" r:id="rId5"/>
    <p:sldId id="275" r:id="rId6"/>
    <p:sldId id="277" r:id="rId7"/>
    <p:sldId id="278" r:id="rId8"/>
    <p:sldId id="281" r:id="rId9"/>
    <p:sldId id="280" r:id="rId10"/>
    <p:sldId id="268"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63D21E-843C-4F7A-AE2E-E600795C2BA3}" v="1" dt="2024-01-31T18:09:22.7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3" d="100"/>
          <a:sy n="123" d="100"/>
        </p:scale>
        <p:origin x="852" y="10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msi bothsa" userId="583a94876bcc0e55" providerId="LiveId" clId="{0F63D21E-843C-4F7A-AE2E-E600795C2BA3}"/>
    <pc:docChg chg="undo custSel modSld">
      <pc:chgData name="vamsi bothsa" userId="583a94876bcc0e55" providerId="LiveId" clId="{0F63D21E-843C-4F7A-AE2E-E600795C2BA3}" dt="2024-01-31T18:10:19.295" v="40" actId="20577"/>
      <pc:docMkLst>
        <pc:docMk/>
      </pc:docMkLst>
      <pc:sldChg chg="addSp delSp modSp mod">
        <pc:chgData name="vamsi bothsa" userId="583a94876bcc0e55" providerId="LiveId" clId="{0F63D21E-843C-4F7A-AE2E-E600795C2BA3}" dt="2024-01-31T18:10:19.295" v="40" actId="20577"/>
        <pc:sldMkLst>
          <pc:docMk/>
          <pc:sldMk cId="0" sldId="256"/>
        </pc:sldMkLst>
        <pc:spChg chg="add del">
          <ac:chgData name="vamsi bothsa" userId="583a94876bcc0e55" providerId="LiveId" clId="{0F63D21E-843C-4F7A-AE2E-E600795C2BA3}" dt="2024-01-31T18:09:08.193" v="1" actId="22"/>
          <ac:spMkLst>
            <pc:docMk/>
            <pc:sldMk cId="0" sldId="256"/>
            <ac:spMk id="6" creationId="{4E3DDFD0-ADC3-FBCA-3AAF-2578F267076A}"/>
          </ac:spMkLst>
        </pc:spChg>
        <pc:spChg chg="mod">
          <ac:chgData name="vamsi bothsa" userId="583a94876bcc0e55" providerId="LiveId" clId="{0F63D21E-843C-4F7A-AE2E-E600795C2BA3}" dt="2024-01-31T18:10:19.295" v="40" actId="20577"/>
          <ac:spMkLst>
            <pc:docMk/>
            <pc:sldMk cId="0" sldId="256"/>
            <ac:spMk id="10" creationId="{00000000-0000-0000-0000-000000000000}"/>
          </ac:spMkLst>
        </pc:spChg>
        <pc:picChg chg="del">
          <ac:chgData name="vamsi bothsa" userId="583a94876bcc0e55" providerId="LiveId" clId="{0F63D21E-843C-4F7A-AE2E-E600795C2BA3}" dt="2024-01-31T18:09:21.355" v="6" actId="21"/>
          <ac:picMkLst>
            <pc:docMk/>
            <pc:sldMk cId="0" sldId="256"/>
            <ac:picMk id="2" creationId="{00000000-0000-0000-0000-000000000000}"/>
          </ac:picMkLst>
        </pc:picChg>
        <pc:picChg chg="add del">
          <ac:chgData name="vamsi bothsa" userId="583a94876bcc0e55" providerId="LiveId" clId="{0F63D21E-843C-4F7A-AE2E-E600795C2BA3}" dt="2024-01-31T18:09:13.086" v="3" actId="22"/>
          <ac:picMkLst>
            <pc:docMk/>
            <pc:sldMk cId="0" sldId="256"/>
            <ac:picMk id="8" creationId="{4B37996B-225A-0842-2D2B-47355B937048}"/>
          </ac:picMkLst>
        </pc:picChg>
        <pc:picChg chg="add del">
          <ac:chgData name="vamsi bothsa" userId="583a94876bcc0e55" providerId="LiveId" clId="{0F63D21E-843C-4F7A-AE2E-E600795C2BA3}" dt="2024-01-31T18:09:18.628" v="5" actId="22"/>
          <ac:picMkLst>
            <pc:docMk/>
            <pc:sldMk cId="0" sldId="256"/>
            <ac:picMk id="12" creationId="{E5E50FF5-51A9-0852-9798-02919B7D7FF9}"/>
          </ac:picMkLst>
        </pc:picChg>
        <pc:picChg chg="add del mod">
          <ac:chgData name="vamsi bothsa" userId="583a94876bcc0e55" providerId="LiveId" clId="{0F63D21E-843C-4F7A-AE2E-E600795C2BA3}" dt="2024-01-31T18:09:24.278" v="8" actId="21"/>
          <ac:picMkLst>
            <pc:docMk/>
            <pc:sldMk cId="0" sldId="256"/>
            <ac:picMk id="13" creationId="{00000000-0000-0000-0000-000000000000}"/>
          </ac:picMkLst>
        </pc:picChg>
        <pc:picChg chg="add mod">
          <ac:chgData name="vamsi bothsa" userId="583a94876bcc0e55" providerId="LiveId" clId="{0F63D21E-843C-4F7A-AE2E-E600795C2BA3}" dt="2024-01-31T18:09:56.715" v="17" actId="1076"/>
          <ac:picMkLst>
            <pc:docMk/>
            <pc:sldMk cId="0" sldId="256"/>
            <ac:picMk id="15" creationId="{47332839-AFB7-0B6D-6923-52190110BF3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04E3430-5BD6-499A-A914-965156A0BCC3}" type="datetimeFigureOut">
              <a:rPr lang="en-US" smtClean="0"/>
              <a:t>1/31/2024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D674F4-DD9A-4A1D-9CA6-70FFBBE1FA1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4E3430-5BD6-499A-A914-965156A0BCC3}" type="datetimeFigureOut">
              <a:rPr lang="en-US" smtClean="0"/>
              <a:t>1/31/2024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D674F4-DD9A-4A1D-9CA6-70FFBBE1FA1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4E3430-5BD6-499A-A914-965156A0BCC3}" type="datetimeFigureOut">
              <a:rPr lang="en-US" smtClean="0"/>
              <a:t>1/31/2024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D674F4-DD9A-4A1D-9CA6-70FFBBE1FA1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4E3430-5BD6-499A-A914-965156A0BCC3}" type="datetimeFigureOut">
              <a:rPr lang="en-US" smtClean="0"/>
              <a:t>1/31/2024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D674F4-DD9A-4A1D-9CA6-70FFBBE1FA1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4E3430-5BD6-499A-A914-965156A0BCC3}" type="datetimeFigureOut">
              <a:rPr lang="en-US" smtClean="0"/>
              <a:t>1/31/2024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D674F4-DD9A-4A1D-9CA6-70FFBBE1FA1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04E3430-5BD6-499A-A914-965156A0BCC3}" type="datetimeFigureOut">
              <a:rPr lang="en-US" smtClean="0"/>
              <a:t>1/31/2024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D674F4-DD9A-4A1D-9CA6-70FFBBE1FA1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04E3430-5BD6-499A-A914-965156A0BCC3}" type="datetimeFigureOut">
              <a:rPr lang="en-US" smtClean="0"/>
              <a:t>1/31/2024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D674F4-DD9A-4A1D-9CA6-70FFBBE1FA1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04E3430-5BD6-499A-A914-965156A0BCC3}" type="datetimeFigureOut">
              <a:rPr lang="en-US" smtClean="0"/>
              <a:t>1/31/2024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D674F4-DD9A-4A1D-9CA6-70FFBBE1FA1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4E3430-5BD6-499A-A914-965156A0BCC3}" type="datetimeFigureOut">
              <a:rPr lang="en-US" smtClean="0"/>
              <a:t>1/31/2024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D674F4-DD9A-4A1D-9CA6-70FFBBE1FA1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4E3430-5BD6-499A-A914-965156A0BCC3}" type="datetimeFigureOut">
              <a:rPr lang="en-US" smtClean="0"/>
              <a:t>1/31/2024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D674F4-DD9A-4A1D-9CA6-70FFBBE1FA1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4E3430-5BD6-499A-A914-965156A0BCC3}" type="datetimeFigureOut">
              <a:rPr lang="en-US" smtClean="0"/>
              <a:t>1/31/2024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D674F4-DD9A-4A1D-9CA6-70FFBBE1FA1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04E3430-5BD6-499A-A914-965156A0BCC3}" type="datetimeFigureOut">
              <a:rPr lang="en-US" smtClean="0"/>
              <a:t>1/31/2024</a:t>
            </a:fld>
            <a:endParaRPr lang="en-IN"/>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BD674F4-DD9A-4A1D-9CA6-70FFBBE1FA1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09F9D7-4C32-F1AB-8173-465D6DE6AF95}"/>
              </a:ext>
            </a:extLst>
          </p:cNvPr>
          <p:cNvSpPr>
            <a:spLocks noGrp="1"/>
          </p:cNvSpPr>
          <p:nvPr>
            <p:ph type="ctrTitle"/>
          </p:nvPr>
        </p:nvSpPr>
        <p:spPr>
          <a:xfrm>
            <a:off x="611560" y="683240"/>
            <a:ext cx="7086600" cy="936105"/>
          </a:xfrm>
        </p:spPr>
        <p:txBody>
          <a:bodyPr>
            <a:normAutofit fontScale="90000"/>
          </a:bodyPr>
          <a:lstStyle/>
          <a:p>
            <a:r>
              <a:rPr lang="en-US" dirty="0">
                <a:solidFill>
                  <a:srgbClr val="C00000"/>
                </a:solidFill>
                <a:latin typeface="Times New Roman" panose="02020603050405020304" pitchFamily="18" charset="0"/>
                <a:cs typeface="Times New Roman" panose="02020603050405020304" pitchFamily="18" charset="0"/>
              </a:rPr>
              <a:t>Introduction of Software Engineering</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AE74B09F-B565-49DA-2870-E9B1E00A177D}"/>
              </a:ext>
            </a:extLst>
          </p:cNvPr>
          <p:cNvSpPr>
            <a:spLocks noGrp="1"/>
          </p:cNvSpPr>
          <p:nvPr>
            <p:ph type="subTitle" idx="1"/>
          </p:nvPr>
        </p:nvSpPr>
        <p:spPr>
          <a:xfrm>
            <a:off x="611560" y="1968052"/>
            <a:ext cx="7344816" cy="575946"/>
          </a:xfrm>
        </p:spPr>
        <p:txBody>
          <a:bodyPr>
            <a:noAutofit/>
          </a:bodyPr>
          <a:lstStyle/>
          <a:p>
            <a:r>
              <a:rPr lang="en-US" sz="1800" b="1" dirty="0">
                <a:solidFill>
                  <a:schemeClr val="tx1"/>
                </a:solidFill>
                <a:latin typeface="Times New Roman" panose="02020603050405020304" pitchFamily="18" charset="0"/>
                <a:cs typeface="Times New Roman" panose="02020603050405020304" pitchFamily="18" charset="0"/>
              </a:rPr>
              <a:t> Software development life cycle, - Software Process Models: RUP (Rational Unified Process) Model</a:t>
            </a:r>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6644005" y="3167380"/>
            <a:ext cx="2000250" cy="1551940"/>
          </a:xfrm>
          <a:prstGeom prst="rect">
            <a:avLst/>
          </a:prstGeom>
          <a:noFill/>
        </p:spPr>
        <p:txBody>
          <a:bodyPr wrap="square" rtlCol="0">
            <a:noAutofit/>
          </a:bodyPr>
          <a:lstStyle/>
          <a:p>
            <a:r>
              <a:rPr lang="en-US" sz="1400" u="sng" dirty="0">
                <a:latin typeface="Cambria" panose="02040503050406030204" pitchFamily="18" charset="0"/>
                <a:ea typeface="Cambria" panose="02040503050406030204" pitchFamily="18" charset="0"/>
              </a:rPr>
              <a:t>Presented By:</a:t>
            </a:r>
          </a:p>
          <a:p>
            <a:r>
              <a:rPr lang="en-US" sz="1400" b="1" dirty="0">
                <a:solidFill>
                  <a:schemeClr val="accent1">
                    <a:lumMod val="75000"/>
                  </a:schemeClr>
                </a:solidFill>
                <a:latin typeface="Cambria" panose="02040503050406030204" pitchFamily="18" charset="0"/>
                <a:ea typeface="Cambria" panose="02040503050406030204" pitchFamily="18" charset="0"/>
              </a:rPr>
              <a:t>B.VAMSI</a:t>
            </a:r>
          </a:p>
          <a:p>
            <a:r>
              <a:rPr lang="en-US" sz="1400">
                <a:solidFill>
                  <a:schemeClr val="tx2"/>
                </a:solidFill>
                <a:latin typeface="Cambria" panose="02040503050406030204" pitchFamily="18" charset="0"/>
                <a:ea typeface="Cambria" panose="02040503050406030204" pitchFamily="18" charset="0"/>
              </a:rPr>
              <a:t>22551A4408</a:t>
            </a:r>
            <a:endParaRPr lang="en-US" sz="1400" dirty="0">
              <a:solidFill>
                <a:schemeClr val="tx2"/>
              </a:solidFill>
              <a:latin typeface="Cambria" panose="02040503050406030204" pitchFamily="18" charset="0"/>
              <a:ea typeface="Cambria" panose="02040503050406030204" pitchFamily="18" charset="0"/>
            </a:endParaRPr>
          </a:p>
          <a:p>
            <a:r>
              <a:rPr lang="en-US" sz="1400" dirty="0">
                <a:solidFill>
                  <a:srgbClr val="FF0000"/>
                </a:solidFill>
                <a:latin typeface="Cambria" panose="02040503050406030204" pitchFamily="18" charset="0"/>
                <a:ea typeface="Cambria" panose="02040503050406030204" pitchFamily="18" charset="0"/>
              </a:rPr>
              <a:t>Data Science</a:t>
            </a:r>
          </a:p>
          <a:p>
            <a:r>
              <a:rPr lang="en-US" sz="1400" dirty="0" err="1">
                <a:solidFill>
                  <a:srgbClr val="002060"/>
                </a:solidFill>
                <a:latin typeface="Cambria" panose="02040503050406030204" pitchFamily="18" charset="0"/>
                <a:ea typeface="Cambria" panose="02040503050406030204" pitchFamily="18" charset="0"/>
              </a:rPr>
              <a:t>Giet</a:t>
            </a:r>
            <a:r>
              <a:rPr lang="en-US" sz="1400" dirty="0">
                <a:solidFill>
                  <a:srgbClr val="002060"/>
                </a:solidFill>
                <a:latin typeface="Cambria" panose="02040503050406030204" pitchFamily="18" charset="0"/>
                <a:ea typeface="Cambria" panose="02040503050406030204" pitchFamily="18" charset="0"/>
              </a:rPr>
              <a:t>-(A)</a:t>
            </a:r>
            <a:endParaRPr lang="en-IN" sz="1400" dirty="0">
              <a:solidFill>
                <a:srgbClr val="002060"/>
              </a:solidFill>
              <a:latin typeface="Cambria" panose="02040503050406030204" pitchFamily="18" charset="0"/>
              <a:ea typeface="Cambria" panose="02040503050406030204" pitchFamily="18" charset="0"/>
            </a:endParaRPr>
          </a:p>
        </p:txBody>
      </p:sp>
      <p:sp>
        <p:nvSpPr>
          <p:cNvPr id="11" name="TextBox 10"/>
          <p:cNvSpPr txBox="1"/>
          <p:nvPr/>
        </p:nvSpPr>
        <p:spPr>
          <a:xfrm>
            <a:off x="107504" y="4155926"/>
            <a:ext cx="4286280" cy="661720"/>
          </a:xfrm>
          <a:prstGeom prst="rect">
            <a:avLst/>
          </a:prstGeom>
          <a:noFill/>
        </p:spPr>
        <p:txBody>
          <a:bodyPr wrap="square" rtlCol="0">
            <a:spAutoFit/>
          </a:bodyPr>
          <a:lstStyle/>
          <a:p>
            <a:r>
              <a:rPr lang="en-US" sz="1100" u="sng" dirty="0">
                <a:latin typeface="Cambria" panose="02040503050406030204" pitchFamily="18" charset="0"/>
                <a:ea typeface="Cambria" panose="02040503050406030204" pitchFamily="18" charset="0"/>
              </a:rPr>
              <a:t>Lecture Details:</a:t>
            </a:r>
          </a:p>
          <a:p>
            <a:r>
              <a:rPr lang="en-US" sz="1400" b="1" dirty="0">
                <a:solidFill>
                  <a:schemeClr val="accent1">
                    <a:lumMod val="75000"/>
                  </a:schemeClr>
                </a:solidFill>
                <a:latin typeface="Cambria" panose="02040503050406030204" pitchFamily="18" charset="0"/>
                <a:ea typeface="Cambria" panose="02040503050406030204" pitchFamily="18" charset="0"/>
              </a:rPr>
              <a:t>Software Evolution and Methodologies </a:t>
            </a:r>
          </a:p>
          <a:p>
            <a:r>
              <a:rPr lang="en-US" sz="1200" dirty="0">
                <a:latin typeface="Cambria" panose="02040503050406030204" pitchFamily="18" charset="0"/>
                <a:ea typeface="Cambria" panose="02040503050406030204" pitchFamily="18" charset="0"/>
              </a:rPr>
              <a:t>Software Engineering/Data Science, 2 Semester .</a:t>
            </a:r>
            <a:endParaRPr lang="en-IN" sz="1200" dirty="0">
              <a:latin typeface="Cambria" panose="02040503050406030204" pitchFamily="18" charset="0"/>
              <a:ea typeface="Cambria" panose="02040503050406030204" pitchFamily="18" charset="0"/>
            </a:endParaRPr>
          </a:p>
        </p:txBody>
      </p:sp>
      <p:pic>
        <p:nvPicPr>
          <p:cNvPr id="15" name="Picture 14">
            <a:extLst>
              <a:ext uri="{FF2B5EF4-FFF2-40B4-BE49-F238E27FC236}">
                <a16:creationId xmlns:a16="http://schemas.microsoft.com/office/drawing/2014/main" id="{47332839-AFB7-0B6D-6923-52190110BF38}"/>
              </a:ext>
            </a:extLst>
          </p:cNvPr>
          <p:cNvPicPr>
            <a:picLocks noChangeAspect="1"/>
          </p:cNvPicPr>
          <p:nvPr/>
        </p:nvPicPr>
        <p:blipFill>
          <a:blip r:embed="rId3"/>
          <a:stretch>
            <a:fillRect/>
          </a:stretch>
        </p:blipFill>
        <p:spPr>
          <a:xfrm>
            <a:off x="5288632" y="3167380"/>
            <a:ext cx="1351925" cy="147242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987574"/>
            <a:ext cx="4273252" cy="2563951"/>
          </a:xfrm>
          <a:prstGeom prst="rect">
            <a:avLst/>
          </a:prstGeom>
        </p:spPr>
      </p:pic>
    </p:spTree>
    <p:extLst>
      <p:ext uri="{BB962C8B-B14F-4D97-AF65-F5344CB8AC3E}">
        <p14:creationId xmlns:p14="http://schemas.microsoft.com/office/powerpoint/2010/main" val="4112947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solidFill>
                  <a:schemeClr val="accent6">
                    <a:lumMod val="50000"/>
                  </a:schemeClr>
                </a:solidFill>
                <a:latin typeface="Times New Roman" panose="02020603050405020304" pitchFamily="18" charset="0"/>
                <a:cs typeface="Times New Roman" panose="02020603050405020304" pitchFamily="18" charset="0"/>
              </a:rPr>
              <a:t>7. RUP Process Model</a:t>
            </a:r>
            <a:endParaRPr lang="en-IN" sz="2400" dirty="0"/>
          </a:p>
        </p:txBody>
      </p:sp>
      <p:sp>
        <p:nvSpPr>
          <p:cNvPr id="3" name="Content Placeholder 2"/>
          <p:cNvSpPr>
            <a:spLocks noGrp="1"/>
          </p:cNvSpPr>
          <p:nvPr>
            <p:ph idx="1"/>
          </p:nvPr>
        </p:nvSpPr>
        <p:spPr>
          <a:xfrm>
            <a:off x="457200" y="1200151"/>
            <a:ext cx="8229600" cy="3243807"/>
          </a:xfrm>
        </p:spPr>
        <p:txBody>
          <a:bodyPr>
            <a:noAutofit/>
          </a:bodyPr>
          <a:lstStyle/>
          <a:p>
            <a:pPr>
              <a:lnSpc>
                <a:spcPct val="150000"/>
              </a:lnSpc>
            </a:pPr>
            <a:r>
              <a:rPr lang="en-US" sz="1600" dirty="0">
                <a:latin typeface="Times New Roman" panose="02020603050405020304" pitchFamily="18" charset="0"/>
                <a:cs typeface="Times New Roman" panose="02020603050405020304" pitchFamily="18" charset="0"/>
              </a:rPr>
              <a:t>The Rational Unified Process (RUP) is a use-case driven, architecture-centric, iterative, and incremental process model. </a:t>
            </a:r>
          </a:p>
          <a:p>
            <a:pPr>
              <a:lnSpc>
                <a:spcPct val="150000"/>
              </a:lnSpc>
            </a:pPr>
            <a:r>
              <a:rPr lang="en-US" sz="1600" dirty="0">
                <a:latin typeface="Times New Roman" panose="02020603050405020304" pitchFamily="18" charset="0"/>
                <a:cs typeface="Times New Roman" panose="02020603050405020304" pitchFamily="18" charset="0"/>
              </a:rPr>
              <a:t>The RUP focuses on creating and maintaining </a:t>
            </a:r>
            <a:r>
              <a:rPr lang="en-US" sz="1600" i="1" dirty="0">
                <a:latin typeface="Times New Roman" panose="02020603050405020304" pitchFamily="18" charset="0"/>
                <a:cs typeface="Times New Roman" panose="02020603050405020304" pitchFamily="18" charset="0"/>
              </a:rPr>
              <a:t>models </a:t>
            </a:r>
            <a:r>
              <a:rPr lang="en-US" sz="1600" dirty="0">
                <a:latin typeface="Times New Roman" panose="02020603050405020304" pitchFamily="18" charset="0"/>
                <a:cs typeface="Times New Roman" panose="02020603050405020304" pitchFamily="18" charset="0"/>
              </a:rPr>
              <a:t>rather than documentation. </a:t>
            </a:r>
          </a:p>
          <a:p>
            <a:pPr>
              <a:lnSpc>
                <a:spcPct val="150000"/>
              </a:lnSpc>
            </a:pPr>
            <a:r>
              <a:rPr lang="en-US" sz="1600" dirty="0">
                <a:latin typeface="Times New Roman" panose="02020603050405020304" pitchFamily="18" charset="0"/>
                <a:cs typeface="Times New Roman" panose="02020603050405020304" pitchFamily="18" charset="0"/>
              </a:rPr>
              <a:t>It is derived from Unified Modeling Language (UML), which is an industry-standard language that helps to clearly communicate requirements, architectures, and designs. </a:t>
            </a:r>
            <a:endParaRPr lang="en-IN" sz="1600" dirty="0">
              <a:latin typeface="Times New Roman" pitchFamily="18" charset="0"/>
              <a:cs typeface="Times New Roman" pitchFamily="18" charset="0"/>
            </a:endParaRPr>
          </a:p>
          <a:p>
            <a:pPr>
              <a:lnSpc>
                <a:spcPct val="150000"/>
              </a:lnSpc>
            </a:pPr>
            <a:r>
              <a:rPr lang="en-US" sz="1600" dirty="0">
                <a:latin typeface="Times New Roman" panose="02020603050405020304" pitchFamily="18" charset="0"/>
                <a:cs typeface="Times New Roman" panose="02020603050405020304" pitchFamily="18" charset="0"/>
              </a:rPr>
              <a:t>The RUP is supported by tools which automate most of the activities of the process. </a:t>
            </a:r>
          </a:p>
          <a:p>
            <a:pPr>
              <a:lnSpc>
                <a:spcPct val="150000"/>
              </a:lnSpc>
            </a:pPr>
            <a:r>
              <a:rPr lang="en-US" sz="1600" dirty="0">
                <a:latin typeface="Times New Roman" panose="02020603050405020304" pitchFamily="18" charset="0"/>
                <a:cs typeface="Times New Roman" panose="02020603050405020304" pitchFamily="18" charset="0"/>
              </a:rPr>
              <a:t>The RUP divides the development cycle into four consecutive phases; namely, </a:t>
            </a:r>
            <a:r>
              <a:rPr lang="en-US" sz="1600" i="1" dirty="0">
                <a:latin typeface="Times New Roman" panose="02020603050405020304" pitchFamily="18" charset="0"/>
                <a:cs typeface="Times New Roman" panose="02020603050405020304" pitchFamily="18" charset="0"/>
              </a:rPr>
              <a:t>inception, elaboration, construction, </a:t>
            </a:r>
            <a:r>
              <a:rPr lang="en-US" sz="1600" dirty="0">
                <a:latin typeface="Times New Roman" panose="02020603050405020304" pitchFamily="18" charset="0"/>
                <a:cs typeface="Times New Roman" panose="02020603050405020304" pitchFamily="18" charset="0"/>
              </a:rPr>
              <a:t>and</a:t>
            </a:r>
            <a:r>
              <a:rPr lang="en-US" sz="1600" i="1" dirty="0">
                <a:latin typeface="Times New Roman" panose="02020603050405020304" pitchFamily="18" charset="0"/>
                <a:cs typeface="Times New Roman" panose="02020603050405020304" pitchFamily="18" charset="0"/>
              </a:rPr>
              <a:t> transition.</a:t>
            </a:r>
          </a:p>
          <a:p>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711755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699542"/>
            <a:ext cx="8229600" cy="576064"/>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t>
            </a:r>
            <a:r>
              <a:rPr lang="en-US" sz="1800" b="1" dirty="0">
                <a:solidFill>
                  <a:srgbClr val="F79646">
                    <a:lumMod val="50000"/>
                  </a:srgbClr>
                </a:solidFill>
                <a:latin typeface="Times New Roman" panose="02020603050405020304" pitchFamily="18" charset="0"/>
                <a:cs typeface="Times New Roman" panose="02020603050405020304" pitchFamily="18" charset="0"/>
              </a:rPr>
              <a:t>RUP Process Model</a:t>
            </a:r>
            <a:endParaRPr lang="en-IN" sz="18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DD1009F-7F61-BE1B-81A3-6B3DAA1C53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1131590"/>
            <a:ext cx="4847619" cy="3312368"/>
          </a:xfrm>
          <a:prstGeom prst="rect">
            <a:avLst/>
          </a:prstGeom>
        </p:spPr>
      </p:pic>
    </p:spTree>
    <p:extLst>
      <p:ext uri="{BB962C8B-B14F-4D97-AF65-F5344CB8AC3E}">
        <p14:creationId xmlns:p14="http://schemas.microsoft.com/office/powerpoint/2010/main" val="1850040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55526"/>
            <a:ext cx="8229600" cy="4039097"/>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r>
              <a:rPr lang="en-US" sz="1800" b="1" dirty="0">
                <a:solidFill>
                  <a:srgbClr val="F79646">
                    <a:lumMod val="50000"/>
                  </a:srgbClr>
                </a:solidFill>
                <a:latin typeface="Times New Roman" panose="02020603050405020304" pitchFamily="18" charset="0"/>
                <a:cs typeface="Times New Roman" panose="02020603050405020304" pitchFamily="18" charset="0"/>
              </a:rPr>
              <a:t>RUP Process Model</a:t>
            </a:r>
            <a:endParaRPr lang="en-IN" sz="18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Inception phase: </a:t>
            </a:r>
          </a:p>
          <a:p>
            <a:endParaRPr lang="en-US" sz="1600" dirty="0">
              <a:latin typeface="Times New Roman" panose="02020603050405020304" pitchFamily="18" charset="0"/>
              <a:cs typeface="Times New Roman" panose="02020603050405020304" pitchFamily="18" charset="0"/>
            </a:endParaRPr>
          </a:p>
          <a:p>
            <a:pPr lvl="1">
              <a:lnSpc>
                <a:spcPct val="150000"/>
              </a:lnSpc>
            </a:pPr>
            <a:r>
              <a:rPr lang="en-US" sz="1600" dirty="0">
                <a:latin typeface="Times New Roman" panose="02020603050405020304" pitchFamily="18" charset="0"/>
                <a:cs typeface="Times New Roman" panose="02020603050405020304" pitchFamily="18" charset="0"/>
              </a:rPr>
              <a:t>It establish the business case for the system and delimit the project scope. </a:t>
            </a:r>
          </a:p>
          <a:p>
            <a:pPr lvl="1">
              <a:lnSpc>
                <a:spcPct val="150000"/>
              </a:lnSpc>
            </a:pPr>
            <a:r>
              <a:rPr lang="en-US" sz="1600" dirty="0">
                <a:latin typeface="Times New Roman" panose="02020603050405020304" pitchFamily="18" charset="0"/>
                <a:cs typeface="Times New Roman" panose="02020603050405020304" pitchFamily="18" charset="0"/>
              </a:rPr>
              <a:t>The business case includes success criteria, risk assessment, and estimate of the resources needed; and a phase plan showing dates of major milestones. </a:t>
            </a:r>
          </a:p>
          <a:p>
            <a:pPr lvl="1">
              <a:lnSpc>
                <a:spcPct val="150000"/>
              </a:lnSpc>
            </a:pPr>
            <a:r>
              <a:rPr lang="en-US" sz="1600" dirty="0">
                <a:latin typeface="Times New Roman" panose="02020603050405020304" pitchFamily="18" charset="0"/>
                <a:cs typeface="Times New Roman" panose="02020603050405020304" pitchFamily="18" charset="0"/>
              </a:rPr>
              <a:t>This phase produces vision document of the project, initial use-case model, initial risk assessment, business model, and a project plan showing the phases and iterations. </a:t>
            </a:r>
          </a:p>
          <a:p>
            <a:pPr lvl="1">
              <a:lnSpc>
                <a:spcPct val="150000"/>
              </a:lnSpc>
            </a:pPr>
            <a:r>
              <a:rPr lang="en-US" sz="1600" dirty="0">
                <a:latin typeface="Times New Roman" panose="02020603050405020304" pitchFamily="18" charset="0"/>
                <a:cs typeface="Times New Roman" panose="02020603050405020304" pitchFamily="18" charset="0"/>
              </a:rPr>
              <a:t>At this stage, customers will be clear with their requirement and life cycle objectives milestone will be produced.</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2954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55526"/>
            <a:ext cx="8229600" cy="4039097"/>
          </a:xfrm>
        </p:spPr>
        <p:txBody>
          <a:bodyPr>
            <a:normAutofit lnSpcReduction="10000"/>
          </a:bodyPr>
          <a:lstStyle/>
          <a:p>
            <a:pPr marL="0" indent="0">
              <a:buNone/>
            </a:pPr>
            <a:r>
              <a:rPr lang="en-US" sz="1600" dirty="0"/>
              <a:t>                                                                       </a:t>
            </a:r>
            <a:r>
              <a:rPr lang="en-US" sz="1800" b="1" dirty="0">
                <a:solidFill>
                  <a:srgbClr val="F79646">
                    <a:lumMod val="50000"/>
                  </a:srgbClr>
                </a:solidFill>
                <a:latin typeface="Times New Roman" panose="02020603050405020304" pitchFamily="18" charset="0"/>
                <a:cs typeface="Times New Roman" panose="02020603050405020304" pitchFamily="18" charset="0"/>
              </a:rPr>
              <a:t>RUP Process Model</a:t>
            </a:r>
            <a:endParaRPr lang="en-IN" sz="1800" dirty="0"/>
          </a:p>
          <a:p>
            <a:pPr marL="0" indent="0">
              <a:buNone/>
            </a:pPr>
            <a:endParaRPr lang="en-IN" sz="1600" dirty="0"/>
          </a:p>
          <a:p>
            <a:r>
              <a:rPr lang="en-US" sz="1600" dirty="0">
                <a:latin typeface="Times New Roman" panose="02020603050405020304" pitchFamily="18" charset="0"/>
                <a:cs typeface="Times New Roman" panose="02020603050405020304" pitchFamily="18" charset="0"/>
              </a:rPr>
              <a:t>Elaboration phase</a:t>
            </a:r>
            <a:r>
              <a:rPr lang="en-US" sz="1600" i="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t>
            </a:r>
          </a:p>
          <a:p>
            <a:pPr lvl="1" algn="just">
              <a:lnSpc>
                <a:spcPct val="150000"/>
              </a:lnSpc>
            </a:pPr>
            <a:r>
              <a:rPr lang="en-US" sz="1600" dirty="0">
                <a:latin typeface="Times New Roman" panose="02020603050405020304" pitchFamily="18" charset="0"/>
                <a:cs typeface="Times New Roman" panose="02020603050405020304" pitchFamily="18" charset="0"/>
              </a:rPr>
              <a:t>It analyzes the problem domain, establish an architectural framework, develop the project plan, and eliminate the highest risk elements of the project. </a:t>
            </a:r>
          </a:p>
          <a:p>
            <a:pPr lvl="1" algn="just">
              <a:lnSpc>
                <a:spcPct val="150000"/>
              </a:lnSpc>
            </a:pPr>
            <a:r>
              <a:rPr lang="en-US" sz="1600" dirty="0">
                <a:latin typeface="Times New Roman" panose="02020603050405020304" pitchFamily="18" charset="0"/>
                <a:cs typeface="Times New Roman" panose="02020603050405020304" pitchFamily="18" charset="0"/>
              </a:rPr>
              <a:t>The architectural decisions have to be made with an understanding of the whole system: its scope, major functional and nonfunctional requirements. </a:t>
            </a:r>
          </a:p>
          <a:p>
            <a:pPr lvl="1" algn="just">
              <a:lnSpc>
                <a:spcPct val="150000"/>
              </a:lnSpc>
            </a:pPr>
            <a:r>
              <a:rPr lang="en-US" sz="1600" dirty="0">
                <a:latin typeface="Times New Roman" panose="02020603050405020304" pitchFamily="18" charset="0"/>
                <a:cs typeface="Times New Roman" panose="02020603050405020304" pitchFamily="18" charset="0"/>
              </a:rPr>
              <a:t>In the elaboration phase, an executable architecture prototype is built in one or more iterations, depending on the scope, size, risk, and novelty of the project. </a:t>
            </a:r>
          </a:p>
          <a:p>
            <a:pPr lvl="1" algn="just">
              <a:lnSpc>
                <a:spcPct val="150000"/>
              </a:lnSpc>
            </a:pPr>
            <a:r>
              <a:rPr lang="en-US" sz="1600" dirty="0">
                <a:latin typeface="Times New Roman" panose="02020603050405020304" pitchFamily="18" charset="0"/>
                <a:cs typeface="Times New Roman" panose="02020603050405020304" pitchFamily="18" charset="0"/>
              </a:rPr>
              <a:t>At the end of the elaboration phase, the second important project milestone will be the life cycle architecture milestone. </a:t>
            </a:r>
          </a:p>
          <a:p>
            <a:pPr marL="0" indent="0">
              <a:buNone/>
            </a:pPr>
            <a:endParaRPr lang="en-IN" sz="1600" dirty="0"/>
          </a:p>
          <a:p>
            <a:pPr marL="0" indent="0">
              <a:buNone/>
            </a:pPr>
            <a:endParaRPr lang="en-IN" sz="1600" dirty="0"/>
          </a:p>
        </p:txBody>
      </p:sp>
    </p:spTree>
    <p:extLst>
      <p:ext uri="{BB962C8B-B14F-4D97-AF65-F5344CB8AC3E}">
        <p14:creationId xmlns:p14="http://schemas.microsoft.com/office/powerpoint/2010/main" val="3636152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br>
              <a:rPr lang="en-US" sz="2000" b="1" dirty="0">
                <a:latin typeface="Times New Roman" panose="02020603050405020304" pitchFamily="18" charset="0"/>
                <a:cs typeface="Times New Roman" panose="02020603050405020304" pitchFamily="18" charset="0"/>
              </a:rPr>
            </a:br>
            <a:endParaRPr lang="en-IN" sz="27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555526"/>
            <a:ext cx="8229600" cy="4039097"/>
          </a:xfrm>
        </p:spPr>
        <p:txBody>
          <a:bodyPr>
            <a:normAutofit/>
          </a:bodyPr>
          <a:lstStyle/>
          <a:p>
            <a:pPr marL="0" indent="0">
              <a:buNone/>
            </a:pPr>
            <a:r>
              <a:rPr lang="en-US" sz="2000" dirty="0">
                <a:solidFill>
                  <a:schemeClr val="accent6">
                    <a:lumMod val="50000"/>
                  </a:schemeClr>
                </a:solidFill>
                <a:latin typeface="Times New Roman" panose="02020603050405020304" pitchFamily="18" charset="0"/>
                <a:cs typeface="Times New Roman" panose="02020603050405020304" pitchFamily="18" charset="0"/>
              </a:rPr>
              <a:t>                                               </a:t>
            </a:r>
            <a:r>
              <a:rPr lang="en-US" sz="2000" b="1" dirty="0">
                <a:solidFill>
                  <a:schemeClr val="accent6">
                    <a:lumMod val="50000"/>
                  </a:schemeClr>
                </a:solidFill>
                <a:latin typeface="Times New Roman" panose="02020603050405020304" pitchFamily="18" charset="0"/>
                <a:cs typeface="Times New Roman" panose="02020603050405020304" pitchFamily="18" charset="0"/>
              </a:rPr>
              <a:t>RUP Process Model</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Construction phase: </a:t>
            </a:r>
          </a:p>
          <a:p>
            <a:pPr lvl="1" algn="just">
              <a:lnSpc>
                <a:spcPct val="150000"/>
              </a:lnSpc>
            </a:pPr>
            <a:r>
              <a:rPr lang="en-US" sz="1600" dirty="0">
                <a:latin typeface="Times New Roman" panose="02020603050405020304" pitchFamily="18" charset="0"/>
                <a:cs typeface="Times New Roman" panose="02020603050405020304" pitchFamily="18" charset="0"/>
              </a:rPr>
              <a:t>During the construction phase, all application features are developed, integrated, and thoroughly tested. </a:t>
            </a:r>
          </a:p>
          <a:p>
            <a:pPr lvl="1" algn="just">
              <a:lnSpc>
                <a:spcPct val="150000"/>
              </a:lnSpc>
            </a:pPr>
            <a:r>
              <a:rPr lang="en-US" sz="1600" dirty="0">
                <a:latin typeface="Times New Roman" panose="02020603050405020304" pitchFamily="18" charset="0"/>
                <a:cs typeface="Times New Roman" panose="02020603050405020304" pitchFamily="18" charset="0"/>
              </a:rPr>
              <a:t>This phase also focuses on the user manuals and the current release details. </a:t>
            </a:r>
          </a:p>
          <a:p>
            <a:pPr lvl="1" algn="just">
              <a:lnSpc>
                <a:spcPct val="150000"/>
              </a:lnSpc>
            </a:pPr>
            <a:r>
              <a:rPr lang="en-US" sz="1600" dirty="0">
                <a:latin typeface="Times New Roman" panose="02020603050405020304" pitchFamily="18" charset="0"/>
                <a:cs typeface="Times New Roman" panose="02020603050405020304" pitchFamily="18" charset="0"/>
              </a:rPr>
              <a:t>At the end of this phase, a beta release becomes operational for the customers.</a:t>
            </a:r>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2482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solidFill>
                  <a:srgbClr val="F79646">
                    <a:lumMod val="50000"/>
                  </a:srgbClr>
                </a:solidFill>
                <a:latin typeface="Times New Roman" panose="02020603050405020304" pitchFamily="18" charset="0"/>
                <a:cs typeface="Times New Roman" panose="02020603050405020304" pitchFamily="18" charset="0"/>
              </a:rPr>
              <a:t>RUP Process Model</a:t>
            </a:r>
            <a:endParaRPr lang="en-IN" sz="2000" dirty="0"/>
          </a:p>
        </p:txBody>
      </p:sp>
      <p:sp>
        <p:nvSpPr>
          <p:cNvPr id="3" name="Content Placeholder 2"/>
          <p:cNvSpPr>
            <a:spLocks noGrp="1"/>
          </p:cNvSpPr>
          <p:nvPr>
            <p:ph idx="1"/>
          </p:nvPr>
        </p:nvSpPr>
        <p:spPr/>
        <p:txBody>
          <a:bodyPr>
            <a:normAutofit/>
          </a:bodyPr>
          <a:lstStyle/>
          <a:p>
            <a:pPr>
              <a:lnSpc>
                <a:spcPct val="150000"/>
              </a:lnSpc>
            </a:pPr>
            <a:r>
              <a:rPr lang="en-US" sz="1600" dirty="0">
                <a:latin typeface="Times New Roman" panose="02020603050405020304" pitchFamily="18" charset="0"/>
                <a:cs typeface="Times New Roman" panose="02020603050405020304" pitchFamily="18" charset="0"/>
              </a:rPr>
              <a:t>Transition phase: </a:t>
            </a:r>
          </a:p>
          <a:p>
            <a:pPr lvl="1">
              <a:lnSpc>
                <a:spcPct val="150000"/>
              </a:lnSpc>
            </a:pPr>
            <a:r>
              <a:rPr lang="en-US" sz="1600" dirty="0">
                <a:latin typeface="Times New Roman" panose="02020603050405020304" pitchFamily="18" charset="0"/>
                <a:cs typeface="Times New Roman" panose="02020603050405020304" pitchFamily="18" charset="0"/>
              </a:rPr>
              <a:t>The purpose of the transition phase is to move the software product to the user community for working. </a:t>
            </a:r>
          </a:p>
          <a:p>
            <a:pPr lvl="1">
              <a:lnSpc>
                <a:spcPct val="150000"/>
              </a:lnSpc>
            </a:pPr>
            <a:r>
              <a:rPr lang="en-US" sz="1600" dirty="0">
                <a:latin typeface="Times New Roman" panose="02020603050405020304" pitchFamily="18" charset="0"/>
                <a:cs typeface="Times New Roman" panose="02020603050405020304" pitchFamily="18" charset="0"/>
              </a:rPr>
              <a:t>This phase includes several iterations, including beta releases, general availability releases, as well as bug-fix and enhancement releases. </a:t>
            </a:r>
          </a:p>
          <a:p>
            <a:pPr lvl="1">
              <a:lnSpc>
                <a:spcPct val="150000"/>
              </a:lnSpc>
            </a:pPr>
            <a:r>
              <a:rPr lang="en-US" sz="1600" dirty="0">
                <a:latin typeface="Times New Roman" panose="02020603050405020304" pitchFamily="18" charset="0"/>
                <a:cs typeface="Times New Roman" panose="02020603050405020304" pitchFamily="18" charset="0"/>
              </a:rPr>
              <a:t>Effort is made in developing user-oriented documentation, training users, supporting users in their initial product use, and reacting to user feedback. </a:t>
            </a:r>
            <a:endParaRPr lang="en-IN" sz="1600" dirty="0">
              <a:latin typeface="Times New Roman" panose="02020603050405020304" pitchFamily="18" charset="0"/>
              <a:cs typeface="Times New Roman" panose="02020603050405020304" pitchFamily="18" charset="0"/>
            </a:endParaRPr>
          </a:p>
          <a:p>
            <a:endParaRPr lang="en-IN" sz="2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302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D86222-6634-9BF1-F441-2CC34E907C14}"/>
              </a:ext>
            </a:extLst>
          </p:cNvPr>
          <p:cNvSpPr txBox="1"/>
          <p:nvPr/>
        </p:nvSpPr>
        <p:spPr>
          <a:xfrm>
            <a:off x="647564" y="699542"/>
            <a:ext cx="7848872" cy="4093428"/>
          </a:xfrm>
          <a:prstGeom prst="rect">
            <a:avLst/>
          </a:prstGeom>
          <a:noFill/>
        </p:spPr>
        <p:txBody>
          <a:bodyPr wrap="square" rtlCol="0">
            <a:spAutoFit/>
          </a:bodyPr>
          <a:lstStyle/>
          <a:p>
            <a:r>
              <a:rPr lang="en-US" dirty="0"/>
              <a:t>                                                         </a:t>
            </a:r>
            <a:r>
              <a:rPr lang="en-US" b="1" dirty="0">
                <a:solidFill>
                  <a:schemeClr val="accent6">
                    <a:lumMod val="50000"/>
                  </a:schemeClr>
                </a:solidFill>
                <a:latin typeface="Times New Roman" panose="02020603050405020304" pitchFamily="18" charset="0"/>
                <a:cs typeface="Times New Roman" panose="02020603050405020304" pitchFamily="18" charset="0"/>
              </a:rPr>
              <a:t>RUP Process Model</a:t>
            </a:r>
          </a:p>
          <a:p>
            <a:endParaRPr lang="en-US" dirty="0"/>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Each phase in the RUP can be further broken down into iterations.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Each iteration in the RUP mitigates risks, manage changes, provide reuse, and produces better quality products as compared to the traditional waterfall process.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RUP is suitable for small development teams as well as large development organizations.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can be found in a simple and clear process architecture that provides commonality across a family of processes.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Workflow represents the sequence of activities that produces a result of the observable value.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Workflows are divided into six core workflows (business modeling workflow, requirements workflow, analysis and design workflow, implementation workflow, test workflow, deployment workflow) and three supporting workflows (project management workflow, configuration and change management workflow, and environment workflow). </a:t>
            </a:r>
          </a:p>
          <a:p>
            <a:endParaRPr lang="en-IN" sz="1600" dirty="0"/>
          </a:p>
        </p:txBody>
      </p:sp>
    </p:spTree>
    <p:extLst>
      <p:ext uri="{BB962C8B-B14F-4D97-AF65-F5344CB8AC3E}">
        <p14:creationId xmlns:p14="http://schemas.microsoft.com/office/powerpoint/2010/main" val="1142015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7534"/>
            <a:ext cx="8229600" cy="3967089"/>
          </a:xfrm>
        </p:spPr>
        <p:txBody>
          <a:bodyPr>
            <a:normAutofit fontScale="92500" lnSpcReduction="10000"/>
          </a:bodyPr>
          <a:lstStyle/>
          <a:p>
            <a:pPr marL="0" indent="0">
              <a:buNone/>
            </a:pPr>
            <a:r>
              <a:rPr lang="en-IN" sz="1800" b="1" dirty="0">
                <a:solidFill>
                  <a:srgbClr val="7030A0"/>
                </a:solidFill>
                <a:latin typeface="Times New Roman" panose="02020603050405020304" pitchFamily="18" charset="0"/>
                <a:cs typeface="Times New Roman" panose="02020603050405020304" pitchFamily="18" charset="0"/>
              </a:rPr>
              <a:t>                                                     </a:t>
            </a:r>
            <a:r>
              <a:rPr lang="en-US" sz="1900" b="1" dirty="0">
                <a:solidFill>
                  <a:srgbClr val="F79646">
                    <a:lumMod val="50000"/>
                  </a:srgbClr>
                </a:solidFill>
                <a:latin typeface="Times New Roman" panose="02020603050405020304" pitchFamily="18" charset="0"/>
                <a:cs typeface="Times New Roman" panose="02020603050405020304" pitchFamily="18" charset="0"/>
              </a:rPr>
              <a:t>RUP Process Model</a:t>
            </a:r>
          </a:p>
          <a:p>
            <a:pPr marL="0" indent="0">
              <a:buNone/>
            </a:pPr>
            <a:endParaRPr lang="en-US" sz="1800" b="1" dirty="0">
              <a:solidFill>
                <a:srgbClr val="F79646">
                  <a:lumMod val="50000"/>
                </a:srgbClr>
              </a:solidFill>
              <a:latin typeface="Times New Roman" panose="02020603050405020304" pitchFamily="18" charset="0"/>
              <a:cs typeface="Times New Roman" panose="02020603050405020304" pitchFamily="18" charset="0"/>
            </a:endParaRPr>
          </a:p>
          <a:p>
            <a:pPr>
              <a:lnSpc>
                <a:spcPct val="160000"/>
              </a:lnSpc>
            </a:pPr>
            <a:r>
              <a:rPr lang="en-US" sz="1600" dirty="0">
                <a:latin typeface="Times New Roman" panose="02020603050405020304" pitchFamily="18" charset="0"/>
                <a:cs typeface="Times New Roman" panose="02020603050405020304" pitchFamily="18" charset="0"/>
              </a:rPr>
              <a:t>The RUP is a complete methodology in itself that emphasizes  documentation.</a:t>
            </a:r>
          </a:p>
          <a:p>
            <a:pPr>
              <a:lnSpc>
                <a:spcPct val="160000"/>
              </a:lnSpc>
            </a:pPr>
            <a:r>
              <a:rPr lang="en-US" sz="1600" dirty="0">
                <a:latin typeface="Times New Roman" panose="02020603050405020304" pitchFamily="18" charset="0"/>
                <a:cs typeface="Times New Roman" panose="02020603050405020304" pitchFamily="18" charset="0"/>
              </a:rPr>
              <a:t>It helps to proactively resolve project risks related with changing requirements. </a:t>
            </a:r>
          </a:p>
          <a:p>
            <a:pPr>
              <a:lnSpc>
                <a:spcPct val="160000"/>
              </a:lnSpc>
            </a:pPr>
            <a:r>
              <a:rPr lang="en-US" sz="1600" dirty="0">
                <a:latin typeface="Times New Roman" panose="02020603050405020304" pitchFamily="18" charset="0"/>
                <a:cs typeface="Times New Roman" panose="02020603050405020304" pitchFamily="18" charset="0"/>
              </a:rPr>
              <a:t>The RUP process is openly published, distributed, and supported for operation. </a:t>
            </a:r>
          </a:p>
          <a:p>
            <a:pPr>
              <a:lnSpc>
                <a:spcPct val="160000"/>
              </a:lnSpc>
            </a:pPr>
            <a:r>
              <a:rPr lang="en-US" sz="1600" dirty="0">
                <a:latin typeface="Times New Roman" panose="02020603050405020304" pitchFamily="18" charset="0"/>
                <a:cs typeface="Times New Roman" panose="02020603050405020304" pitchFamily="18" charset="0"/>
              </a:rPr>
              <a:t>It requires less time for integration of reusable components as the process of integration goes on throughout the software development life cycle. </a:t>
            </a:r>
          </a:p>
          <a:p>
            <a:pPr>
              <a:lnSpc>
                <a:spcPct val="160000"/>
              </a:lnSpc>
            </a:pPr>
            <a:r>
              <a:rPr lang="en-US" sz="1600" dirty="0">
                <a:latin typeface="Times New Roman" panose="02020603050405020304" pitchFamily="18" charset="0"/>
                <a:cs typeface="Times New Roman" panose="02020603050405020304" pitchFamily="18" charset="0"/>
              </a:rPr>
              <a:t>However, some expertise is required to develop software using this methodology. </a:t>
            </a:r>
          </a:p>
          <a:p>
            <a:pPr>
              <a:lnSpc>
                <a:spcPct val="160000"/>
              </a:lnSpc>
            </a:pPr>
            <a:r>
              <a:rPr lang="en-US" sz="1600" dirty="0">
                <a:latin typeface="Times New Roman" panose="02020603050405020304" pitchFamily="18" charset="0"/>
                <a:cs typeface="Times New Roman" panose="02020603050405020304" pitchFamily="18" charset="0"/>
              </a:rPr>
              <a:t>The development process is very complex and not well organized. </a:t>
            </a:r>
            <a:endParaRPr lang="en-IN" sz="16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2400" b="1" dirty="0">
                <a:solidFill>
                  <a:srgbClr val="7030A0"/>
                </a:solidFill>
                <a:latin typeface="Times New Roman" panose="02020603050405020304" pitchFamily="18" charset="0"/>
                <a:cs typeface="Times New Roman" panose="02020603050405020304" pitchFamily="18" charset="0"/>
              </a:rPr>
              <a:t>                                </a:t>
            </a:r>
          </a:p>
          <a:p>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1161019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Student prepatation PPT format</Template>
  <TotalTime>448</TotalTime>
  <Words>725</Words>
  <Application>Microsoft Office PowerPoint</Application>
  <PresentationFormat>On-screen Show (16:9)</PresentationFormat>
  <Paragraphs>62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Cambria</vt:lpstr>
      <vt:lpstr>Times New Roman</vt:lpstr>
      <vt:lpstr>Office Theme</vt:lpstr>
      <vt:lpstr>Introduction of Software Engineering</vt:lpstr>
      <vt:lpstr>7. RUP Process Model</vt:lpstr>
      <vt:lpstr>PowerPoint Presentation</vt:lpstr>
      <vt:lpstr>PowerPoint Presentation</vt:lpstr>
      <vt:lpstr>PowerPoint Presentation</vt:lpstr>
      <vt:lpstr> </vt:lpstr>
      <vt:lpstr>RUP Process Model</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Software Engineering</dc:title>
  <dc:creator>hasith darla</dc:creator>
  <cp:lastModifiedBy>vamsi bothsa</cp:lastModifiedBy>
  <cp:revision>8</cp:revision>
  <dcterms:created xsi:type="dcterms:W3CDTF">2024-01-17T04:54:35Z</dcterms:created>
  <dcterms:modified xsi:type="dcterms:W3CDTF">2024-01-31T18:10:19Z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4287AF37AD3A497AABCDA3D92102F63B_12</vt:lpwstr>
  </property>
  <property fmtid="{D5CDD505-2E9C-101B-9397-08002B2CF9AE}" pid="3" name="KSOProductBuildVer">
    <vt:lpwstr>1033-12.2.0.13201</vt:lpwstr>
  </property>
</Properties>
</file>