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5959" y="548641"/>
            <a:ext cx="9538653" cy="3712464"/>
          </a:xfrm>
        </p:spPr>
        <p:txBody>
          <a:bodyPr/>
          <a:lstStyle/>
          <a:p>
            <a:r>
              <a:rPr lang="en-US" dirty="0" smtClean="0"/>
              <a:t/>
            </a:r>
            <a:br>
              <a:rPr lang="en-US" dirty="0" smtClean="0"/>
            </a:br>
            <a:endParaRPr lang="en-IN" dirty="0"/>
          </a:p>
        </p:txBody>
      </p:sp>
      <p:sp>
        <p:nvSpPr>
          <p:cNvPr id="3" name="Subtitle 2"/>
          <p:cNvSpPr>
            <a:spLocks noGrp="1"/>
          </p:cNvSpPr>
          <p:nvPr>
            <p:ph type="subTitle" idx="1"/>
          </p:nvPr>
        </p:nvSpPr>
        <p:spPr>
          <a:xfrm>
            <a:off x="1965959" y="5034742"/>
            <a:ext cx="9538653" cy="1121350"/>
          </a:xfrm>
        </p:spPr>
        <p:txBody>
          <a:bodyPr>
            <a:normAutofit lnSpcReduction="10000"/>
          </a:bodyPr>
          <a:lstStyle/>
          <a:p>
            <a:r>
              <a:rPr lang="en-US" smtClean="0">
                <a:latin typeface="Imprint MT Shadow" panose="04020605060303030202" pitchFamily="82" charset="0"/>
              </a:rPr>
              <a:t>                                                                                          </a:t>
            </a:r>
            <a:r>
              <a:rPr lang="en-US" smtClean="0">
                <a:latin typeface="Imprint MT Shadow" panose="04020605060303030202" pitchFamily="82" charset="0"/>
              </a:rPr>
              <a:t>              </a:t>
            </a:r>
            <a:r>
              <a:rPr lang="en-US" sz="1400" b="1" u="sng" smtClean="0">
                <a:latin typeface="Imprint MT Shadow" panose="04020605060303030202" pitchFamily="82" charset="0"/>
              </a:rPr>
              <a:t>PRESENTED </a:t>
            </a:r>
            <a:r>
              <a:rPr lang="en-US" sz="1400" b="1" u="sng" dirty="0" smtClean="0">
                <a:latin typeface="Imprint MT Shadow" panose="04020605060303030202" pitchFamily="82" charset="0"/>
              </a:rPr>
              <a:t>BY:</a:t>
            </a:r>
            <a:endParaRPr lang="en-US" b="1" u="sng" dirty="0" smtClean="0">
              <a:latin typeface="Imprint MT Shadow" panose="04020605060303030202" pitchFamily="82" charset="0"/>
            </a:endParaRPr>
          </a:p>
          <a:p>
            <a:r>
              <a:rPr lang="en-US" b="1" dirty="0">
                <a:latin typeface="Imprint MT Shadow" panose="04020605060303030202" pitchFamily="82" charset="0"/>
              </a:rPr>
              <a:t> </a:t>
            </a:r>
            <a:r>
              <a:rPr lang="en-US" b="1" dirty="0" smtClean="0">
                <a:latin typeface="Imprint MT Shadow" panose="04020605060303030202" pitchFamily="82" charset="0"/>
              </a:rPr>
              <a:t>                                                                                                   SAIKUMAR GANJI</a:t>
            </a:r>
          </a:p>
          <a:p>
            <a:r>
              <a:rPr lang="en-US" b="1" dirty="0">
                <a:latin typeface="Imprint MT Shadow" panose="04020605060303030202" pitchFamily="82" charset="0"/>
              </a:rPr>
              <a:t> </a:t>
            </a:r>
            <a:r>
              <a:rPr lang="en-US" b="1" dirty="0" smtClean="0">
                <a:latin typeface="Imprint MT Shadow" panose="04020605060303030202" pitchFamily="82" charset="0"/>
              </a:rPr>
              <a:t>                                                                                                   </a:t>
            </a:r>
            <a:r>
              <a:rPr lang="en-US" b="1" dirty="0" smtClean="0">
                <a:latin typeface="Imprint MT Shadow" panose="04020605060303030202" pitchFamily="82" charset="0"/>
              </a:rPr>
              <a:t>SRINIVAS </a:t>
            </a:r>
            <a:r>
              <a:rPr lang="en-US" b="1" dirty="0" smtClean="0">
                <a:latin typeface="Imprint MT Shadow" panose="04020605060303030202" pitchFamily="82" charset="0"/>
              </a:rPr>
              <a:t>PERLA</a:t>
            </a:r>
            <a:endParaRPr lang="en-IN" b="1" dirty="0">
              <a:latin typeface="Imprint MT Shadow" panose="040206050603030302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959" y="296210"/>
            <a:ext cx="8915401" cy="4486101"/>
          </a:xfrm>
          <a:prstGeom prst="rect">
            <a:avLst/>
          </a:prstGeom>
        </p:spPr>
      </p:pic>
    </p:spTree>
    <p:extLst>
      <p:ext uri="{BB962C8B-B14F-4D97-AF65-F5344CB8AC3E}">
        <p14:creationId xmlns:p14="http://schemas.microsoft.com/office/powerpoint/2010/main" val="256537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831235" cy="628618"/>
          </a:xfrm>
        </p:spPr>
        <p:txBody>
          <a:bodyPr>
            <a:normAutofit fontScale="90000"/>
          </a:bodyPr>
          <a:lstStyle/>
          <a:p>
            <a:r>
              <a:rPr lang="en-US" b="1" dirty="0" smtClean="0">
                <a:latin typeface="Algerian" panose="04020705040A02060702" pitchFamily="82" charset="0"/>
              </a:rPr>
              <a:t>TCP SOCKETS:</a:t>
            </a:r>
            <a:endParaRPr lang="en-IN" b="1" dirty="0">
              <a:latin typeface="Algerian" panose="04020705040A02060702" pitchFamily="82" charset="0"/>
            </a:endParaRPr>
          </a:p>
        </p:txBody>
      </p:sp>
      <p:sp>
        <p:nvSpPr>
          <p:cNvPr id="3" name="Content Placeholder 2"/>
          <p:cNvSpPr>
            <a:spLocks noGrp="1"/>
          </p:cNvSpPr>
          <p:nvPr>
            <p:ph idx="1"/>
          </p:nvPr>
        </p:nvSpPr>
        <p:spPr>
          <a:xfrm>
            <a:off x="2592924" y="1389888"/>
            <a:ext cx="8911687" cy="4521334"/>
          </a:xfrm>
        </p:spPr>
        <p:txBody>
          <a:bodyPr/>
          <a:lstStyle/>
          <a:p>
            <a:r>
              <a:rPr lang="en-US" sz="2000" dirty="0">
                <a:latin typeface="Arial Rounded MT Bold" panose="020F0704030504030204" pitchFamily="34" charset="0"/>
              </a:rPr>
              <a:t>Create a socket object using socket.socket() and specify the socket type as socket.SOCK_STREAM. When you do that, the default </a:t>
            </a:r>
            <a:r>
              <a:rPr lang="en-US" sz="2000" dirty="0" smtClean="0">
                <a:latin typeface="Arial Rounded MT Bold" panose="020F0704030504030204" pitchFamily="34" charset="0"/>
              </a:rPr>
              <a:t>protocol </a:t>
            </a:r>
            <a:r>
              <a:rPr lang="en-US" sz="2000" dirty="0">
                <a:latin typeface="Arial Rounded MT Bold" panose="020F0704030504030204" pitchFamily="34" charset="0"/>
              </a:rPr>
              <a:t>that’s used is the Transmission Control Protocol (TCP</a:t>
            </a:r>
            <a:r>
              <a:rPr lang="en-US" sz="2000" dirty="0" smtClean="0">
                <a:latin typeface="Arial Rounded MT Bold" panose="020F0704030504030204" pitchFamily="34" charset="0"/>
              </a:rPr>
              <a:t>).</a:t>
            </a:r>
          </a:p>
          <a:p>
            <a:pPr marL="0" indent="0">
              <a:buNone/>
            </a:pPr>
            <a:r>
              <a:rPr lang="en-US" sz="2000" dirty="0">
                <a:latin typeface="Arial Rounded MT Bold" panose="020F0704030504030204" pitchFamily="34" charset="0"/>
              </a:rPr>
              <a:t>The Transmission Control Protocol (TCP):</a:t>
            </a:r>
          </a:p>
          <a:p>
            <a:r>
              <a:rPr lang="en-US" sz="2000" b="1" dirty="0" smtClean="0">
                <a:latin typeface="Arial Rounded MT Bold" panose="020F0704030504030204" pitchFamily="34" charset="0"/>
              </a:rPr>
              <a:t>Is </a:t>
            </a:r>
            <a:r>
              <a:rPr lang="en-US" sz="2000" b="1" dirty="0">
                <a:latin typeface="Arial Rounded MT Bold" panose="020F0704030504030204" pitchFamily="34" charset="0"/>
              </a:rPr>
              <a:t>reliable:</a:t>
            </a:r>
            <a:r>
              <a:rPr lang="en-US" sz="2000" dirty="0">
                <a:latin typeface="Arial Rounded MT Bold" panose="020F0704030504030204" pitchFamily="34" charset="0"/>
              </a:rPr>
              <a:t> packets dropped in the network are detected and retransmitted by the sender.</a:t>
            </a:r>
          </a:p>
          <a:p>
            <a:r>
              <a:rPr lang="en-US" sz="2000" b="1" dirty="0">
                <a:latin typeface="Arial Rounded MT Bold" panose="020F0704030504030204" pitchFamily="34" charset="0"/>
              </a:rPr>
              <a:t>Has in-order data delivery:</a:t>
            </a:r>
            <a:r>
              <a:rPr lang="en-US" sz="2000" dirty="0">
                <a:latin typeface="Arial Rounded MT Bold" panose="020F0704030504030204" pitchFamily="34" charset="0"/>
              </a:rPr>
              <a:t> data is read by your application in the order it was written by the sender.</a:t>
            </a:r>
          </a:p>
          <a:p>
            <a:endParaRPr lang="en-IN" dirty="0"/>
          </a:p>
        </p:txBody>
      </p:sp>
    </p:spTree>
    <p:extLst>
      <p:ext uri="{BB962C8B-B14F-4D97-AF65-F5344CB8AC3E}">
        <p14:creationId xmlns:p14="http://schemas.microsoft.com/office/powerpoint/2010/main" val="3863043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files.realpython.com/media/sockets-tcp-flow.1da426797e37.jp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722815" y="575755"/>
            <a:ext cx="5412041" cy="6094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128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flipV="1">
            <a:off x="0" y="311150"/>
            <a:ext cx="4484688" cy="312738"/>
          </a:xfrm>
        </p:spPr>
        <p:txBody>
          <a:bodyPr>
            <a:normAutofit fontScale="90000"/>
          </a:bodyPr>
          <a:lstStyle/>
          <a:p>
            <a:r>
              <a:rPr lang="en-US" dirty="0" smtClean="0"/>
              <a:t> </a:t>
            </a:r>
            <a:endParaRPr lang="en-IN" dirty="0"/>
          </a:p>
        </p:txBody>
      </p:sp>
      <p:sp>
        <p:nvSpPr>
          <p:cNvPr id="3" name="Content Placeholder 2"/>
          <p:cNvSpPr>
            <a:spLocks noGrp="1"/>
          </p:cNvSpPr>
          <p:nvPr>
            <p:ph idx="4294967295"/>
          </p:nvPr>
        </p:nvSpPr>
        <p:spPr>
          <a:xfrm>
            <a:off x="1636776" y="311150"/>
            <a:ext cx="10555224" cy="6638290"/>
          </a:xfrm>
        </p:spPr>
        <p:txBody>
          <a:bodyPr>
            <a:noAutofit/>
          </a:bodyPr>
          <a:lstStyle/>
          <a:p>
            <a:pPr>
              <a:buFont typeface="Wingdings" panose="05000000000000000000" pitchFamily="2" charset="2"/>
              <a:buChar char="Ø"/>
            </a:pPr>
            <a:r>
              <a:rPr lang="en-US" dirty="0">
                <a:latin typeface="Arial Rounded MT Bold" panose="020F0704030504030204" pitchFamily="34" charset="0"/>
              </a:rPr>
              <a:t>The left-hand column represents the server. </a:t>
            </a:r>
            <a:endParaRPr lang="en-US" dirty="0" smtClean="0">
              <a:latin typeface="Arial Rounded MT Bold" panose="020F0704030504030204" pitchFamily="34" charset="0"/>
            </a:endParaRPr>
          </a:p>
          <a:p>
            <a:pPr>
              <a:buFont typeface="Wingdings" panose="05000000000000000000" pitchFamily="2" charset="2"/>
              <a:buChar char="Ø"/>
            </a:pPr>
            <a:r>
              <a:rPr lang="en-US" dirty="0" smtClean="0">
                <a:latin typeface="Arial Rounded MT Bold" panose="020F0704030504030204" pitchFamily="34" charset="0"/>
              </a:rPr>
              <a:t>On </a:t>
            </a:r>
            <a:r>
              <a:rPr lang="en-US" dirty="0">
                <a:latin typeface="Arial Rounded MT Bold" panose="020F0704030504030204" pitchFamily="34" charset="0"/>
              </a:rPr>
              <a:t>the right-hand side is the client</a:t>
            </a:r>
            <a:r>
              <a:rPr lang="en-US" dirty="0" smtClean="0">
                <a:latin typeface="Arial Rounded MT Bold" panose="020F0704030504030204" pitchFamily="34" charset="0"/>
              </a:rPr>
              <a:t>.</a:t>
            </a:r>
          </a:p>
          <a:p>
            <a:pPr>
              <a:buFont typeface="Wingdings" panose="05000000000000000000" pitchFamily="2" charset="2"/>
              <a:buChar char="Ø"/>
            </a:pPr>
            <a:r>
              <a:rPr lang="en-US" dirty="0" smtClean="0">
                <a:latin typeface="Arial Rounded MT Bold" panose="020F0704030504030204" pitchFamily="34" charset="0"/>
              </a:rPr>
              <a:t>Starting </a:t>
            </a:r>
            <a:r>
              <a:rPr lang="en-US" dirty="0">
                <a:latin typeface="Arial Rounded MT Bold" panose="020F0704030504030204" pitchFamily="34" charset="0"/>
              </a:rPr>
              <a:t>in the top left-hand column, note the API calls the server makes to setup a “listening” </a:t>
            </a:r>
            <a:r>
              <a:rPr lang="en-US" dirty="0" smtClean="0">
                <a:latin typeface="Arial Rounded MT Bold" panose="020F0704030504030204" pitchFamily="34" charset="0"/>
              </a:rPr>
              <a:t>socket:</a:t>
            </a:r>
          </a:p>
          <a:p>
            <a:pPr>
              <a:buFont typeface="Wingdings" panose="05000000000000000000" pitchFamily="2" charset="2"/>
              <a:buChar char="Ø"/>
            </a:pPr>
            <a:r>
              <a:rPr lang="en-US" dirty="0" smtClean="0">
                <a:latin typeface="Arial Rounded MT Bold" panose="020F0704030504030204" pitchFamily="34" charset="0"/>
              </a:rPr>
              <a:t>socket</a:t>
            </a:r>
            <a:r>
              <a:rPr lang="en-US" dirty="0">
                <a:latin typeface="Arial Rounded MT Bold" panose="020F0704030504030204" pitchFamily="34" charset="0"/>
              </a:rPr>
              <a:t>()</a:t>
            </a:r>
          </a:p>
          <a:p>
            <a:pPr>
              <a:buFont typeface="Wingdings" panose="05000000000000000000" pitchFamily="2" charset="2"/>
              <a:buChar char="Ø"/>
            </a:pPr>
            <a:r>
              <a:rPr lang="en-US" dirty="0">
                <a:latin typeface="Arial Rounded MT Bold" panose="020F0704030504030204" pitchFamily="34" charset="0"/>
              </a:rPr>
              <a:t>bind()</a:t>
            </a:r>
          </a:p>
          <a:p>
            <a:pPr>
              <a:buFont typeface="Wingdings" panose="05000000000000000000" pitchFamily="2" charset="2"/>
              <a:buChar char="Ø"/>
            </a:pPr>
            <a:r>
              <a:rPr lang="en-US" dirty="0">
                <a:latin typeface="Arial Rounded MT Bold" panose="020F0704030504030204" pitchFamily="34" charset="0"/>
              </a:rPr>
              <a:t>listen()</a:t>
            </a:r>
          </a:p>
          <a:p>
            <a:pPr>
              <a:buFont typeface="Wingdings" panose="05000000000000000000" pitchFamily="2" charset="2"/>
              <a:buChar char="Ø"/>
            </a:pPr>
            <a:r>
              <a:rPr lang="en-US" dirty="0">
                <a:latin typeface="Arial Rounded MT Bold" panose="020F0704030504030204" pitchFamily="34" charset="0"/>
              </a:rPr>
              <a:t>accept</a:t>
            </a:r>
            <a:r>
              <a:rPr lang="en-US" dirty="0" smtClean="0">
                <a:latin typeface="Arial Rounded MT Bold" panose="020F0704030504030204" pitchFamily="34" charset="0"/>
              </a:rPr>
              <a:t>()</a:t>
            </a:r>
          </a:p>
          <a:p>
            <a:pPr>
              <a:buFont typeface="Wingdings" panose="05000000000000000000" pitchFamily="2" charset="2"/>
              <a:buChar char="Ø"/>
            </a:pPr>
            <a:r>
              <a:rPr lang="en-US" dirty="0">
                <a:latin typeface="Arial Rounded MT Bold" panose="020F0704030504030204" pitchFamily="34" charset="0"/>
              </a:rPr>
              <a:t>A listening socket does just what it sounds like. It listens for connections from clients. When a client connects, the server calls accept() to accept, or complete, the connection.</a:t>
            </a:r>
          </a:p>
          <a:p>
            <a:pPr>
              <a:buFont typeface="Wingdings" panose="05000000000000000000" pitchFamily="2" charset="2"/>
              <a:buChar char="Ø"/>
            </a:pPr>
            <a:r>
              <a:rPr lang="en-US" dirty="0" smtClean="0">
                <a:latin typeface="Arial Rounded MT Bold" panose="020F0704030504030204" pitchFamily="34" charset="0"/>
              </a:rPr>
              <a:t>The </a:t>
            </a:r>
            <a:r>
              <a:rPr lang="en-US" dirty="0">
                <a:latin typeface="Arial Rounded MT Bold" panose="020F0704030504030204" pitchFamily="34" charset="0"/>
              </a:rPr>
              <a:t>client calls connect() to establish a connection to the server and initiate the three-way handshake. The handshake step is important since it ensures that each side of the connection is reachable in the network, in other words that the client can reach the server and vice-versa. It may be that only one host, client or server, can reach the other.</a:t>
            </a:r>
          </a:p>
          <a:p>
            <a:pPr>
              <a:buFont typeface="Wingdings" panose="05000000000000000000" pitchFamily="2" charset="2"/>
              <a:buChar char="Ø"/>
            </a:pPr>
            <a:r>
              <a:rPr lang="en-US" dirty="0" smtClean="0">
                <a:latin typeface="Arial Rounded MT Bold" panose="020F0704030504030204" pitchFamily="34" charset="0"/>
              </a:rPr>
              <a:t>In </a:t>
            </a:r>
            <a:r>
              <a:rPr lang="en-US" dirty="0">
                <a:latin typeface="Arial Rounded MT Bold" panose="020F0704030504030204" pitchFamily="34" charset="0"/>
              </a:rPr>
              <a:t>the middle is the round-trip section, where data is exchanged between the client and server using calls to send() and recv().</a:t>
            </a:r>
          </a:p>
          <a:p>
            <a:pPr>
              <a:buFont typeface="Wingdings" panose="05000000000000000000" pitchFamily="2" charset="2"/>
              <a:buChar char="Ø"/>
            </a:pPr>
            <a:r>
              <a:rPr lang="en-US" dirty="0" smtClean="0">
                <a:latin typeface="Arial Rounded MT Bold" panose="020F0704030504030204" pitchFamily="34" charset="0"/>
              </a:rPr>
              <a:t>At </a:t>
            </a:r>
            <a:r>
              <a:rPr lang="en-US" dirty="0">
                <a:latin typeface="Arial Rounded MT Bold" panose="020F0704030504030204" pitchFamily="34" charset="0"/>
              </a:rPr>
              <a:t>the bottom, the client and server close() their respective sockets.</a:t>
            </a:r>
            <a:endParaRPr lang="en-IN" dirty="0">
              <a:latin typeface="Arial Rounded MT Bold" panose="020F0704030504030204" pitchFamily="34" charset="0"/>
            </a:endParaRPr>
          </a:p>
        </p:txBody>
      </p:sp>
    </p:spTree>
    <p:extLst>
      <p:ext uri="{BB962C8B-B14F-4D97-AF65-F5344CB8AC3E}">
        <p14:creationId xmlns:p14="http://schemas.microsoft.com/office/powerpoint/2010/main" val="243203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28801" y="484632"/>
            <a:ext cx="10363200" cy="1420368"/>
          </a:xfrm>
        </p:spPr>
        <p:txBody>
          <a:bodyPr>
            <a:normAutofit fontScale="90000"/>
          </a:bodyPr>
          <a:lstStyle/>
          <a:p>
            <a:r>
              <a:rPr lang="en-IN" b="1" dirty="0">
                <a:latin typeface="Algerian" panose="04020705040A02060702" pitchFamily="82" charset="0"/>
              </a:rPr>
              <a:t>Transferring Python Objects</a:t>
            </a:r>
            <a:r>
              <a:rPr lang="en-IN" b="1" dirty="0" smtClean="0">
                <a:latin typeface="Algerian" panose="04020705040A02060702" pitchFamily="82" charset="0"/>
              </a:rPr>
              <a:t>:</a:t>
            </a:r>
            <a:br>
              <a:rPr lang="en-IN" b="1" dirty="0" smtClean="0">
                <a:latin typeface="Algerian" panose="04020705040A02060702" pitchFamily="82" charset="0"/>
              </a:rPr>
            </a:br>
            <a:r>
              <a:rPr lang="en-IN" b="1" dirty="0">
                <a:latin typeface="Algerian" panose="04020705040A02060702" pitchFamily="82" charset="0"/>
              </a:rPr>
              <a:t/>
            </a:r>
            <a:br>
              <a:rPr lang="en-IN" b="1" dirty="0">
                <a:latin typeface="Algerian" panose="04020705040A02060702" pitchFamily="82" charset="0"/>
              </a:rPr>
            </a:br>
            <a:endParaRPr lang="en-IN" dirty="0">
              <a:latin typeface="Algerian" panose="04020705040A02060702" pitchFamily="82" charset="0"/>
            </a:endParaRPr>
          </a:p>
        </p:txBody>
      </p:sp>
      <p:sp>
        <p:nvSpPr>
          <p:cNvPr id="3" name="Content Placeholder 2"/>
          <p:cNvSpPr>
            <a:spLocks noGrp="1"/>
          </p:cNvSpPr>
          <p:nvPr>
            <p:ph idx="4294967295"/>
          </p:nvPr>
        </p:nvSpPr>
        <p:spPr>
          <a:xfrm>
            <a:off x="1828800" y="1508760"/>
            <a:ext cx="10363201" cy="5349240"/>
          </a:xfrm>
        </p:spPr>
        <p:txBody>
          <a:bodyPr>
            <a:normAutofit/>
          </a:bodyPr>
          <a:lstStyle/>
          <a:p>
            <a:r>
              <a:rPr lang="en-US" sz="2000" dirty="0">
                <a:latin typeface="Arial Rounded MT Bold" panose="020F0704030504030204" pitchFamily="34" charset="0"/>
              </a:rPr>
              <a:t>Socket Programming in </a:t>
            </a:r>
            <a:r>
              <a:rPr lang="en-US" sz="2000" dirty="0" smtClean="0">
                <a:latin typeface="Arial Rounded MT Bold" panose="020F0704030504030204" pitchFamily="34" charset="0"/>
              </a:rPr>
              <a:t>Python</a:t>
            </a:r>
            <a:r>
              <a:rPr lang="en-US" sz="2000" dirty="0">
                <a:latin typeface="Arial Rounded MT Bold" panose="020F0704030504030204" pitchFamily="34" charset="0"/>
              </a:rPr>
              <a:t> </a:t>
            </a:r>
            <a:r>
              <a:rPr lang="en-US" sz="2000" dirty="0" smtClean="0">
                <a:latin typeface="Arial Rounded MT Bold" panose="020F0704030504030204" pitchFamily="34" charset="0"/>
              </a:rPr>
              <a:t>also </a:t>
            </a:r>
            <a:r>
              <a:rPr lang="en-US" sz="2000" dirty="0">
                <a:latin typeface="Arial Rounded MT Bold" panose="020F0704030504030204" pitchFamily="34" charset="0"/>
              </a:rPr>
              <a:t>allows you to transfer Python objects as well. These objects can be anything like sets, tuples, dictionaries, etc. To achieve this, you will need to import the pickle module of Python.</a:t>
            </a:r>
          </a:p>
          <a:p>
            <a:pPr marL="0" indent="0">
              <a:buNone/>
            </a:pPr>
            <a:r>
              <a:rPr lang="en-US" sz="2000" b="1" dirty="0">
                <a:latin typeface="Arial Rounded MT Bold" panose="020F0704030504030204" pitchFamily="34" charset="0"/>
              </a:rPr>
              <a:t>Python pickle module:</a:t>
            </a:r>
            <a:endParaRPr lang="en-US" sz="2000" dirty="0">
              <a:latin typeface="Arial Rounded MT Bold" panose="020F0704030504030204" pitchFamily="34" charset="0"/>
            </a:endParaRPr>
          </a:p>
          <a:p>
            <a:r>
              <a:rPr lang="en-US" sz="2000" dirty="0">
                <a:latin typeface="Arial Rounded MT Bold" panose="020F0704030504030204" pitchFamily="34" charset="0"/>
              </a:rPr>
              <a:t>Python pickle module comes into picture when you are actually serializing or de-serializing objects in python</a:t>
            </a:r>
            <a:r>
              <a:rPr lang="en-US" sz="2000" dirty="0" smtClean="0">
                <a:latin typeface="Arial Rounded MT Bold" panose="020F0704030504030204" pitchFamily="34" charset="0"/>
              </a:rPr>
              <a:t>.</a:t>
            </a:r>
            <a:endParaRPr lang="en-US" sz="2000" dirty="0">
              <a:latin typeface="Arial Rounded MT Bold" panose="020F0704030504030204" pitchFamily="34" charset="0"/>
            </a:endParaRPr>
          </a:p>
          <a:p>
            <a:pPr marL="0" indent="0">
              <a:buNone/>
            </a:pPr>
            <a:r>
              <a:rPr lang="en-US" sz="2000" dirty="0">
                <a:latin typeface="Arial Rounded MT Bold" panose="020F0704030504030204" pitchFamily="34" charset="0"/>
              </a:rPr>
              <a:t>import pickle</a:t>
            </a:r>
          </a:p>
          <a:p>
            <a:pPr marL="0" indent="0">
              <a:buNone/>
            </a:pPr>
            <a:r>
              <a:rPr lang="en-US" sz="2000" dirty="0" smtClean="0">
                <a:latin typeface="Arial Rounded MT Bold" panose="020F0704030504030204" pitchFamily="34" charset="0"/>
              </a:rPr>
              <a:t>mylist</a:t>
            </a:r>
            <a:r>
              <a:rPr lang="en-US" sz="2000" dirty="0">
                <a:latin typeface="Arial Rounded MT Bold" panose="020F0704030504030204" pitchFamily="34" charset="0"/>
              </a:rPr>
              <a:t>=[1,2,'abc']</a:t>
            </a:r>
          </a:p>
          <a:p>
            <a:pPr marL="0" indent="0">
              <a:buNone/>
            </a:pPr>
            <a:r>
              <a:rPr lang="en-US" sz="2000" dirty="0">
                <a:latin typeface="Arial Rounded MT Bold" panose="020F0704030504030204" pitchFamily="34" charset="0"/>
              </a:rPr>
              <a:t>mymsg = pickle.dumps(mylist) </a:t>
            </a:r>
          </a:p>
          <a:p>
            <a:pPr marL="0" indent="0">
              <a:buNone/>
            </a:pPr>
            <a:r>
              <a:rPr lang="en-US" sz="2000" dirty="0">
                <a:latin typeface="Arial Rounded MT Bold" panose="020F0704030504030204" pitchFamily="34" charset="0"/>
              </a:rPr>
              <a:t>print(mymsg</a:t>
            </a:r>
            <a:r>
              <a:rPr lang="en-US" sz="2000" dirty="0" smtClean="0">
                <a:latin typeface="Arial Rounded MT Bold" panose="020F0704030504030204" pitchFamily="34" charset="0"/>
              </a:rPr>
              <a:t>)</a:t>
            </a:r>
          </a:p>
          <a:p>
            <a:r>
              <a:rPr lang="en-US" sz="2000" dirty="0">
                <a:latin typeface="Arial Rounded MT Bold" panose="020F0704030504030204" pitchFamily="34" charset="0"/>
              </a:rPr>
              <a:t>‘mylist’ is serialized using the dumps() function of the pickle module. Also make a note that the output starts with a ‘b’, meaning it’s converted to bytes. In socket programming, you can implement this module to transfer python </a:t>
            </a:r>
            <a:r>
              <a:rPr lang="en-US" sz="2000" dirty="0" smtClean="0">
                <a:latin typeface="Arial Rounded MT Bold" panose="020F0704030504030204" pitchFamily="34" charset="0"/>
              </a:rPr>
              <a:t>objects</a:t>
            </a:r>
            <a:r>
              <a:rPr lang="en-US" sz="2000" dirty="0">
                <a:latin typeface="Arial Rounded MT Bold" panose="020F0704030504030204" pitchFamily="34" charset="0"/>
              </a:rPr>
              <a:t> </a:t>
            </a:r>
            <a:r>
              <a:rPr lang="en-US" sz="2000" dirty="0" smtClean="0">
                <a:latin typeface="Arial Rounded MT Bold" panose="020F0704030504030204" pitchFamily="34" charset="0"/>
              </a:rPr>
              <a:t>between </a:t>
            </a:r>
            <a:r>
              <a:rPr lang="en-US" sz="2000" dirty="0">
                <a:latin typeface="Arial Rounded MT Bold" panose="020F0704030504030204" pitchFamily="34" charset="0"/>
              </a:rPr>
              <a:t>clients and servers</a:t>
            </a:r>
            <a:r>
              <a:rPr lang="en-US" dirty="0">
                <a:latin typeface="Arial Rounded MT Bold" panose="020F0704030504030204" pitchFamily="34" charset="0"/>
              </a:rPr>
              <a:t>.</a:t>
            </a:r>
          </a:p>
        </p:txBody>
      </p:sp>
    </p:spTree>
    <p:extLst>
      <p:ext uri="{BB962C8B-B14F-4D97-AF65-F5344CB8AC3E}">
        <p14:creationId xmlns:p14="http://schemas.microsoft.com/office/powerpoint/2010/main" val="40169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352856"/>
            <a:ext cx="7389227" cy="4609031"/>
          </a:xfrm>
        </p:spPr>
      </p:pic>
    </p:spTree>
    <p:extLst>
      <p:ext uri="{BB962C8B-B14F-4D97-AF65-F5344CB8AC3E}">
        <p14:creationId xmlns:p14="http://schemas.microsoft.com/office/powerpoint/2010/main" val="4285219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3" y="624110"/>
            <a:ext cx="8915400" cy="1067530"/>
          </a:xfrm>
        </p:spPr>
        <p:txBody>
          <a:bodyPr/>
          <a:lstStyle/>
          <a:p>
            <a:r>
              <a:rPr lang="en-US" dirty="0" smtClean="0">
                <a:latin typeface="Algerian" panose="04020705040A02060702" pitchFamily="82" charset="0"/>
              </a:rPr>
              <a:t>AGENDA:</a:t>
            </a:r>
            <a:endParaRPr lang="en-IN" dirty="0">
              <a:latin typeface="Algerian" panose="04020705040A02060702" pitchFamily="82" charset="0"/>
            </a:endParaRPr>
          </a:p>
        </p:txBody>
      </p:sp>
      <p:sp>
        <p:nvSpPr>
          <p:cNvPr id="3" name="Content Placeholder 2"/>
          <p:cNvSpPr>
            <a:spLocks noGrp="1"/>
          </p:cNvSpPr>
          <p:nvPr>
            <p:ph idx="1"/>
          </p:nvPr>
        </p:nvSpPr>
        <p:spPr>
          <a:xfrm>
            <a:off x="2589212" y="1600200"/>
            <a:ext cx="8915399" cy="4311022"/>
          </a:xfrm>
        </p:spPr>
        <p:txBody>
          <a:bodyPr/>
          <a:lstStyle/>
          <a:p>
            <a:r>
              <a:rPr lang="en-US" dirty="0" smtClean="0">
                <a:latin typeface="Arial Rounded MT Bold" panose="020F0704030504030204" pitchFamily="34" charset="0"/>
              </a:rPr>
              <a:t>SOCKET PROGRAMMING IN PYTHON</a:t>
            </a:r>
          </a:p>
          <a:p>
            <a:r>
              <a:rPr lang="en-US" dirty="0" smtClean="0">
                <a:latin typeface="Arial Rounded MT Bold" panose="020F0704030504030204" pitchFamily="34" charset="0"/>
              </a:rPr>
              <a:t>WHAT ARE SOCKETS</a:t>
            </a:r>
          </a:p>
          <a:p>
            <a:r>
              <a:rPr lang="en-US" dirty="0" smtClean="0">
                <a:latin typeface="Arial Rounded MT Bold" panose="020F0704030504030204" pitchFamily="34" charset="0"/>
              </a:rPr>
              <a:t>USE OF SOCKETS</a:t>
            </a:r>
          </a:p>
          <a:p>
            <a:r>
              <a:rPr lang="en-US" dirty="0" smtClean="0">
                <a:latin typeface="Arial Rounded MT Bold" panose="020F0704030504030204" pitchFamily="34" charset="0"/>
              </a:rPr>
              <a:t>HOW TO ACHIEVE SOCKET PROGRAMMING PYTHON</a:t>
            </a:r>
          </a:p>
          <a:p>
            <a:r>
              <a:rPr lang="en-US" dirty="0" smtClean="0">
                <a:latin typeface="Arial Rounded MT Bold" panose="020F0704030504030204" pitchFamily="34" charset="0"/>
              </a:rPr>
              <a:t>WHAT IS A SERVER</a:t>
            </a:r>
          </a:p>
          <a:p>
            <a:r>
              <a:rPr lang="en-US" dirty="0" smtClean="0">
                <a:latin typeface="Arial Rounded MT Bold" panose="020F0704030504030204" pitchFamily="34" charset="0"/>
              </a:rPr>
              <a:t>WHAT IS A CLIENT</a:t>
            </a:r>
          </a:p>
          <a:p>
            <a:r>
              <a:rPr lang="en-US" dirty="0" smtClean="0">
                <a:latin typeface="Arial Rounded MT Bold" panose="020F0704030504030204" pitchFamily="34" charset="0"/>
              </a:rPr>
              <a:t>TCP SOCKETS</a:t>
            </a:r>
          </a:p>
          <a:p>
            <a:r>
              <a:rPr lang="en-US" dirty="0" smtClean="0">
                <a:latin typeface="Arial Rounded MT Bold" panose="020F0704030504030204" pitchFamily="34" charset="0"/>
              </a:rPr>
              <a:t>TRANSFERRING PYTHON OBJECTS</a:t>
            </a:r>
          </a:p>
          <a:p>
            <a:endParaRPr lang="en-US" dirty="0" smtClean="0"/>
          </a:p>
          <a:p>
            <a:endParaRPr lang="en-US" dirty="0" smtClean="0"/>
          </a:p>
          <a:p>
            <a:endParaRPr lang="en-IN" dirty="0"/>
          </a:p>
        </p:txBody>
      </p:sp>
    </p:spTree>
    <p:extLst>
      <p:ext uri="{BB962C8B-B14F-4D97-AF65-F5344CB8AC3E}">
        <p14:creationId xmlns:p14="http://schemas.microsoft.com/office/powerpoint/2010/main" val="3434314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521" y="624110"/>
            <a:ext cx="9630092" cy="729202"/>
          </a:xfrm>
        </p:spPr>
        <p:txBody>
          <a:bodyPr/>
          <a:lstStyle/>
          <a:p>
            <a:r>
              <a:rPr lang="en-US" dirty="0">
                <a:latin typeface="Algerian" panose="04020705040A02060702" pitchFamily="82" charset="0"/>
              </a:rPr>
              <a:t>SOCKET PROGRAMMING IN PYTHON</a:t>
            </a:r>
            <a:endParaRPr lang="en-IN" dirty="0"/>
          </a:p>
        </p:txBody>
      </p:sp>
      <p:sp>
        <p:nvSpPr>
          <p:cNvPr id="3" name="Content Placeholder 2"/>
          <p:cNvSpPr>
            <a:spLocks noGrp="1"/>
          </p:cNvSpPr>
          <p:nvPr>
            <p:ph idx="1"/>
          </p:nvPr>
        </p:nvSpPr>
        <p:spPr>
          <a:xfrm>
            <a:off x="1912557" y="1767840"/>
            <a:ext cx="8915400" cy="3777622"/>
          </a:xfrm>
        </p:spPr>
        <p:txBody>
          <a:bodyPr>
            <a:normAutofit lnSpcReduction="10000"/>
          </a:bodyPr>
          <a:lstStyle/>
          <a:p>
            <a:r>
              <a:rPr lang="en-US" sz="2000" dirty="0">
                <a:latin typeface="Arial Rounded MT Bold" panose="020F0704030504030204" pitchFamily="34" charset="0"/>
              </a:rPr>
              <a:t>Socket programming is a way of connecting two nodes on a network to communicate with each other. One socket(node) listens on a particular port at an IP, while the other socket reaches out to the other to form a connection. The server forms the listener socket while the client reaches out to the server. </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They </a:t>
            </a:r>
            <a:r>
              <a:rPr lang="en-US" sz="2000" dirty="0">
                <a:latin typeface="Arial Rounded MT Bold" panose="020F0704030504030204" pitchFamily="34" charset="0"/>
              </a:rPr>
              <a:t>are the real backbones behind web browsing. In simpler terms, there is a server and a client. </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Socket </a:t>
            </a:r>
            <a:r>
              <a:rPr lang="en-US" sz="2000" dirty="0">
                <a:latin typeface="Arial Rounded MT Bold" panose="020F0704030504030204" pitchFamily="34" charset="0"/>
              </a:rPr>
              <a:t>programming is started by importing the socket library and making a simple </a:t>
            </a:r>
            <a:r>
              <a:rPr lang="en-US" sz="2000" dirty="0" smtClean="0">
                <a:latin typeface="Arial Rounded MT Bold" panose="020F0704030504030204" pitchFamily="34" charset="0"/>
              </a:rPr>
              <a:t>socket.</a:t>
            </a:r>
          </a:p>
          <a:p>
            <a:pPr>
              <a:buFont typeface="Wingdings" panose="05000000000000000000" pitchFamily="2" charset="2"/>
              <a:buChar char="Ø"/>
            </a:pPr>
            <a:r>
              <a:rPr lang="en-US" altLang="en-US" sz="2000" dirty="0">
                <a:solidFill>
                  <a:srgbClr val="273239"/>
                </a:solidFill>
                <a:latin typeface="Arial Rounded MT Bold" panose="020F0704030504030204" pitchFamily="34" charset="0"/>
              </a:rPr>
              <a:t>import </a:t>
            </a:r>
            <a:r>
              <a:rPr lang="en-US" altLang="en-US" sz="2000" dirty="0" smtClean="0">
                <a:solidFill>
                  <a:srgbClr val="273239"/>
                </a:solidFill>
                <a:latin typeface="Arial Rounded MT Bold" panose="020F0704030504030204" pitchFamily="34" charset="0"/>
              </a:rPr>
              <a:t>socket</a:t>
            </a:r>
          </a:p>
          <a:p>
            <a:pPr>
              <a:buFont typeface="Wingdings" panose="05000000000000000000" pitchFamily="2" charset="2"/>
              <a:buChar char="Ø"/>
            </a:pPr>
            <a:r>
              <a:rPr lang="en-US" altLang="en-US" sz="2000" dirty="0">
                <a:solidFill>
                  <a:srgbClr val="273239"/>
                </a:solidFill>
                <a:latin typeface="Arial Rounded MT Bold" panose="020F0704030504030204" pitchFamily="34" charset="0"/>
              </a:rPr>
              <a:t>s = socket.socket(socket.AF_INET, socket.SOCK_STREAM)</a:t>
            </a:r>
            <a:r>
              <a:rPr lang="en-US" altLang="en-US" sz="1100" dirty="0">
                <a:solidFill>
                  <a:schemeClr val="tx1"/>
                </a:solidFill>
                <a:latin typeface="Arial Rounded MT Bold" panose="020F0704030504030204" pitchFamily="34" charset="0"/>
              </a:rPr>
              <a:t> </a:t>
            </a:r>
            <a:endParaRPr lang="en-US" altLang="en-US" sz="3200" dirty="0">
              <a:solidFill>
                <a:schemeClr val="tx1"/>
              </a:solidFill>
              <a:latin typeface="Arial Rounded MT Bold" panose="020F0704030504030204" pitchFamily="34" charset="0"/>
            </a:endParaRPr>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29023120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469" y="413798"/>
            <a:ext cx="9202835" cy="765778"/>
          </a:xfrm>
        </p:spPr>
        <p:txBody>
          <a:bodyPr>
            <a:normAutofit fontScale="90000"/>
          </a:bodyPr>
          <a:lstStyle/>
          <a:p>
            <a:r>
              <a:rPr lang="en-IN" b="1" dirty="0">
                <a:latin typeface="Algerian" panose="04020705040A02060702" pitchFamily="82" charset="0"/>
              </a:rPr>
              <a:t>What are Sockets?</a:t>
            </a:r>
            <a:r>
              <a:rPr lang="en-IN" dirty="0"/>
              <a:t/>
            </a:r>
            <a:br>
              <a:rPr lang="en-IN" dirty="0"/>
            </a:br>
            <a:endParaRPr lang="en-IN" dirty="0"/>
          </a:p>
        </p:txBody>
      </p:sp>
      <p:sp>
        <p:nvSpPr>
          <p:cNvPr id="3" name="Content Placeholder 2"/>
          <p:cNvSpPr>
            <a:spLocks noGrp="1"/>
          </p:cNvSpPr>
          <p:nvPr>
            <p:ph idx="1"/>
          </p:nvPr>
        </p:nvSpPr>
        <p:spPr>
          <a:xfrm>
            <a:off x="2150300" y="1374648"/>
            <a:ext cx="8868220" cy="5483352"/>
          </a:xfrm>
        </p:spPr>
        <p:txBody>
          <a:bodyPr/>
          <a:lstStyle/>
          <a:p>
            <a:r>
              <a:rPr lang="en-US" sz="2000" dirty="0">
                <a:latin typeface="Arial Rounded MT Bold" panose="020F0704030504030204" pitchFamily="34" charset="0"/>
              </a:rPr>
              <a:t>sockets are interior endpoints built for sending and receiving data. A single network will have two sockets, one for each communicating device or program. These sockets are a combination of an IP address and a Port. A single device can have ‘n’ number of sockets based on the port number that is being used. Different ports are available for different types of protocols. Take a look at the following image for more about some of the common port numbers and the related protocols:</a:t>
            </a:r>
          </a:p>
          <a:p>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01" y="3949443"/>
            <a:ext cx="5550223" cy="2760782"/>
          </a:xfrm>
          <a:prstGeom prst="rect">
            <a:avLst/>
          </a:prstGeom>
        </p:spPr>
      </p:pic>
    </p:spTree>
    <p:extLst>
      <p:ext uri="{BB962C8B-B14F-4D97-AF65-F5344CB8AC3E}">
        <p14:creationId xmlns:p14="http://schemas.microsoft.com/office/powerpoint/2010/main" val="913609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anose="04020705040A02060702" pitchFamily="82" charset="0"/>
              </a:rPr>
              <a:t>USE OF </a:t>
            </a:r>
            <a:r>
              <a:rPr lang="en-US" sz="3200" b="1" dirty="0" smtClean="0">
                <a:latin typeface="Algerian" panose="04020705040A02060702" pitchFamily="82" charset="0"/>
              </a:rPr>
              <a:t>SOCKETS</a:t>
            </a:r>
            <a:r>
              <a:rPr lang="en-US" dirty="0" smtClean="0">
                <a:latin typeface="Algerian" panose="04020705040A02060702" pitchFamily="82" charset="0"/>
              </a:rPr>
              <a:t>:</a:t>
            </a:r>
            <a:endParaRPr lang="en-IN" dirty="0">
              <a:latin typeface="Algerian" panose="04020705040A02060702" pitchFamily="82" charset="0"/>
            </a:endParaRPr>
          </a:p>
        </p:txBody>
      </p:sp>
      <p:sp>
        <p:nvSpPr>
          <p:cNvPr id="3" name="Content Placeholder 2"/>
          <p:cNvSpPr>
            <a:spLocks noGrp="1"/>
          </p:cNvSpPr>
          <p:nvPr>
            <p:ph idx="1"/>
          </p:nvPr>
        </p:nvSpPr>
        <p:spPr>
          <a:xfrm>
            <a:off x="2442908" y="1691640"/>
            <a:ext cx="9035732" cy="4329310"/>
          </a:xfrm>
        </p:spPr>
        <p:txBody>
          <a:bodyPr>
            <a:normAutofit fontScale="92500" lnSpcReduction="20000"/>
          </a:bodyPr>
          <a:lstStyle/>
          <a:p>
            <a:r>
              <a:rPr lang="en-US" sz="2000" dirty="0">
                <a:latin typeface="Arial Rounded MT Bold" panose="020F0704030504030204" pitchFamily="34" charset="0"/>
              </a:rPr>
              <a:t>Sockets are the backbone of networking. They make the transfer of information possible between two different programs or devices. For example, when you open up your browser, you as a client are creating a connection to the server for the transfer of information</a:t>
            </a:r>
            <a:r>
              <a:rPr lang="en-US" dirty="0" smtClean="0"/>
              <a:t>.</a:t>
            </a:r>
          </a:p>
          <a:p>
            <a:endParaRPr lang="en-US" dirty="0" smtClean="0"/>
          </a:p>
          <a:p>
            <a:pPr marL="0" indent="0">
              <a:buNone/>
            </a:pPr>
            <a:r>
              <a:rPr lang="en-US" sz="3200" b="1" dirty="0">
                <a:latin typeface="Algerian" panose="04020705040A02060702" pitchFamily="82" charset="0"/>
              </a:rPr>
              <a:t>How to achieve Socket Programming in Python:</a:t>
            </a:r>
            <a:endParaRPr lang="en-US" sz="3200" dirty="0"/>
          </a:p>
          <a:p>
            <a:pPr marL="0" indent="0">
              <a:buNone/>
            </a:pPr>
            <a:endParaRPr lang="en-US" dirty="0" smtClean="0"/>
          </a:p>
          <a:p>
            <a:r>
              <a:rPr lang="en-US" sz="2200" dirty="0">
                <a:latin typeface="Arial Rounded MT Bold" panose="020F0704030504030204" pitchFamily="34" charset="0"/>
              </a:rPr>
              <a:t>To achieve Socket Programming in Python, you will need to import the </a:t>
            </a:r>
            <a:r>
              <a:rPr lang="en-US" sz="2200" b="1" dirty="0">
                <a:latin typeface="Arial Rounded MT Bold" panose="020F0704030504030204" pitchFamily="34" charset="0"/>
              </a:rPr>
              <a:t>socket</a:t>
            </a:r>
            <a:r>
              <a:rPr lang="en-US" sz="2200" dirty="0">
                <a:latin typeface="Arial Rounded MT Bold" panose="020F0704030504030204" pitchFamily="34" charset="0"/>
              </a:rPr>
              <a:t> module or framework. This module consists of built-in methods that are required for creating sockets and help them associate with each other.</a:t>
            </a:r>
          </a:p>
          <a:p>
            <a:r>
              <a:rPr lang="en-US" sz="2200" dirty="0">
                <a:latin typeface="Arial Rounded MT Bold" panose="020F0704030504030204" pitchFamily="34" charset="0"/>
              </a:rPr>
              <a:t>Some of the important methods are as follows:</a:t>
            </a:r>
          </a:p>
          <a:p>
            <a:endParaRPr lang="en-IN" dirty="0"/>
          </a:p>
        </p:txBody>
      </p:sp>
    </p:spTree>
    <p:extLst>
      <p:ext uri="{BB962C8B-B14F-4D97-AF65-F5344CB8AC3E}">
        <p14:creationId xmlns:p14="http://schemas.microsoft.com/office/powerpoint/2010/main" val="2121139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7300883" cy="957802"/>
          </a:xfrm>
        </p:spPr>
        <p:txBody>
          <a:bodyPr>
            <a:normAutofit/>
          </a:bodyPr>
          <a:lstStyle/>
          <a:p>
            <a:r>
              <a:rPr lang="en-US" sz="2800" dirty="0" smtClean="0">
                <a:latin typeface="Algerian" panose="04020705040A02060702" pitchFamily="82" charset="0"/>
              </a:rPr>
              <a:t> </a:t>
            </a:r>
            <a:endParaRPr lang="en-US" sz="2800" dirty="0">
              <a:latin typeface="Algerian" panose="04020705040A02060702" pitchFamily="82" charset="0"/>
            </a:endParaRPr>
          </a:p>
        </p:txBody>
      </p:sp>
      <p:sp>
        <p:nvSpPr>
          <p:cNvPr id="3" name="Content Placeholder 2"/>
          <p:cNvSpPr>
            <a:spLocks noGrp="1"/>
          </p:cNvSpPr>
          <p:nvPr>
            <p:ph idx="1"/>
          </p:nvPr>
        </p:nvSpPr>
        <p:spPr>
          <a:xfrm>
            <a:off x="2314892" y="1581912"/>
            <a:ext cx="9554020" cy="5193792"/>
          </a:xfrm>
        </p:spPr>
        <p:txBody>
          <a:bodyPr/>
          <a:lstStyle/>
          <a:p>
            <a:endParaRPr lang="en-US" dirty="0" smtClean="0">
              <a:latin typeface="Arial Rounded MT Bold" panose="020F0704030504030204" pitchFamily="34" charset="0"/>
            </a:endParaRPr>
          </a:p>
          <a:p>
            <a:endParaRPr lang="en-US" dirty="0">
              <a:latin typeface="Arial Rounded MT Bold" panose="020F07040305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33802755"/>
              </p:ext>
            </p:extLst>
          </p:nvPr>
        </p:nvGraphicFramePr>
        <p:xfrm>
          <a:off x="1682496" y="548641"/>
          <a:ext cx="9759695" cy="6044183"/>
        </p:xfrm>
        <a:graphic>
          <a:graphicData uri="http://schemas.openxmlformats.org/drawingml/2006/table">
            <a:tbl>
              <a:tblPr firstRow="1" bandRow="1">
                <a:tableStyleId>{BDBED569-4797-4DF1-A0F4-6AAB3CD982D8}</a:tableStyleId>
              </a:tblPr>
              <a:tblGrid>
                <a:gridCol w="4224881"/>
                <a:gridCol w="5534814"/>
              </a:tblGrid>
              <a:tr h="441181">
                <a:tc>
                  <a:txBody>
                    <a:bodyPr/>
                    <a:lstStyle/>
                    <a:p>
                      <a:r>
                        <a:rPr lang="en-US" dirty="0" smtClean="0"/>
                        <a:t>METHODS</a:t>
                      </a:r>
                      <a:endParaRPr lang="en-IN" dirty="0"/>
                    </a:p>
                  </a:txBody>
                  <a:tcPr/>
                </a:tc>
                <a:tc>
                  <a:txBody>
                    <a:bodyPr/>
                    <a:lstStyle/>
                    <a:p>
                      <a:r>
                        <a:rPr lang="en-US" dirty="0" smtClean="0"/>
                        <a:t>DESCRIPTION</a:t>
                      </a:r>
                      <a:endParaRPr lang="en-IN" dirty="0"/>
                    </a:p>
                  </a:txBody>
                  <a:tcPr/>
                </a:tc>
              </a:tr>
              <a:tr h="823975">
                <a:tc>
                  <a:txBody>
                    <a:bodyPr/>
                    <a:lstStyle/>
                    <a:p>
                      <a:pPr algn="ctr"/>
                      <a:r>
                        <a:rPr lang="en-IN" i="1" dirty="0" smtClean="0">
                          <a:effectLst/>
                        </a:rPr>
                        <a:t>socket.socket</a:t>
                      </a:r>
                      <a:r>
                        <a:rPr lang="en-IN" i="1" dirty="0">
                          <a:effectLst/>
                        </a:rPr>
                        <a:t>()</a:t>
                      </a:r>
                      <a:endParaRPr lang="en-IN" dirty="0">
                        <a:effectLst/>
                      </a:endParaRPr>
                    </a:p>
                  </a:txBody>
                  <a:tcPr marL="31750" anchor="ctr"/>
                </a:tc>
                <a:tc>
                  <a:txBody>
                    <a:bodyPr/>
                    <a:lstStyle/>
                    <a:p>
                      <a:r>
                        <a:rPr lang="en-US" dirty="0">
                          <a:effectLst/>
                        </a:rPr>
                        <a:t>used to create sockets (required on both server as well as client ends to create sockets)</a:t>
                      </a:r>
                    </a:p>
                  </a:txBody>
                  <a:tcPr marL="31750" anchor="ctr"/>
                </a:tc>
              </a:tr>
              <a:tr h="1764726">
                <a:tc>
                  <a:txBody>
                    <a:bodyPr/>
                    <a:lstStyle/>
                    <a:p>
                      <a:pPr algn="ctr"/>
                      <a:r>
                        <a:rPr lang="en-IN" i="1" dirty="0">
                          <a:effectLst/>
                        </a:rPr>
                        <a:t>socket.accept()</a:t>
                      </a:r>
                      <a:endParaRPr lang="en-IN" dirty="0">
                        <a:effectLst/>
                      </a:endParaRPr>
                    </a:p>
                  </a:txBody>
                  <a:tcPr marL="31750" anchor="ctr"/>
                </a:tc>
                <a:tc>
                  <a:txBody>
                    <a:bodyPr/>
                    <a:lstStyle/>
                    <a:p>
                      <a:r>
                        <a:rPr lang="en-US" dirty="0">
                          <a:effectLst/>
                        </a:rPr>
                        <a:t>used to accept a connection. It returns a pair of values (conn, address) where conn is a new socket object for sending or receiving data and address is the address of the socket present at the other end of the connection</a:t>
                      </a:r>
                    </a:p>
                  </a:txBody>
                  <a:tcPr marL="31750" anchor="ctr"/>
                </a:tc>
              </a:tr>
              <a:tr h="772067">
                <a:tc>
                  <a:txBody>
                    <a:bodyPr/>
                    <a:lstStyle/>
                    <a:p>
                      <a:pPr algn="ctr"/>
                      <a:r>
                        <a:rPr lang="en-IN" i="1" dirty="0">
                          <a:effectLst/>
                        </a:rPr>
                        <a:t>socket.bind()</a:t>
                      </a:r>
                      <a:endParaRPr lang="en-IN" dirty="0">
                        <a:effectLst/>
                      </a:endParaRPr>
                    </a:p>
                  </a:txBody>
                  <a:tcPr marL="31750" anchor="ctr"/>
                </a:tc>
                <a:tc>
                  <a:txBody>
                    <a:bodyPr/>
                    <a:lstStyle/>
                    <a:p>
                      <a:r>
                        <a:rPr lang="en-US" dirty="0">
                          <a:effectLst/>
                        </a:rPr>
                        <a:t>used to bind to the address that is specified as a parameter</a:t>
                      </a:r>
                    </a:p>
                  </a:txBody>
                  <a:tcPr marL="31750" anchor="ctr"/>
                </a:tc>
              </a:tr>
              <a:tr h="441181">
                <a:tc>
                  <a:txBody>
                    <a:bodyPr/>
                    <a:lstStyle/>
                    <a:p>
                      <a:pPr algn="ctr"/>
                      <a:r>
                        <a:rPr lang="en-IN" i="1" dirty="0">
                          <a:effectLst/>
                        </a:rPr>
                        <a:t>socket.close()</a:t>
                      </a:r>
                      <a:endParaRPr lang="en-IN" dirty="0">
                        <a:effectLst/>
                      </a:endParaRPr>
                    </a:p>
                  </a:txBody>
                  <a:tcPr marL="31750" anchor="ctr"/>
                </a:tc>
                <a:tc>
                  <a:txBody>
                    <a:bodyPr/>
                    <a:lstStyle/>
                    <a:p>
                      <a:r>
                        <a:rPr lang="en-US" dirty="0">
                          <a:effectLst/>
                        </a:rPr>
                        <a:t>used to mark the socket as closed</a:t>
                      </a:r>
                    </a:p>
                  </a:txBody>
                  <a:tcPr marL="31750" anchor="ctr"/>
                </a:tc>
              </a:tr>
              <a:tr h="772067">
                <a:tc>
                  <a:txBody>
                    <a:bodyPr/>
                    <a:lstStyle/>
                    <a:p>
                      <a:pPr algn="ctr"/>
                      <a:r>
                        <a:rPr lang="en-IN" i="1" dirty="0">
                          <a:effectLst/>
                        </a:rPr>
                        <a:t>socket.connect()</a:t>
                      </a:r>
                      <a:endParaRPr lang="en-IN" dirty="0">
                        <a:effectLst/>
                      </a:endParaRPr>
                    </a:p>
                  </a:txBody>
                  <a:tcPr marL="31750" anchor="ctr"/>
                </a:tc>
                <a:tc>
                  <a:txBody>
                    <a:bodyPr/>
                    <a:lstStyle/>
                    <a:p>
                      <a:r>
                        <a:rPr lang="en-US" dirty="0">
                          <a:effectLst/>
                        </a:rPr>
                        <a:t>used to connect to a remote address specified as the parameter</a:t>
                      </a:r>
                    </a:p>
                  </a:txBody>
                  <a:tcPr marL="31750" anchor="ctr"/>
                </a:tc>
              </a:tr>
              <a:tr h="1028986">
                <a:tc>
                  <a:txBody>
                    <a:bodyPr/>
                    <a:lstStyle/>
                    <a:p>
                      <a:pPr algn="ctr"/>
                      <a:r>
                        <a:rPr lang="en-IN" i="1" dirty="0">
                          <a:effectLst/>
                        </a:rPr>
                        <a:t>socket.listen()</a:t>
                      </a:r>
                      <a:endParaRPr lang="en-IN" dirty="0">
                        <a:effectLst/>
                      </a:endParaRPr>
                    </a:p>
                  </a:txBody>
                  <a:tcPr marL="31750" anchor="ctr"/>
                </a:tc>
                <a:tc>
                  <a:txBody>
                    <a:bodyPr/>
                    <a:lstStyle/>
                    <a:p>
                      <a:r>
                        <a:rPr lang="en-US" dirty="0">
                          <a:effectLst/>
                        </a:rPr>
                        <a:t>enables the server to accept connections</a:t>
                      </a:r>
                    </a:p>
                  </a:txBody>
                  <a:tcPr marL="31750" anchor="ctr"/>
                </a:tc>
              </a:tr>
            </a:tbl>
          </a:graphicData>
        </a:graphic>
      </p:graphicFrame>
    </p:spTree>
    <p:extLst>
      <p:ext uri="{BB962C8B-B14F-4D97-AF65-F5344CB8AC3E}">
        <p14:creationId xmlns:p14="http://schemas.microsoft.com/office/powerpoint/2010/main" val="491196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968" y="804672"/>
            <a:ext cx="9390887" cy="1197864"/>
          </a:xfrm>
        </p:spPr>
        <p:txBody>
          <a:bodyPr>
            <a:normAutofit/>
          </a:bodyPr>
          <a:lstStyle/>
          <a:p>
            <a:r>
              <a:rPr lang="en-US" dirty="0" smtClean="0"/>
              <a:t/>
            </a:r>
            <a:br>
              <a:rPr lang="en-US" dirty="0" smtClean="0"/>
            </a:br>
            <a:r>
              <a:rPr lang="en-US" sz="3200" b="1" dirty="0" smtClean="0">
                <a:latin typeface="Algerian" panose="04020705040A02060702" pitchFamily="82" charset="0"/>
              </a:rPr>
              <a:t>What is server:</a:t>
            </a:r>
            <a:endParaRPr lang="en-IN" sz="3200" b="1" dirty="0">
              <a:latin typeface="Algerian" panose="04020705040A02060702" pitchFamily="82" charset="0"/>
            </a:endParaRPr>
          </a:p>
        </p:txBody>
      </p:sp>
      <p:sp>
        <p:nvSpPr>
          <p:cNvPr id="3" name="Content Placeholder 2"/>
          <p:cNvSpPr>
            <a:spLocks noGrp="1"/>
          </p:cNvSpPr>
          <p:nvPr>
            <p:ph idx="1"/>
          </p:nvPr>
        </p:nvSpPr>
        <p:spPr>
          <a:xfrm>
            <a:off x="2185417" y="2221992"/>
            <a:ext cx="9319194" cy="4636008"/>
          </a:xfrm>
        </p:spPr>
        <p:txBody>
          <a:bodyPr>
            <a:normAutofit/>
          </a:bodyPr>
          <a:lstStyle/>
          <a:p>
            <a:r>
              <a:rPr lang="en-US" sz="2000" dirty="0">
                <a:latin typeface="Arial Rounded MT Bold" panose="020F0704030504030204" pitchFamily="34" charset="0"/>
              </a:rPr>
              <a:t>A server is either a program, a computer, or a device that is devoted to managing network resources. Servers can either be on the same device or computer or locally connected to other devices and computers or even remote. There are various types of servers such as database servers, network servers, print servers, etc.</a:t>
            </a:r>
          </a:p>
          <a:p>
            <a:r>
              <a:rPr lang="en-US" sz="2000" dirty="0">
                <a:latin typeface="Arial Rounded MT Bold" panose="020F0704030504030204" pitchFamily="34" charset="0"/>
              </a:rPr>
              <a:t>Servers commonly make use of methods like socket.socket(), socket.bind(), socket.listen(), etc to establish a connection and bind to the clients. </a:t>
            </a:r>
            <a:endParaRPr lang="en-US" sz="2000" dirty="0" smtClean="0">
              <a:latin typeface="Arial Rounded MT Bold" panose="020F0704030504030204" pitchFamily="34" charset="0"/>
            </a:endParaRPr>
          </a:p>
          <a:p>
            <a:r>
              <a:rPr lang="en-US" sz="2000" dirty="0" smtClean="0">
                <a:latin typeface="Arial Rounded MT Bold" panose="020F0704030504030204" pitchFamily="34" charset="0"/>
              </a:rPr>
              <a:t>Now </a:t>
            </a:r>
            <a:r>
              <a:rPr lang="en-US" sz="2000" dirty="0">
                <a:latin typeface="Arial Rounded MT Bold" panose="020F0704030504030204" pitchFamily="34" charset="0"/>
              </a:rPr>
              <a:t>let’s write a program to create a server.</a:t>
            </a:r>
          </a:p>
        </p:txBody>
      </p:sp>
    </p:spTree>
    <p:extLst>
      <p:ext uri="{BB962C8B-B14F-4D97-AF65-F5344CB8AC3E}">
        <p14:creationId xmlns:p14="http://schemas.microsoft.com/office/powerpoint/2010/main" val="1183368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4763" y="557213"/>
            <a:ext cx="9647237" cy="622300"/>
          </a:xfrm>
        </p:spPr>
        <p:txBody>
          <a:bodyPr>
            <a:normAutofit fontScale="90000"/>
          </a:bodyPr>
          <a:lstStyle/>
          <a:p>
            <a:r>
              <a:rPr lang="en-US" dirty="0" smtClean="0">
                <a:latin typeface="Algerian" panose="04020705040A02060702" pitchFamily="82" charset="0"/>
              </a:rPr>
              <a:t>Program:</a:t>
            </a:r>
            <a:endParaRPr lang="en-IN" dirty="0">
              <a:latin typeface="Algerian" panose="04020705040A02060702" pitchFamily="82" charset="0"/>
            </a:endParaRPr>
          </a:p>
        </p:txBody>
      </p:sp>
      <p:sp>
        <p:nvSpPr>
          <p:cNvPr id="4" name="Rectangle 2"/>
          <p:cNvSpPr>
            <a:spLocks noGrp="1" noChangeArrowheads="1"/>
          </p:cNvSpPr>
          <p:nvPr>
            <p:ph idx="4294967295"/>
          </p:nvPr>
        </p:nvSpPr>
        <p:spPr bwMode="auto">
          <a:xfrm>
            <a:off x="2363788" y="1322389"/>
            <a:ext cx="9828212"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Rounded MT Bold" panose="020F0704030504030204" pitchFamily="34" charset="0"/>
              </a:rPr>
              <a:t>import</a:t>
            </a:r>
            <a:r>
              <a:rPr kumimoji="0" lang="en-US" altLang="en-US" sz="2000" b="0" i="0" u="none" strike="noStrike" cap="none" normalizeH="0" baseline="0" dirty="0" smtClean="0">
                <a:ln>
                  <a:noFill/>
                </a:ln>
                <a:effectLst/>
                <a:latin typeface="Arial Rounded MT Bold" panose="020F0704030504030204" pitchFamily="34" charset="0"/>
              </a:rPr>
              <a:t> socket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s</a:t>
            </a:r>
            <a:r>
              <a:rPr kumimoji="0" lang="en-US" altLang="en-US" sz="2000" b="1" i="0" u="none" strike="noStrike" cap="none" normalizeH="0" baseline="0" dirty="0" smtClean="0">
                <a:ln>
                  <a:noFill/>
                </a:ln>
                <a:effectLst/>
                <a:latin typeface="Arial Rounded MT Bold" panose="020F0704030504030204" pitchFamily="34" charset="0"/>
              </a:rPr>
              <a:t>=</a:t>
            </a:r>
            <a:r>
              <a:rPr kumimoji="0" lang="en-US" altLang="en-US" sz="2000" b="0" i="0" u="none" strike="noStrike" cap="none" normalizeH="0" baseline="0" dirty="0" smtClean="0">
                <a:ln>
                  <a:noFill/>
                </a:ln>
                <a:effectLst/>
                <a:latin typeface="Arial Rounded MT Bold" panose="020F0704030504030204" pitchFamily="34" charset="0"/>
              </a:rPr>
              <a:t>socket.socket(socket.AF_INET, socket.SOCK_STREAM)</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s.bind((socket.gethostname(),1234))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70C0"/>
                </a:solidFill>
                <a:effectLst/>
                <a:latin typeface="Arial Rounded MT Bold" panose="020F0704030504030204" pitchFamily="34" charset="0"/>
              </a:rPr>
              <a:t>#port number can be anything between 0-65535(we usually specify non-previleged ports which are &gt; 1023)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s.listen(5)</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Arial Rounded MT Bold" panose="020F0704030504030204" pitchFamily="34" charset="0"/>
              </a:rPr>
              <a:t>while</a:t>
            </a:r>
            <a:r>
              <a:rPr kumimoji="0" lang="en-US" altLang="en-US" sz="2000" b="0" i="0" u="none" strike="noStrike" cap="none" normalizeH="0" baseline="0" dirty="0" smtClean="0">
                <a:ln>
                  <a:noFill/>
                </a:ln>
                <a:effectLst/>
                <a:latin typeface="Arial Rounded MT Bold" panose="020F0704030504030204" pitchFamily="34" charset="0"/>
              </a:rPr>
              <a:t> True: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clt,adr</a:t>
            </a:r>
            <a:r>
              <a:rPr kumimoji="0" lang="en-US" altLang="en-US" sz="2000" b="1" i="0" u="none" strike="noStrike" cap="none" normalizeH="0" baseline="0" dirty="0" smtClean="0">
                <a:ln>
                  <a:noFill/>
                </a:ln>
                <a:effectLst/>
                <a:latin typeface="Arial Rounded MT Bold" panose="020F0704030504030204" pitchFamily="34" charset="0"/>
              </a:rPr>
              <a:t>=</a:t>
            </a:r>
            <a:r>
              <a:rPr kumimoji="0" lang="en-US" altLang="en-US" sz="2000" b="0" i="0" u="none" strike="noStrike" cap="none" normalizeH="0" baseline="0" dirty="0" smtClean="0">
                <a:ln>
                  <a:noFill/>
                </a:ln>
                <a:effectLst/>
                <a:latin typeface="Arial Rounded MT Bold" panose="020F0704030504030204" pitchFamily="34" charset="0"/>
              </a:rPr>
              <a:t>s.accept()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print(f"Connection to {adr}established")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a:t>
            </a:r>
            <a:r>
              <a:rPr kumimoji="0" lang="en-US" altLang="en-US" sz="2000" b="0" i="0" u="none" strike="noStrike" cap="none" normalizeH="0" baseline="0" dirty="0" smtClean="0">
                <a:ln>
                  <a:noFill/>
                </a:ln>
                <a:solidFill>
                  <a:srgbClr val="0070C0"/>
                </a:solidFill>
                <a:effectLst/>
                <a:latin typeface="Arial Rounded MT Bold" panose="020F0704030504030204" pitchFamily="34" charset="0"/>
              </a:rPr>
              <a:t>  #f string is literal string prefixed with f which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70C0"/>
                </a:solidFill>
                <a:effectLst/>
                <a:latin typeface="Arial Rounded MT Bold" panose="020F0704030504030204" pitchFamily="34" charset="0"/>
              </a:rPr>
              <a:t>   #contains python expressions inside braces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Arial Rounded MT Bold" panose="020F0704030504030204" pitchFamily="34" charset="0"/>
              </a:rPr>
              <a:t>    clt.send(bytes("Socket Programming in Python","utf-8 ")) </a:t>
            </a:r>
            <a:r>
              <a:rPr kumimoji="0" lang="en-US" altLang="en-US" sz="2000" b="0" i="0" u="none" strike="noStrike" cap="none" normalizeH="0" baseline="0" dirty="0" smtClean="0">
                <a:ln>
                  <a:noFill/>
                </a:ln>
                <a:solidFill>
                  <a:srgbClr val="0070C0"/>
                </a:solidFill>
                <a:effectLst/>
                <a:latin typeface="Arial Rounded MT Bold" panose="020F0704030504030204" pitchFamily="34" charset="0"/>
              </a:rPr>
              <a:t>#to send info to clientsocket</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000" dirty="0">
              <a:solidFill>
                <a:srgbClr val="0070C0"/>
              </a:solidFill>
              <a:latin typeface="Arial Rounded MT Bold" panose="020F0704030504030204" pitchFamily="34" charset="0"/>
            </a:endParaRPr>
          </a:p>
          <a:p>
            <a:pPr defTabSz="914400">
              <a:buClrTx/>
            </a:pPr>
            <a:endParaRPr kumimoji="0" lang="en-US" altLang="en-US" sz="2000" b="0" i="0" u="none" strike="noStrike" cap="none" normalizeH="0" baseline="0" dirty="0" smtClean="0">
              <a:ln>
                <a:noFill/>
              </a:ln>
              <a:solidFill>
                <a:srgbClr val="0070C0"/>
              </a:solidFill>
              <a:effectLst/>
              <a:latin typeface="Arial Rounded MT Bold" panose="020F0704030504030204" pitchFamily="34" charset="0"/>
            </a:endParaRPr>
          </a:p>
        </p:txBody>
      </p:sp>
    </p:spTree>
    <p:extLst>
      <p:ext uri="{BB962C8B-B14F-4D97-AF65-F5344CB8AC3E}">
        <p14:creationId xmlns:p14="http://schemas.microsoft.com/office/powerpoint/2010/main" val="3998226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293" y="432086"/>
            <a:ext cx="9202835" cy="1003522"/>
          </a:xfrm>
        </p:spPr>
        <p:txBody>
          <a:bodyPr/>
          <a:lstStyle/>
          <a:p>
            <a:r>
              <a:rPr lang="en-IN" b="1" dirty="0">
                <a:latin typeface="Algerian" panose="04020705040A02060702" pitchFamily="82" charset="0"/>
              </a:rPr>
              <a:t>What is a Client?</a:t>
            </a:r>
            <a:endParaRPr lang="en-IN" dirty="0">
              <a:latin typeface="Algerian" panose="04020705040A02060702" pitchFamily="82" charset="0"/>
            </a:endParaRPr>
          </a:p>
        </p:txBody>
      </p:sp>
      <p:sp>
        <p:nvSpPr>
          <p:cNvPr id="3" name="Content Placeholder 2"/>
          <p:cNvSpPr>
            <a:spLocks noGrp="1"/>
          </p:cNvSpPr>
          <p:nvPr>
            <p:ph idx="1"/>
          </p:nvPr>
        </p:nvSpPr>
        <p:spPr>
          <a:xfrm>
            <a:off x="2108293" y="1639824"/>
            <a:ext cx="9567135" cy="4751832"/>
          </a:xfrm>
        </p:spPr>
        <p:txBody>
          <a:bodyPr>
            <a:normAutofit/>
          </a:bodyPr>
          <a:lstStyle/>
          <a:p>
            <a:r>
              <a:rPr lang="en-US" sz="2000" dirty="0">
                <a:latin typeface="Arial Rounded MT Bold" panose="020F0704030504030204" pitchFamily="34" charset="0"/>
              </a:rPr>
              <a:t>A client is either a computer or software that receives information or services from the server. In a client-server module, clients requests for services from servers. The best example is a web browser such as Google Chrome, Firefox, etc. These web browsers request web servers for the required web pages and services as directed by the user. Other examples include online games, online chats, etc</a:t>
            </a:r>
            <a:r>
              <a:rPr lang="en-US" sz="2000" dirty="0" smtClean="0">
                <a:latin typeface="Arial Rounded MT Bold" panose="020F0704030504030204" pitchFamily="34" charset="0"/>
              </a:rPr>
              <a:t>.</a:t>
            </a:r>
          </a:p>
          <a:p>
            <a:pPr>
              <a:buFont typeface="Wingdings" panose="05000000000000000000" pitchFamily="2" charset="2"/>
              <a:buChar char="v"/>
            </a:pPr>
            <a:r>
              <a:rPr lang="en-US" dirty="0">
                <a:solidFill>
                  <a:srgbClr val="00B0F0"/>
                </a:solidFill>
                <a:latin typeface="Arial Rounded MT Bold" panose="020F0704030504030204" pitchFamily="34" charset="0"/>
              </a:rPr>
              <a:t>import socket</a:t>
            </a:r>
          </a:p>
          <a:p>
            <a:pPr marL="0" indent="0">
              <a:buNone/>
            </a:pPr>
            <a:r>
              <a:rPr lang="en-US" dirty="0">
                <a:solidFill>
                  <a:srgbClr val="00B0F0"/>
                </a:solidFill>
                <a:latin typeface="Arial Rounded MT Bold" panose="020F0704030504030204" pitchFamily="34" charset="0"/>
              </a:rPr>
              <a:t> </a:t>
            </a:r>
            <a:r>
              <a:rPr lang="en-US" dirty="0" smtClean="0">
                <a:solidFill>
                  <a:srgbClr val="00B0F0"/>
                </a:solidFill>
                <a:latin typeface="Arial Rounded MT Bold" panose="020F0704030504030204" pitchFamily="34" charset="0"/>
              </a:rPr>
              <a:t>    s=socket.socket(socket.AF_INET</a:t>
            </a:r>
            <a:r>
              <a:rPr lang="en-US" dirty="0">
                <a:solidFill>
                  <a:srgbClr val="00B0F0"/>
                </a:solidFill>
                <a:latin typeface="Arial Rounded MT Bold" panose="020F0704030504030204" pitchFamily="34" charset="0"/>
              </a:rPr>
              <a:t>, socket.SOCK_STREAM)</a:t>
            </a:r>
          </a:p>
          <a:p>
            <a:pPr marL="0" indent="0">
              <a:buNone/>
            </a:pPr>
            <a:r>
              <a:rPr lang="en-US" dirty="0" smtClean="0">
                <a:solidFill>
                  <a:srgbClr val="00B0F0"/>
                </a:solidFill>
                <a:latin typeface="Arial Rounded MT Bold" panose="020F0704030504030204" pitchFamily="34" charset="0"/>
              </a:rPr>
              <a:t>     s.connect</a:t>
            </a:r>
            <a:r>
              <a:rPr lang="en-US" dirty="0">
                <a:solidFill>
                  <a:srgbClr val="00B0F0"/>
                </a:solidFill>
                <a:latin typeface="Arial Rounded MT Bold" panose="020F0704030504030204" pitchFamily="34" charset="0"/>
              </a:rPr>
              <a:t>((socket.gethostname(), 2346))</a:t>
            </a:r>
          </a:p>
          <a:p>
            <a:pPr marL="0" indent="0">
              <a:buNone/>
            </a:pPr>
            <a:r>
              <a:rPr lang="en-US" dirty="0" smtClean="0">
                <a:solidFill>
                  <a:srgbClr val="00B0F0"/>
                </a:solidFill>
                <a:latin typeface="Arial Rounded MT Bold" panose="020F0704030504030204" pitchFamily="34" charset="0"/>
              </a:rPr>
              <a:t>     msg=s.recv(1024</a:t>
            </a:r>
            <a:r>
              <a:rPr lang="en-US" dirty="0">
                <a:solidFill>
                  <a:srgbClr val="00B0F0"/>
                </a:solidFill>
                <a:latin typeface="Arial Rounded MT Bold" panose="020F0704030504030204" pitchFamily="34" charset="0"/>
              </a:rPr>
              <a:t>)</a:t>
            </a:r>
          </a:p>
          <a:p>
            <a:pPr marL="0" indent="0">
              <a:buNone/>
            </a:pPr>
            <a:r>
              <a:rPr lang="en-US" dirty="0" smtClean="0">
                <a:solidFill>
                  <a:srgbClr val="00B0F0"/>
                </a:solidFill>
                <a:latin typeface="Arial Rounded MT Bold" panose="020F0704030504030204" pitchFamily="34" charset="0"/>
              </a:rPr>
              <a:t>     print(msg.decode</a:t>
            </a:r>
            <a:r>
              <a:rPr lang="en-US" dirty="0">
                <a:solidFill>
                  <a:srgbClr val="00B0F0"/>
                </a:solidFill>
                <a:latin typeface="Arial Rounded MT Bold" panose="020F0704030504030204" pitchFamily="34" charset="0"/>
              </a:rPr>
              <a:t>("utf-8"))</a:t>
            </a:r>
            <a:endParaRPr lang="en-US" dirty="0" smtClean="0">
              <a:solidFill>
                <a:srgbClr val="00B0F0"/>
              </a:solidFill>
              <a:latin typeface="Arial Rounded MT Bold" panose="020F0704030504030204" pitchFamily="34" charset="0"/>
            </a:endParaRPr>
          </a:p>
          <a:p>
            <a:pPr marL="0" indent="0">
              <a:buNone/>
            </a:pPr>
            <a:endParaRPr lang="en-US" sz="2000" dirty="0" smtClean="0">
              <a:latin typeface="Arial Rounded MT Bold" panose="020F0704030504030204" pitchFamily="34" charset="0"/>
            </a:endParaRPr>
          </a:p>
          <a:p>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1797493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1422</TotalTime>
  <Words>842</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Rounded MT Bold</vt:lpstr>
      <vt:lpstr>Century Gothic</vt:lpstr>
      <vt:lpstr>Imprint MT Shadow</vt:lpstr>
      <vt:lpstr>Wingdings</vt:lpstr>
      <vt:lpstr>Wingdings 3</vt:lpstr>
      <vt:lpstr>Wisp</vt:lpstr>
      <vt:lpstr> </vt:lpstr>
      <vt:lpstr>AGENDA:</vt:lpstr>
      <vt:lpstr>SOCKET PROGRAMMING IN PYTHON</vt:lpstr>
      <vt:lpstr>What are Sockets? </vt:lpstr>
      <vt:lpstr>USE OF SOCKETS:</vt:lpstr>
      <vt:lpstr> </vt:lpstr>
      <vt:lpstr> What is server:</vt:lpstr>
      <vt:lpstr>Program:</vt:lpstr>
      <vt:lpstr>What is a Client?</vt:lpstr>
      <vt:lpstr>TCP SOCKETS:</vt:lpstr>
      <vt:lpstr>PowerPoint Presentation</vt:lpstr>
      <vt:lpstr> </vt:lpstr>
      <vt:lpstr>Transferring Python Objects: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SaikumarGanji</dc:creator>
  <cp:lastModifiedBy>SrinuPerla</cp:lastModifiedBy>
  <cp:revision>20</cp:revision>
  <dcterms:created xsi:type="dcterms:W3CDTF">2021-12-21T09:22:20Z</dcterms:created>
  <dcterms:modified xsi:type="dcterms:W3CDTF">2021-12-22T09:55:26Z</dcterms:modified>
</cp:coreProperties>
</file>