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5" r:id="rId2"/>
    <p:sldId id="310" r:id="rId3"/>
    <p:sldId id="323" r:id="rId4"/>
    <p:sldId id="311" r:id="rId5"/>
    <p:sldId id="314" r:id="rId6"/>
    <p:sldId id="315" r:id="rId7"/>
    <p:sldId id="316" r:id="rId8"/>
    <p:sldId id="317" r:id="rId9"/>
    <p:sldId id="318" r:id="rId10"/>
    <p:sldId id="312" r:id="rId11"/>
    <p:sldId id="322" r:id="rId12"/>
    <p:sldId id="320" r:id="rId13"/>
    <p:sldId id="321"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8720B-A98D-445F-B19A-0BC8AFB752C0}">
          <p14:sldIdLst>
            <p14:sldId id="265"/>
            <p14:sldId id="310"/>
            <p14:sldId id="323"/>
            <p14:sldId id="311"/>
            <p14:sldId id="314"/>
            <p14:sldId id="315"/>
            <p14:sldId id="316"/>
            <p14:sldId id="317"/>
            <p14:sldId id="318"/>
            <p14:sldId id="312"/>
            <p14:sldId id="322"/>
            <p14:sldId id="320"/>
            <p14:sldId id="321"/>
          </p14:sldIdLst>
        </p14:section>
      </p14:sectionLst>
    </p:ex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29" autoAdjust="0"/>
  </p:normalViewPr>
  <p:slideViewPr>
    <p:cSldViewPr showGuides="1">
      <p:cViewPr>
        <p:scale>
          <a:sx n="81" d="100"/>
          <a:sy n="81" d="100"/>
        </p:scale>
        <p:origin x="-282" y="-3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7/29/2024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7/29/2024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7/29/2024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7/29/2024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7/29/2024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7/29/2024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7/29/2024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7/29/2024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7/29/2024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7/29/2024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7/29/2024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7/29/2024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7/29/2024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latin typeface="Times New Roman" pitchFamily="18" charset="0"/>
                <a:cs typeface="Times New Roman" pitchFamily="18" charset="0"/>
              </a:rPr>
              <a:t>Emotion Detection</a:t>
            </a:r>
          </a:p>
        </p:txBody>
      </p:sp>
      <p:sp>
        <p:nvSpPr>
          <p:cNvPr id="4" name="Subtitle 3"/>
          <p:cNvSpPr>
            <a:spLocks noGrp="1"/>
          </p:cNvSpPr>
          <p:nvPr>
            <p:ph type="subTitle" idx="1"/>
          </p:nvPr>
        </p:nvSpPr>
        <p:spPr/>
        <p:txBody>
          <a:bodyPr/>
          <a:lstStyle/>
          <a:p>
            <a:r>
              <a:rPr lang="it-IT" dirty="0">
                <a:latin typeface="Times New Roman" pitchFamily="18" charset="0"/>
                <a:cs typeface="Times New Roman" pitchFamily="18" charset="0"/>
              </a:rPr>
              <a:t>Using twitter data set and spacy algorithm</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57908" y="332656"/>
            <a:ext cx="9144001" cy="1080120"/>
          </a:xfrm>
        </p:spPr>
        <p:txBody>
          <a:bodyPr/>
          <a:lstStyle/>
          <a:p>
            <a:r>
              <a:rPr lang="en-US" b="1" dirty="0">
                <a:latin typeface="Times New Roman" pitchFamily="18" charset="0"/>
                <a:cs typeface="Times New Roman" pitchFamily="18" charset="0"/>
              </a:rPr>
              <a:t>LITERATURE SURVEY</a:t>
            </a:r>
          </a:p>
        </p:txBody>
      </p:sp>
      <p:sp>
        <p:nvSpPr>
          <p:cNvPr id="4" name="Content Placeholder 3">
            <a:extLst>
              <a:ext uri="{FF2B5EF4-FFF2-40B4-BE49-F238E27FC236}">
                <a16:creationId xmlns:a16="http://schemas.microsoft.com/office/drawing/2014/main" xmlns="" id="{0976621C-058C-0A9D-E702-A43276951954}"/>
              </a:ext>
            </a:extLst>
          </p:cNvPr>
          <p:cNvSpPr>
            <a:spLocks noGrp="1"/>
          </p:cNvSpPr>
          <p:nvPr>
            <p:ph idx="1"/>
          </p:nvPr>
        </p:nvSpPr>
        <p:spPr>
          <a:xfrm>
            <a:off x="1522413" y="1484785"/>
            <a:ext cx="9134391" cy="4535016"/>
          </a:xfrm>
        </p:spPr>
        <p:txBody>
          <a:bodyPr>
            <a:normAutofit fontScale="92500" lnSpcReduction="10000"/>
          </a:bodyPr>
          <a:lstStyle/>
          <a:p>
            <a:pPr marL="0" indent="0">
              <a:buNone/>
            </a:pPr>
            <a:r>
              <a:rPr lang="en-IN" sz="2000" dirty="0">
                <a:latin typeface="Times New Roman" pitchFamily="18" charset="0"/>
                <a:cs typeface="Times New Roman" pitchFamily="18" charset="0"/>
              </a:rPr>
              <a:t>A survey on emotion detection techniques using text in </a:t>
            </a:r>
            <a:r>
              <a:rPr lang="en-IN" sz="2000" dirty="0" err="1">
                <a:latin typeface="Times New Roman" pitchFamily="18" charset="0"/>
                <a:cs typeface="Times New Roman" pitchFamily="18" charset="0"/>
              </a:rPr>
              <a:t>blogposts</a:t>
            </a:r>
            <a:r>
              <a:rPr lang="en-IN"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Emotion Detection in text documents is essentially a content - based classification problem involving concepts from the domains of Natural Language Processing as well as Machine Learning</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Impact of social media on intercultural adaption.</a:t>
            </a:r>
          </a:p>
          <a:p>
            <a:pPr marL="0" indent="0">
              <a:buNone/>
            </a:pPr>
            <a:r>
              <a:rPr lang="en-US" sz="2000" dirty="0">
                <a:latin typeface="Times New Roman" pitchFamily="18" charset="0"/>
                <a:cs typeface="Times New Roman" pitchFamily="18" charset="0"/>
              </a:rPr>
              <a:t>Intercultural adaptation involves the process of promoting understanding through interaction to increase the level of fitness so that the demands of a new cultural environment can be met. Research shows that people tend to use social media to become more integrated into the host culture during their adaptation and to maintain connections to their home countries. </a:t>
            </a:r>
          </a:p>
          <a:p>
            <a:pPr marL="0" indent="0">
              <a:buNone/>
            </a:pPr>
            <a:r>
              <a:rPr lang="en-US" sz="2000" dirty="0">
                <a:latin typeface="Times New Roman" pitchFamily="18" charset="0"/>
                <a:cs typeface="Times New Roman" pitchFamily="18" charset="0"/>
              </a:rPr>
              <a:t>Computational approaches for emotion detection in text </a:t>
            </a:r>
          </a:p>
          <a:p>
            <a:pPr marL="0" indent="0">
              <a:buNone/>
            </a:pPr>
            <a:r>
              <a:rPr lang="en-US" sz="2000" dirty="0">
                <a:latin typeface="Times New Roman" pitchFamily="18" charset="0"/>
                <a:cs typeface="Times New Roman" pitchFamily="18" charset="0"/>
              </a:rPr>
              <a:t>Emotions are part and parcel of human life and among other things, highly influence decision making. Computers have been used for decision making for quite some time now but have traditionally relied on factual information . It shows how these models have been used by discussing computational approaches to emotion detection</a:t>
            </a:r>
            <a:r>
              <a:rPr lang="en-I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2413" y="381000"/>
            <a:ext cx="9144001" cy="1103784"/>
          </a:xfrm>
        </p:spPr>
        <p:txBody>
          <a:bodyPr/>
          <a:lstStyle/>
          <a:p>
            <a:r>
              <a:rPr lang="en-IN" b="1" dirty="0">
                <a:latin typeface="Times New Roman" pitchFamily="18" charset="0"/>
                <a:cs typeface="Times New Roman" pitchFamily="18" charset="0"/>
              </a:rPr>
              <a:t>LITERATURE SURVEY</a:t>
            </a:r>
          </a:p>
        </p:txBody>
      </p:sp>
      <p:sp>
        <p:nvSpPr>
          <p:cNvPr id="6" name="Content Placeholder 5"/>
          <p:cNvSpPr>
            <a:spLocks noGrp="1"/>
          </p:cNvSpPr>
          <p:nvPr>
            <p:ph idx="1"/>
          </p:nvPr>
        </p:nvSpPr>
        <p:spPr>
          <a:xfrm>
            <a:off x="1522413" y="1556793"/>
            <a:ext cx="9134391" cy="4463008"/>
          </a:xfrm>
        </p:spPr>
        <p:txBody>
          <a:bodyPr>
            <a:noAutofit/>
          </a:bodyPr>
          <a:lstStyle/>
          <a:p>
            <a:pPr marL="0" indent="0" algn="just">
              <a:buNone/>
            </a:pPr>
            <a:r>
              <a:rPr lang="en-US" sz="1800" dirty="0">
                <a:latin typeface="Times New Roman" pitchFamily="18" charset="0"/>
                <a:cs typeface="Times New Roman" pitchFamily="18" charset="0"/>
              </a:rPr>
              <a:t>Use of word clustering to improve emotion recognition from short </a:t>
            </a:r>
            <a:r>
              <a:rPr lang="en-US" sz="1800" dirty="0" err="1">
                <a:latin typeface="Times New Roman" pitchFamily="18" charset="0"/>
                <a:cs typeface="Times New Roman" pitchFamily="18" charset="0"/>
              </a:rPr>
              <a:t>tex</a:t>
            </a:r>
            <a:r>
              <a:rPr lang="en-IN" sz="1800" dirty="0">
                <a:latin typeface="Times New Roman" pitchFamily="18" charset="0"/>
                <a:cs typeface="Times New Roman" pitchFamily="18" charset="0"/>
              </a:rPr>
              <a:t>t</a:t>
            </a:r>
          </a:p>
          <a:p>
            <a:pPr marL="0" indent="0" algn="just">
              <a:buNone/>
            </a:pPr>
            <a:r>
              <a:rPr lang="en-US" sz="1800" dirty="0">
                <a:latin typeface="Times New Roman" pitchFamily="18" charset="0"/>
                <a:cs typeface="Times New Roman" pitchFamily="18" charset="0"/>
              </a:rPr>
              <a:t>However, in emotion recognition, the texts involved are usually very short, leaving a very large, sparse feature space, which decreases the performance of emotion classification . representing short texts with word cluster features, offering a novel word clustering algorithm, and using a new feature weighting scheme.</a:t>
            </a:r>
          </a:p>
          <a:p>
            <a:pPr marL="0" indent="0" algn="just">
              <a:buNone/>
            </a:pPr>
            <a:r>
              <a:rPr lang="en-US" sz="1800" dirty="0">
                <a:latin typeface="Times New Roman" pitchFamily="18" charset="0"/>
                <a:cs typeface="Times New Roman" pitchFamily="18" charset="0"/>
              </a:rPr>
              <a:t>Multiclass emotion extraction from sentences </a:t>
            </a:r>
          </a:p>
          <a:p>
            <a:pPr marL="0" indent="0" algn="just">
              <a:buNone/>
            </a:pPr>
            <a:r>
              <a:rPr lang="en-US" sz="1800" dirty="0">
                <a:latin typeface="Times New Roman" pitchFamily="18" charset="0"/>
                <a:cs typeface="Times New Roman" pitchFamily="18" charset="0"/>
              </a:rPr>
              <a:t>The multinomial naïve </a:t>
            </a:r>
            <a:r>
              <a:rPr lang="en-US" sz="1800" dirty="0" err="1">
                <a:latin typeface="Times New Roman" pitchFamily="18" charset="0"/>
                <a:cs typeface="Times New Roman" pitchFamily="18" charset="0"/>
              </a:rPr>
              <a:t>bayes</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mnb</a:t>
            </a:r>
            <a:r>
              <a:rPr lang="en-US" sz="1800" dirty="0">
                <a:latin typeface="Times New Roman" pitchFamily="18" charset="0"/>
                <a:cs typeface="Times New Roman" pitchFamily="18" charset="0"/>
              </a:rPr>
              <a:t>) classifier provides good results when the unigram feature set size is 450 which provides an average accuracy of 76.96% across all emotion classes. The extraction of different classes of emotion from sentences using supervised machine learning technique.</a:t>
            </a:r>
          </a:p>
          <a:p>
            <a:pPr marL="0" indent="0" algn="just">
              <a:buNone/>
            </a:pPr>
            <a:r>
              <a:rPr lang="en-US" sz="1800" dirty="0">
                <a:latin typeface="Times New Roman" pitchFamily="18" charset="0"/>
                <a:cs typeface="Times New Roman" pitchFamily="18" charset="0"/>
              </a:rPr>
              <a:t>A hybrid model for automatic emotion recognition in suicide notes</a:t>
            </a:r>
          </a:p>
          <a:p>
            <a:pPr marL="0" indent="0" algn="just">
              <a:buNone/>
            </a:pPr>
            <a:r>
              <a:rPr lang="en-US" sz="1800" dirty="0">
                <a:latin typeface="Times New Roman" pitchFamily="18" charset="0"/>
                <a:cs typeface="Times New Roman" pitchFamily="18" charset="0"/>
              </a:rPr>
              <a:t>Focused on the development of automatic systems that identify, at the sentence level, affective text of 15 specific emotions from suicide notes. We propose a hybrid model that incorporates a number of natural language processing techniques, including lexicon-based keyword spotting, </a:t>
            </a:r>
            <a:r>
              <a:rPr lang="en-US" sz="1800" dirty="0" err="1">
                <a:latin typeface="Times New Roman" pitchFamily="18" charset="0"/>
                <a:cs typeface="Times New Roman" pitchFamily="18" charset="0"/>
              </a:rPr>
              <a:t>crf</a:t>
            </a:r>
            <a:r>
              <a:rPr lang="en-US" sz="1800" dirty="0">
                <a:latin typeface="Times New Roman" pitchFamily="18" charset="0"/>
                <a:cs typeface="Times New Roman" pitchFamily="18" charset="0"/>
              </a:rPr>
              <a:t>-based emotion cue identification, and machine learning-based emotion classification. </a:t>
            </a:r>
          </a:p>
        </p:txBody>
      </p:sp>
    </p:spTree>
    <p:extLst>
      <p:ext uri="{BB962C8B-B14F-4D97-AF65-F5344CB8AC3E}">
        <p14:creationId xmlns:p14="http://schemas.microsoft.com/office/powerpoint/2010/main" val="84609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1" y="202427"/>
            <a:ext cx="5976664" cy="1371600"/>
          </a:xfrm>
        </p:spPr>
        <p:txBody>
          <a:bodyPr/>
          <a:lstStyle/>
          <a:p>
            <a:r>
              <a:rPr lang="en-IN" b="1" dirty="0">
                <a:latin typeface="Times New Roman" pitchFamily="18" charset="0"/>
                <a:cs typeface="Times New Roman" pitchFamily="18" charset="0"/>
              </a:rPr>
              <a:t>CONCLUSION</a:t>
            </a:r>
          </a:p>
        </p:txBody>
      </p:sp>
      <p:sp>
        <p:nvSpPr>
          <p:cNvPr id="5" name="Content Placeholder 4"/>
          <p:cNvSpPr>
            <a:spLocks noGrp="1"/>
          </p:cNvSpPr>
          <p:nvPr>
            <p:ph idx="1"/>
          </p:nvPr>
        </p:nvSpPr>
        <p:spPr>
          <a:xfrm>
            <a:off x="693812" y="1758771"/>
            <a:ext cx="6156175" cy="4114801"/>
          </a:xfrm>
        </p:spPr>
        <p:txBody>
          <a:bodyPr>
            <a:normAutofit lnSpcReduction="10000"/>
          </a:bodyPr>
          <a:lstStyle/>
          <a:p>
            <a:r>
              <a:rPr lang="en-US" sz="2000" dirty="0">
                <a:latin typeface="Times New Roman" pitchFamily="18" charset="0"/>
                <a:cs typeface="Times New Roman" pitchFamily="18" charset="0"/>
              </a:rPr>
              <a:t>Emotion detection is one of the toughest problems to solve.</a:t>
            </a:r>
          </a:p>
          <a:p>
            <a:r>
              <a:rPr lang="en-US" sz="2000" dirty="0">
                <a:latin typeface="Times New Roman" pitchFamily="18" charset="0"/>
                <a:cs typeface="Times New Roman" pitchFamily="18" charset="0"/>
              </a:rPr>
              <a:t>We can say after using </a:t>
            </a:r>
            <a:r>
              <a:rPr lang="en-US" sz="2000" dirty="0" err="1">
                <a:latin typeface="Times New Roman" pitchFamily="18" charset="0"/>
                <a:cs typeface="Times New Roman" pitchFamily="18" charset="0"/>
              </a:rPr>
              <a:t>Emo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Sentic</a:t>
            </a:r>
            <a:r>
              <a:rPr lang="en-US" sz="2000" dirty="0">
                <a:latin typeface="Times New Roman" pitchFamily="18" charset="0"/>
                <a:cs typeface="Times New Roman" pitchFamily="18" charset="0"/>
              </a:rPr>
              <a:t> Net lexicon, the model performs better than using only Word Net-Affect. It can be also said that our model has performed well but still better results are achievable. As for accuracy, the </a:t>
            </a:r>
            <a:r>
              <a:rPr lang="en-US" sz="2000" dirty="0" err="1">
                <a:latin typeface="Times New Roman" pitchFamily="18" charset="0"/>
                <a:cs typeface="Times New Roman" pitchFamily="18" charset="0"/>
              </a:rPr>
              <a:t>Emo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Sentic</a:t>
            </a:r>
            <a:r>
              <a:rPr lang="en-US" sz="2000" dirty="0">
                <a:latin typeface="Times New Roman" pitchFamily="18" charset="0"/>
                <a:cs typeface="Times New Roman" pitchFamily="18" charset="0"/>
              </a:rPr>
              <a:t> Net outperforms Word Net-Affect by a great margin. </a:t>
            </a:r>
          </a:p>
          <a:p>
            <a:r>
              <a:rPr lang="en-US" sz="2000" dirty="0">
                <a:latin typeface="Times New Roman" pitchFamily="18" charset="0"/>
                <a:cs typeface="Times New Roman" pitchFamily="18" charset="0"/>
              </a:rPr>
              <a:t>Our limitations are that we have used a small sample as our dataset and there are still language ambiguity problems as we have not been able to address texts which represent multiple emotion at the same time. In the future, we will introduce Deep Learning techniques to identify emotion detection on this dataset.</a:t>
            </a:r>
            <a:endParaRPr lang="en-IN" sz="2000" dirty="0">
              <a:latin typeface="Times New Roman" pitchFamily="18" charset="0"/>
              <a:cs typeface="Times New Roman" pitchFamily="18" charset="0"/>
            </a:endParaRPr>
          </a:p>
        </p:txBody>
      </p:sp>
      <p:sp>
        <p:nvSpPr>
          <p:cNvPr id="6" name="Rectangle 2"/>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508" y="1700808"/>
            <a:ext cx="4896544" cy="3960440"/>
          </a:xfrm>
          <a:prstGeom prst="rect">
            <a:avLst/>
          </a:prstGeom>
          <a:ln w="127000" cap="sq">
            <a:solidFill>
              <a:schemeClr val="tx2">
                <a:lumMod val="10000"/>
              </a:schemeClr>
            </a:solidFill>
            <a:miter lim="800000"/>
          </a:ln>
          <a:effectLst>
            <a:glow rad="63500">
              <a:schemeClr val="accent1">
                <a:satMod val="175000"/>
                <a:alpha val="40000"/>
              </a:schemeClr>
            </a:glow>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0" y="180022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3429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53852" y="1196752"/>
            <a:ext cx="8229600" cy="1744216"/>
          </a:xfrm>
        </p:spPr>
        <p:txBody>
          <a:bodyPr/>
          <a:lstStyle/>
          <a:p>
            <a:pPr algn="ctr"/>
            <a:r>
              <a:rPr lang="en-IN" dirty="0">
                <a:latin typeface="Times New Roman" pitchFamily="18" charset="0"/>
                <a:cs typeface="Times New Roman" pitchFamily="18" charset="0"/>
              </a:rPr>
              <a:t>THANK YOU</a:t>
            </a:r>
          </a:p>
        </p:txBody>
      </p:sp>
      <p:sp>
        <p:nvSpPr>
          <p:cNvPr id="5" name="Subtitle 4"/>
          <p:cNvSpPr>
            <a:spLocks noGrp="1"/>
          </p:cNvSpPr>
          <p:nvPr>
            <p:ph type="subTitle" idx="1"/>
          </p:nvPr>
        </p:nvSpPr>
        <p:spPr>
          <a:xfrm>
            <a:off x="1053852" y="3789040"/>
            <a:ext cx="8229600" cy="2520280"/>
          </a:xfrm>
        </p:spPr>
        <p:txBody>
          <a:bodyPr numCol="1">
            <a:normAutofit lnSpcReduction="10000"/>
          </a:bodyPr>
          <a:lstStyle/>
          <a:p>
            <a:pPr algn="ctr"/>
            <a:r>
              <a:rPr lang="en-IN" b="1" dirty="0">
                <a:latin typeface="Times New Roman" pitchFamily="18" charset="0"/>
                <a:cs typeface="Times New Roman" pitchFamily="18" charset="0"/>
              </a:rPr>
              <a:t>PRESENTED BY:</a:t>
            </a:r>
          </a:p>
          <a:p>
            <a:pPr algn="ctr"/>
            <a:r>
              <a:rPr lang="en-IN" dirty="0">
                <a:solidFill>
                  <a:schemeClr val="tx1"/>
                </a:solidFill>
                <a:latin typeface="Times New Roman" pitchFamily="18" charset="0"/>
                <a:cs typeface="Times New Roman" pitchFamily="18" charset="0"/>
              </a:rPr>
              <a:t>s. </a:t>
            </a:r>
            <a:r>
              <a:rPr lang="en-IN" dirty="0" err="1">
                <a:solidFill>
                  <a:schemeClr val="tx1"/>
                </a:solidFill>
                <a:latin typeface="Times New Roman" pitchFamily="18" charset="0"/>
                <a:cs typeface="Times New Roman" pitchFamily="18" charset="0"/>
              </a:rPr>
              <a:t>Srinivasa</a:t>
            </a:r>
            <a:r>
              <a:rPr lang="en-IN" dirty="0">
                <a:solidFill>
                  <a:schemeClr val="tx1"/>
                </a:solidFill>
                <a:latin typeface="Times New Roman" pitchFamily="18" charset="0"/>
                <a:cs typeface="Times New Roman" pitchFamily="18" charset="0"/>
              </a:rPr>
              <a:t> </a:t>
            </a:r>
            <a:r>
              <a:rPr lang="en-IN" dirty="0" err="1">
                <a:solidFill>
                  <a:schemeClr val="tx1"/>
                </a:solidFill>
                <a:latin typeface="Times New Roman" pitchFamily="18" charset="0"/>
                <a:cs typeface="Times New Roman" pitchFamily="18" charset="0"/>
              </a:rPr>
              <a:t>reddy</a:t>
            </a:r>
            <a:r>
              <a:rPr lang="en-IN" dirty="0">
                <a:solidFill>
                  <a:schemeClr val="tx1"/>
                </a:solidFill>
                <a:latin typeface="Times New Roman" pitchFamily="18" charset="0"/>
                <a:cs typeface="Times New Roman" pitchFamily="18" charset="0"/>
              </a:rPr>
              <a:t>		21Q91A66B1</a:t>
            </a:r>
            <a:br>
              <a:rPr lang="en-IN" dirty="0">
                <a:solidFill>
                  <a:schemeClr val="tx1"/>
                </a:solidFill>
                <a:latin typeface="Times New Roman" pitchFamily="18" charset="0"/>
                <a:cs typeface="Times New Roman" pitchFamily="18" charset="0"/>
              </a:rPr>
            </a:br>
            <a:r>
              <a:rPr lang="en-IN" dirty="0">
                <a:solidFill>
                  <a:schemeClr val="tx1"/>
                </a:solidFill>
                <a:latin typeface="Times New Roman" pitchFamily="18" charset="0"/>
                <a:cs typeface="Times New Roman" pitchFamily="18" charset="0"/>
              </a:rPr>
              <a:t>s. </a:t>
            </a:r>
            <a:r>
              <a:rPr lang="en-IN" dirty="0" err="1">
                <a:solidFill>
                  <a:schemeClr val="tx1"/>
                </a:solidFill>
                <a:latin typeface="Times New Roman" pitchFamily="18" charset="0"/>
                <a:cs typeface="Times New Roman" pitchFamily="18" charset="0"/>
              </a:rPr>
              <a:t>Snehita</a:t>
            </a:r>
            <a:r>
              <a:rPr lang="en-IN" dirty="0">
                <a:solidFill>
                  <a:schemeClr val="tx1"/>
                </a:solidFill>
                <a:latin typeface="Times New Roman" pitchFamily="18" charset="0"/>
                <a:cs typeface="Times New Roman" pitchFamily="18" charset="0"/>
              </a:rPr>
              <a:t> </a:t>
            </a:r>
            <a:r>
              <a:rPr lang="en-IN" dirty="0" err="1">
                <a:solidFill>
                  <a:schemeClr val="tx1"/>
                </a:solidFill>
                <a:latin typeface="Times New Roman" pitchFamily="18" charset="0"/>
                <a:cs typeface="Times New Roman" pitchFamily="18" charset="0"/>
              </a:rPr>
              <a:t>dhatri</a:t>
            </a:r>
            <a:r>
              <a:rPr lang="en-IN" dirty="0">
                <a:solidFill>
                  <a:schemeClr val="tx1"/>
                </a:solidFill>
                <a:latin typeface="Times New Roman" pitchFamily="18" charset="0"/>
                <a:cs typeface="Times New Roman" pitchFamily="18" charset="0"/>
              </a:rPr>
              <a:t> 		21Q91A66A9</a:t>
            </a:r>
          </a:p>
          <a:p>
            <a:pPr algn="ctr"/>
            <a:r>
              <a:rPr lang="en-IN" dirty="0">
                <a:solidFill>
                  <a:schemeClr val="tx1"/>
                </a:solidFill>
                <a:latin typeface="Times New Roman" pitchFamily="18" charset="0"/>
                <a:cs typeface="Times New Roman" pitchFamily="18" charset="0"/>
              </a:rPr>
              <a:t>n. </a:t>
            </a:r>
            <a:r>
              <a:rPr lang="en-IN" dirty="0" err="1">
                <a:solidFill>
                  <a:schemeClr val="tx1"/>
                </a:solidFill>
                <a:latin typeface="Times New Roman" pitchFamily="18" charset="0"/>
                <a:cs typeface="Times New Roman" pitchFamily="18" charset="0"/>
              </a:rPr>
              <a:t>Vinay</a:t>
            </a:r>
            <a:r>
              <a:rPr lang="en-IN" dirty="0">
                <a:solidFill>
                  <a:schemeClr val="tx1"/>
                </a:solidFill>
                <a:latin typeface="Times New Roman" pitchFamily="18" charset="0"/>
                <a:cs typeface="Times New Roman" pitchFamily="18" charset="0"/>
              </a:rPr>
              <a:t> 			21q91a6696</a:t>
            </a:r>
            <a:br>
              <a:rPr lang="en-IN" dirty="0">
                <a:solidFill>
                  <a:schemeClr val="tx1"/>
                </a:solidFill>
                <a:latin typeface="Times New Roman" pitchFamily="18" charset="0"/>
                <a:cs typeface="Times New Roman" pitchFamily="18" charset="0"/>
              </a:rPr>
            </a:br>
            <a:r>
              <a:rPr lang="en-IN" dirty="0">
                <a:solidFill>
                  <a:schemeClr val="tx1"/>
                </a:solidFill>
                <a:latin typeface="Times New Roman" pitchFamily="18" charset="0"/>
                <a:cs typeface="Times New Roman" pitchFamily="18" charset="0"/>
              </a:rPr>
              <a:t>k. </a:t>
            </a:r>
            <a:r>
              <a:rPr lang="en-IN" dirty="0" err="1">
                <a:solidFill>
                  <a:schemeClr val="tx1"/>
                </a:solidFill>
                <a:latin typeface="Times New Roman" pitchFamily="18" charset="0"/>
                <a:cs typeface="Times New Roman" pitchFamily="18" charset="0"/>
              </a:rPr>
              <a:t>Venkat</a:t>
            </a:r>
            <a:r>
              <a:rPr lang="en-IN" dirty="0">
                <a:solidFill>
                  <a:schemeClr val="tx1"/>
                </a:solidFill>
                <a:latin typeface="Times New Roman" pitchFamily="18" charset="0"/>
                <a:cs typeface="Times New Roman" pitchFamily="18" charset="0"/>
              </a:rPr>
              <a:t> </a:t>
            </a:r>
            <a:r>
              <a:rPr lang="en-IN" dirty="0" err="1">
                <a:solidFill>
                  <a:schemeClr val="tx1"/>
                </a:solidFill>
                <a:latin typeface="Times New Roman" pitchFamily="18" charset="0"/>
                <a:cs typeface="Times New Roman" pitchFamily="18" charset="0"/>
              </a:rPr>
              <a:t>reddy</a:t>
            </a:r>
            <a:r>
              <a:rPr lang="en-IN" dirty="0">
                <a:solidFill>
                  <a:schemeClr val="tx1"/>
                </a:solidFill>
                <a:latin typeface="Times New Roman" pitchFamily="18" charset="0"/>
                <a:cs typeface="Times New Roman" pitchFamily="18" charset="0"/>
              </a:rPr>
              <a:t>		21q91a6685</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a:t>
            </a:r>
            <a:br>
              <a:rPr lang="en-IN" dirty="0">
                <a:latin typeface="Times New Roman" pitchFamily="18" charset="0"/>
                <a:cs typeface="Times New Roman" pitchFamily="18" charset="0"/>
              </a:rPr>
            </a:br>
            <a:r>
              <a:rPr lang="en-IN" b="1" dirty="0">
                <a:latin typeface="Times New Roman" pitchFamily="18" charset="0"/>
                <a:cs typeface="Times New Roman" pitchFamily="18" charset="0"/>
              </a:rPr>
              <a:t>under the guidance of:</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err="1">
                <a:solidFill>
                  <a:schemeClr val="tx1"/>
                </a:solidFill>
                <a:latin typeface="Times New Roman" pitchFamily="18" charset="0"/>
                <a:cs typeface="Times New Roman" pitchFamily="18" charset="0"/>
              </a:rPr>
              <a:t>mrs.mineesha</a:t>
            </a:r>
            <a:endParaRPr lang="en-IN" dirty="0">
              <a:solidFill>
                <a:schemeClr val="tx1"/>
              </a:solidFill>
              <a:latin typeface="Times New Roman" pitchFamily="18" charset="0"/>
              <a:cs typeface="Times New Roman" pitchFamily="18" charset="0"/>
            </a:endParaRPr>
          </a:p>
          <a:p>
            <a:pPr algn="ctr"/>
            <a:r>
              <a:rPr lang="en-IN" dirty="0">
                <a:solidFill>
                  <a:schemeClr val="tx1"/>
                </a:solidFill>
                <a:latin typeface="Times New Roman" pitchFamily="18" charset="0"/>
                <a:cs typeface="Times New Roman" pitchFamily="18" charset="0"/>
              </a:rPr>
              <a:t>(Assistant professor)</a:t>
            </a:r>
          </a:p>
        </p:txBody>
      </p:sp>
    </p:spTree>
    <p:extLst>
      <p:ext uri="{BB962C8B-B14F-4D97-AF65-F5344CB8AC3E}">
        <p14:creationId xmlns:p14="http://schemas.microsoft.com/office/powerpoint/2010/main" val="371457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3852" y="548680"/>
            <a:ext cx="3596607" cy="1379984"/>
          </a:xfrm>
        </p:spPr>
        <p:txBody>
          <a:bodyPr/>
          <a:lstStyle/>
          <a:p>
            <a:pPr algn="just"/>
            <a:r>
              <a:rPr lang="en-US" b="1" dirty="0">
                <a:latin typeface="Times New Roman" pitchFamily="18" charset="0"/>
                <a:cs typeface="Times New Roman" pitchFamily="18" charset="0"/>
              </a:rPr>
              <a:t>AGENDA</a:t>
            </a:r>
          </a:p>
        </p:txBody>
      </p:sp>
      <p:sp>
        <p:nvSpPr>
          <p:cNvPr id="14" name="Content Placeholder 13"/>
          <p:cNvSpPr>
            <a:spLocks noGrp="1"/>
          </p:cNvSpPr>
          <p:nvPr>
            <p:ph type="body" sz="half" idx="2"/>
          </p:nvPr>
        </p:nvSpPr>
        <p:spPr>
          <a:xfrm>
            <a:off x="1065213" y="1988840"/>
            <a:ext cx="3581399" cy="4030960"/>
          </a:xfrm>
        </p:spPr>
        <p:txBody>
          <a:bodyPr>
            <a:normAutofit fontScale="92500" lnSpcReduction="10000"/>
          </a:bodyPr>
          <a:lstStyle/>
          <a:p>
            <a:pPr marL="342900" indent="-342900">
              <a:buFont typeface="Wingdings" pitchFamily="2" charset="2"/>
              <a:buChar char="ü"/>
            </a:pPr>
            <a:r>
              <a:rPr lang="en-GB" sz="2400" dirty="0">
                <a:latin typeface="Times New Roman" pitchFamily="18" charset="0"/>
                <a:cs typeface="Times New Roman" pitchFamily="18" charset="0"/>
              </a:rPr>
              <a:t>Abstract</a:t>
            </a:r>
            <a:endParaRPr lang="en-US" sz="2400" dirty="0">
              <a:latin typeface="Times New Roman" pitchFamily="18" charset="0"/>
              <a:cs typeface="Times New Roman" pitchFamily="18" charset="0"/>
            </a:endParaRPr>
          </a:p>
          <a:p>
            <a:pPr marL="342900" indent="-342900">
              <a:buFont typeface="Wingdings" pitchFamily="2" charset="2"/>
              <a:buChar char="ü"/>
            </a:pPr>
            <a:r>
              <a:rPr lang="en-GB" sz="2400" dirty="0">
                <a:latin typeface="Times New Roman" pitchFamily="18" charset="0"/>
                <a:cs typeface="Times New Roman" pitchFamily="18" charset="0"/>
              </a:rPr>
              <a:t>Introduction</a:t>
            </a:r>
            <a:endParaRPr lang="en-US" sz="2400" dirty="0">
              <a:latin typeface="Times New Roman" pitchFamily="18" charset="0"/>
              <a:cs typeface="Times New Roman" pitchFamily="18" charset="0"/>
            </a:endParaRPr>
          </a:p>
          <a:p>
            <a:pPr marL="342900" indent="-342900">
              <a:buFont typeface="Wingdings" pitchFamily="2" charset="2"/>
              <a:buChar char="ü"/>
            </a:pPr>
            <a:r>
              <a:rPr lang="en-US" sz="2400" dirty="0">
                <a:latin typeface="Times New Roman" pitchFamily="18" charset="0"/>
                <a:cs typeface="Times New Roman" pitchFamily="18" charset="0"/>
              </a:rPr>
              <a:t>Existing System</a:t>
            </a:r>
            <a:endParaRPr lang="en-GB" sz="2400" dirty="0">
              <a:latin typeface="Times New Roman" pitchFamily="18" charset="0"/>
              <a:cs typeface="Times New Roman" pitchFamily="18" charset="0"/>
            </a:endParaRPr>
          </a:p>
          <a:p>
            <a:pPr marL="342900" indent="-342900">
              <a:buFont typeface="Wingdings" pitchFamily="2" charset="2"/>
              <a:buChar char="ü"/>
            </a:pPr>
            <a:r>
              <a:rPr lang="en-GB" sz="2400" dirty="0">
                <a:latin typeface="Times New Roman" pitchFamily="18" charset="0"/>
                <a:cs typeface="Times New Roman" pitchFamily="18" charset="0"/>
              </a:rPr>
              <a:t>Limitations of Existing System </a:t>
            </a:r>
            <a:endParaRPr lang="en-US" sz="2400" dirty="0">
              <a:latin typeface="Times New Roman" pitchFamily="18" charset="0"/>
              <a:cs typeface="Times New Roman" pitchFamily="18" charset="0"/>
            </a:endParaRPr>
          </a:p>
          <a:p>
            <a:pPr marL="342900" indent="-342900">
              <a:buFont typeface="Wingdings" pitchFamily="2" charset="2"/>
              <a:buChar char="ü"/>
            </a:pPr>
            <a:r>
              <a:rPr lang="en-US" sz="2400" dirty="0">
                <a:latin typeface="Times New Roman" pitchFamily="18" charset="0"/>
                <a:cs typeface="Times New Roman" pitchFamily="18" charset="0"/>
              </a:rPr>
              <a:t>Proposed System</a:t>
            </a:r>
            <a:endParaRPr lang="en-GB" sz="2400" dirty="0">
              <a:latin typeface="Times New Roman" pitchFamily="18" charset="0"/>
              <a:cs typeface="Times New Roman" pitchFamily="18" charset="0"/>
            </a:endParaRPr>
          </a:p>
          <a:p>
            <a:pPr marL="342900" indent="-342900">
              <a:buFont typeface="Wingdings" pitchFamily="2" charset="2"/>
              <a:buChar char="ü"/>
            </a:pPr>
            <a:r>
              <a:rPr lang="en-GB" sz="2400" dirty="0" err="1">
                <a:latin typeface="Times New Roman" pitchFamily="18" charset="0"/>
                <a:cs typeface="Times New Roman" pitchFamily="18" charset="0"/>
              </a:rPr>
              <a:t>Wordnet</a:t>
            </a:r>
            <a:r>
              <a:rPr lang="en-GB" sz="2400" dirty="0">
                <a:latin typeface="Times New Roman" pitchFamily="18" charset="0"/>
                <a:cs typeface="Times New Roman" pitchFamily="18" charset="0"/>
              </a:rPr>
              <a:t> and </a:t>
            </a:r>
            <a:r>
              <a:rPr lang="en-GB" sz="2400" dirty="0" err="1">
                <a:latin typeface="Times New Roman" pitchFamily="18" charset="0"/>
                <a:cs typeface="Times New Roman" pitchFamily="18" charset="0"/>
              </a:rPr>
              <a:t>Emosenticnet</a:t>
            </a:r>
            <a:endParaRPr lang="en-US" sz="2400" dirty="0">
              <a:latin typeface="Times New Roman" pitchFamily="18" charset="0"/>
              <a:cs typeface="Times New Roman" pitchFamily="18" charset="0"/>
            </a:endParaRPr>
          </a:p>
          <a:p>
            <a:pPr marL="342900" indent="-342900">
              <a:buFont typeface="Wingdings" pitchFamily="2" charset="2"/>
              <a:buChar char="ü"/>
            </a:pPr>
            <a:r>
              <a:rPr lang="en-GB" sz="2400" dirty="0">
                <a:latin typeface="Times New Roman" pitchFamily="18" charset="0"/>
                <a:cs typeface="Times New Roman" pitchFamily="18" charset="0"/>
              </a:rPr>
              <a:t>Literature Survey</a:t>
            </a:r>
            <a:endParaRPr lang="en-US" sz="2400" dirty="0">
              <a:latin typeface="Times New Roman" pitchFamily="18" charset="0"/>
              <a:cs typeface="Times New Roman" pitchFamily="18" charset="0"/>
            </a:endParaRPr>
          </a:p>
          <a:p>
            <a:pPr marL="342900" indent="-342900">
              <a:buFont typeface="Wingdings" pitchFamily="2" charset="2"/>
              <a:buChar char="ü"/>
            </a:pPr>
            <a:r>
              <a:rPr lang="en-US" sz="2400" dirty="0">
                <a:latin typeface="Times New Roman" pitchFamily="18" charset="0"/>
                <a:cs typeface="Times New Roman" pitchFamily="18" charset="0"/>
              </a:rPr>
              <a:t>Conclusion</a:t>
            </a:r>
            <a:endParaRPr lang="en-GB"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5" name="Picture 2" descr="Free Close-up Photography of Smartphone Icons Stock Photo"/>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440" r="644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b="1" dirty="0">
                <a:latin typeface="Times New Roman" pitchFamily="18" charset="0"/>
                <a:cs typeface="Times New Roman" pitchFamily="18" charset="0"/>
              </a:rPr>
              <a:t>ABSTRACT</a:t>
            </a:r>
          </a:p>
        </p:txBody>
      </p:sp>
      <p:sp>
        <p:nvSpPr>
          <p:cNvPr id="6" name="Content Placeholder 5"/>
          <p:cNvSpPr>
            <a:spLocks noGrp="1"/>
          </p:cNvSpPr>
          <p:nvPr>
            <p:ph idx="1"/>
          </p:nvPr>
        </p:nvSpPr>
        <p:spPr/>
        <p:txBody>
          <a:bodyPr>
            <a:normAutofit/>
          </a:bodyPr>
          <a:lstStyle/>
          <a:p>
            <a:pPr marL="0" indent="0">
              <a:buNone/>
            </a:pPr>
            <a:r>
              <a:rPr lang="en-US" sz="2000" dirty="0">
                <a:latin typeface="Times New Roman" pitchFamily="18" charset="0"/>
                <a:cs typeface="Times New Roman" pitchFamily="18" charset="0"/>
              </a:rPr>
              <a:t>People show emotions for everyday communication. Emotions are identified by facial expressions, behavior, writing, speaking, gestures and physical actions. Emotion plays a vital role in the interaction between two people.</a:t>
            </a:r>
          </a:p>
          <a:p>
            <a:pPr marL="0" indent="0">
              <a:buNone/>
            </a:pPr>
            <a:r>
              <a:rPr lang="en-US" sz="2000" dirty="0">
                <a:latin typeface="Times New Roman" pitchFamily="18" charset="0"/>
                <a:cs typeface="Times New Roman" pitchFamily="18" charset="0"/>
              </a:rPr>
              <a:t> The detection of emotions through text is a challenge for researchers. Emotion detection from the text can be useful for real-world application. Automatic emotion detection in the original text aims to recognize emotions in any digital medium by using natural language processing techniques and different approaches.</a:t>
            </a:r>
          </a:p>
          <a:p>
            <a:pPr marL="0" indent="0">
              <a:buNone/>
            </a:pPr>
            <a:r>
              <a:rPr lang="en-US" sz="2000" dirty="0">
                <a:latin typeface="Times New Roman" pitchFamily="18" charset="0"/>
                <a:cs typeface="Times New Roman" pitchFamily="18" charset="0"/>
              </a:rPr>
              <a:t> Enabling machines with the ability to recognize emotions in a particular kind of text such as twitter’s tweet has important applications in sentiment analysis and affective computing. We have worked on the newly published gold dataset (AIT-2018) and propose a model consisting of </a:t>
            </a:r>
            <a:r>
              <a:rPr lang="en-US" sz="2000" dirty="0" err="1">
                <a:latin typeface="Times New Roman" pitchFamily="18" charset="0"/>
                <a:cs typeface="Times New Roman" pitchFamily="18" charset="0"/>
              </a:rPr>
              <a:t>lexicalbased</a:t>
            </a:r>
            <a:r>
              <a:rPr lang="en-US" sz="2000" dirty="0">
                <a:latin typeface="Times New Roman" pitchFamily="18" charset="0"/>
                <a:cs typeface="Times New Roman" pitchFamily="18" charset="0"/>
              </a:rPr>
              <a:t> using </a:t>
            </a:r>
            <a:r>
              <a:rPr lang="en-US" sz="2000" dirty="0" err="1">
                <a:latin typeface="Times New Roman" pitchFamily="18" charset="0"/>
                <a:cs typeface="Times New Roman" pitchFamily="18" charset="0"/>
              </a:rPr>
              <a:t>WordNet</a:t>
            </a:r>
            <a:r>
              <a:rPr lang="en-US" sz="2000" dirty="0">
                <a:latin typeface="Times New Roman" pitchFamily="18" charset="0"/>
                <a:cs typeface="Times New Roman" pitchFamily="18" charset="0"/>
              </a:rPr>
              <a:t>-Affect and </a:t>
            </a:r>
            <a:r>
              <a:rPr lang="en-US" sz="2000" dirty="0" err="1">
                <a:latin typeface="Times New Roman" pitchFamily="18" charset="0"/>
                <a:cs typeface="Times New Roman" pitchFamily="18" charset="0"/>
              </a:rPr>
              <a:t>EmoSenticNet</a:t>
            </a:r>
            <a:r>
              <a:rPr lang="en-US" sz="2000" dirty="0">
                <a:latin typeface="Times New Roman" pitchFamily="18" charset="0"/>
                <a:cs typeface="Times New Roman" pitchFamily="18" charset="0"/>
              </a:rPr>
              <a:t> with supervised classifiers for detecting emotions in a tweet text</a:t>
            </a:r>
            <a:r>
              <a:rPr lang="en-US" sz="2000" b="1"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01934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xmlns="" id="{81FC5349-BF5F-CE5B-689E-F4D6D89F7BD6}"/>
              </a:ext>
            </a:extLst>
          </p:cNvPr>
          <p:cNvSpPr>
            <a:spLocks noGrp="1"/>
          </p:cNvSpPr>
          <p:nvPr>
            <p:ph idx="1"/>
          </p:nvPr>
        </p:nvSpPr>
        <p:spPr>
          <a:xfrm>
            <a:off x="1522413" y="1904999"/>
            <a:ext cx="9134391" cy="4476329"/>
          </a:xfrm>
        </p:spPr>
        <p:txBody>
          <a:bodyPr>
            <a:normAutofit fontScale="92500" lnSpcReduction="10000"/>
          </a:bodyPr>
          <a:lstStyle/>
          <a:p>
            <a:pPr marL="0" indent="0">
              <a:buNone/>
            </a:pPr>
            <a:r>
              <a:rPr lang="en-IN" dirty="0">
                <a:latin typeface="Times New Roman" pitchFamily="18" charset="0"/>
                <a:cs typeface="Times New Roman" pitchFamily="18" charset="0"/>
              </a:rPr>
              <a:t>Language is known to be powerful instrument for communicating and conveying information and for expressing emotions.</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In the world of today’s social network, users share their opinion and emotions in their way through different medium like Twitter, Facebook, Instagram, and many more.</a:t>
            </a:r>
          </a:p>
          <a:p>
            <a:pPr marL="0" indent="0">
              <a:buNone/>
            </a:pP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This gave researchers an excellent opportunity to analyse emotions of social networking users’ activities.</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As public have different thoughts, it becomes a challenge to analyse correct emotion from the data.</a:t>
            </a:r>
          </a:p>
          <a:p>
            <a:pPr marL="0" indent="0">
              <a:buNone/>
            </a:pP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Here, we will study and analyse previous works done in this area, identify research scope, methods used and finally propose a system that will help us detect an emotion which is expressed in tweets.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692696"/>
            <a:ext cx="9505056" cy="770384"/>
          </a:xfrm>
        </p:spPr>
        <p:txBody>
          <a:bodyPr>
            <a:normAutofit/>
          </a:bodyPr>
          <a:lstStyle/>
          <a:p>
            <a:r>
              <a:rPr lang="en-US" sz="3600" b="1" dirty="0">
                <a:latin typeface="Times New Roman" pitchFamily="18" charset="0"/>
                <a:cs typeface="Times New Roman" pitchFamily="18" charset="0"/>
              </a:rPr>
              <a:t>EXISTING SYSTEM</a:t>
            </a:r>
          </a:p>
        </p:txBody>
      </p:sp>
      <p:sp>
        <p:nvSpPr>
          <p:cNvPr id="3" name="Text Placeholder 2"/>
          <p:cNvSpPr>
            <a:spLocks noGrp="1"/>
          </p:cNvSpPr>
          <p:nvPr>
            <p:ph type="body" idx="1"/>
          </p:nvPr>
        </p:nvSpPr>
        <p:spPr>
          <a:xfrm>
            <a:off x="1557908" y="1628800"/>
            <a:ext cx="9073008" cy="4536504"/>
          </a:xfrm>
        </p:spPr>
        <p:txBody>
          <a:bodyPr>
            <a:normAutofit fontScale="92500" lnSpcReduction="10000"/>
          </a:bodyPr>
          <a:lstStyle/>
          <a:p>
            <a:r>
              <a:rPr lang="en-US" sz="2400" cap="none" dirty="0">
                <a:solidFill>
                  <a:schemeClr val="tx1"/>
                </a:solidFill>
                <a:latin typeface="Times New Roman" pitchFamily="18" charset="0"/>
                <a:cs typeface="Times New Roman" pitchFamily="18" charset="0"/>
              </a:rPr>
              <a:t>The authors first fetched the tweets from twitter to create a dataset. Then they obtain target based extended features model. They trained four different supervised classifiers, Naïve Bayes (NB), Support Vector Machine (SVM), Maximum Entropy (</a:t>
            </a:r>
            <a:r>
              <a:rPr lang="en-US" sz="2400" cap="none" dirty="0" err="1">
                <a:solidFill>
                  <a:schemeClr val="tx1"/>
                </a:solidFill>
                <a:latin typeface="Times New Roman" pitchFamily="18" charset="0"/>
                <a:cs typeface="Times New Roman" pitchFamily="18" charset="0"/>
              </a:rPr>
              <a:t>MaxEn</a:t>
            </a:r>
            <a:r>
              <a:rPr lang="en-US" sz="2400" cap="none" dirty="0">
                <a:solidFill>
                  <a:schemeClr val="tx1"/>
                </a:solidFill>
                <a:latin typeface="Times New Roman" pitchFamily="18" charset="0"/>
                <a:cs typeface="Times New Roman" pitchFamily="18" charset="0"/>
              </a:rPr>
              <a:t>), Artificial Neural Networks (ANN).</a:t>
            </a:r>
          </a:p>
          <a:p>
            <a:endParaRPr lang="en-US" sz="2400" cap="none" dirty="0">
              <a:solidFill>
                <a:schemeClr val="tx1"/>
              </a:solidFill>
              <a:latin typeface="Times New Roman" pitchFamily="18" charset="0"/>
              <a:cs typeface="Times New Roman" pitchFamily="18" charset="0"/>
            </a:endParaRPr>
          </a:p>
          <a:p>
            <a:r>
              <a:rPr lang="en-US" sz="2400" cap="none" dirty="0">
                <a:solidFill>
                  <a:schemeClr val="tx1"/>
                </a:solidFill>
                <a:latin typeface="Times New Roman" pitchFamily="18" charset="0"/>
                <a:cs typeface="Times New Roman" pitchFamily="18" charset="0"/>
              </a:rPr>
              <a:t>The authors focus on identifying seven different classes of emotions - anger, disgust, fear, guilt, joy, sadness, shame. To extract features, preprocessed data is tokenized and then stemmed using porter stemming algorithm. Authors used Unigram, Bigram and Trigram feature</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cap="none" dirty="0">
                <a:solidFill>
                  <a:schemeClr val="tx1"/>
                </a:solidFill>
                <a:latin typeface="Times New Roman" pitchFamily="18" charset="0"/>
                <a:cs typeface="Times New Roman" pitchFamily="18" charset="0"/>
              </a:rPr>
              <a:t>The author showed a hybrid model for emotion detection. In this model, it contains lexicon keyword spotting, CRF based emotion detection using NB, </a:t>
            </a:r>
            <a:r>
              <a:rPr lang="en-US" sz="2400" cap="none" dirty="0" err="1">
                <a:solidFill>
                  <a:schemeClr val="tx1"/>
                </a:solidFill>
                <a:latin typeface="Times New Roman" pitchFamily="18" charset="0"/>
                <a:cs typeface="Times New Roman" pitchFamily="18" charset="0"/>
              </a:rPr>
              <a:t>MaxEn</a:t>
            </a:r>
            <a:r>
              <a:rPr lang="en-US" sz="2400" cap="none" dirty="0">
                <a:solidFill>
                  <a:schemeClr val="tx1"/>
                </a:solidFill>
                <a:latin typeface="Times New Roman" pitchFamily="18" charset="0"/>
                <a:cs typeface="Times New Roman" pitchFamily="18" charset="0"/>
              </a:rPr>
              <a:t>, and SVM</a:t>
            </a:r>
            <a:r>
              <a:rPr lang="en-US" sz="2400" dirty="0">
                <a:latin typeface="Times New Roman" pitchFamily="18" charset="0"/>
                <a:cs typeface="Times New Roman" pitchFamily="18" charset="0"/>
              </a:rPr>
              <a:t>.</a:t>
            </a:r>
            <a:endParaRPr lang="en-US" sz="2400" cap="none"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620688"/>
            <a:ext cx="3596607" cy="2306960"/>
          </a:xfrm>
        </p:spPr>
        <p:txBody>
          <a:bodyPr>
            <a:normAutofit/>
          </a:bodyPr>
          <a:lstStyle/>
          <a:p>
            <a:r>
              <a:rPr lang="en-US" b="1">
                <a:latin typeface="Times New Roman" pitchFamily="18" charset="0"/>
                <a:cs typeface="Times New Roman" pitchFamily="18" charset="0"/>
              </a:rPr>
              <a:t>LIMITATIONS OF EXISTING SYSTEM</a:t>
            </a:r>
            <a:endParaRPr lang="en-US" b="1" dirty="0">
              <a:latin typeface="Times New Roman" pitchFamily="18" charset="0"/>
              <a:cs typeface="Times New Roman" pitchFamily="18" charset="0"/>
            </a:endParaRPr>
          </a:p>
        </p:txBody>
      </p:sp>
      <p:sp>
        <p:nvSpPr>
          <p:cNvPr id="14" name="Content Placeholder 13"/>
          <p:cNvSpPr>
            <a:spLocks noGrp="1"/>
          </p:cNvSpPr>
          <p:nvPr>
            <p:ph type="body" sz="half" idx="2"/>
          </p:nvPr>
        </p:nvSpPr>
        <p:spPr>
          <a:xfrm>
            <a:off x="4870276" y="548680"/>
            <a:ext cx="6768752" cy="5616624"/>
          </a:xfrm>
        </p:spPr>
        <p:txBody>
          <a:bodyPr>
            <a:noAutofit/>
          </a:bodyPr>
          <a:lstStyle/>
          <a:p>
            <a:r>
              <a:rPr lang="en-US" sz="2400" dirty="0">
                <a:latin typeface="Times New Roman" pitchFamily="18" charset="0"/>
                <a:cs typeface="Times New Roman" pitchFamily="18" charset="0"/>
              </a:rPr>
              <a:t>For detecting emotions from tweets, we have used the lexical affinity method combined with learning-based methods to automatically classify multi-class emotions from our dataset.</a:t>
            </a:r>
          </a:p>
          <a:p>
            <a:r>
              <a:rPr lang="en-US" sz="2400" dirty="0">
                <a:latin typeface="Times New Roman" pitchFamily="18" charset="0"/>
                <a:cs typeface="Times New Roman" pitchFamily="18" charset="0"/>
              </a:rPr>
              <a:t>We have used Word Net-Affect  and </a:t>
            </a:r>
            <a:r>
              <a:rPr lang="en-US" sz="2400" dirty="0" err="1">
                <a:latin typeface="Times New Roman" pitchFamily="18" charset="0"/>
                <a:cs typeface="Times New Roman" pitchFamily="18" charset="0"/>
              </a:rPr>
              <a:t>Emo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Sentic</a:t>
            </a:r>
            <a:r>
              <a:rPr lang="en-US" sz="2400" dirty="0">
                <a:latin typeface="Times New Roman" pitchFamily="18" charset="0"/>
                <a:cs typeface="Times New Roman" pitchFamily="18" charset="0"/>
              </a:rPr>
              <a:t> Net  emotion lexicon to extract the emotion containing words as features from the tweet separately. </a:t>
            </a:r>
          </a:p>
          <a:p>
            <a:r>
              <a:rPr lang="en-US" sz="2400" dirty="0">
                <a:latin typeface="Times New Roman" pitchFamily="18" charset="0"/>
                <a:cs typeface="Times New Roman" pitchFamily="18" charset="0"/>
              </a:rPr>
              <a:t>Word Net-Affect returns the emotion representing words from the tweets which is then considered as features but in most cases, it is unable to take the words which may not be an emotion word but do represent an emotion. </a:t>
            </a:r>
          </a:p>
          <a:p>
            <a:r>
              <a:rPr lang="en-US" sz="2400" dirty="0">
                <a:latin typeface="Times New Roman" pitchFamily="18" charset="0"/>
                <a:cs typeface="Times New Roman" pitchFamily="18" charset="0"/>
              </a:rPr>
              <a:t>On the other hand </a:t>
            </a:r>
            <a:r>
              <a:rPr lang="en-US" sz="2400" dirty="0" err="1">
                <a:latin typeface="Times New Roman" pitchFamily="18" charset="0"/>
                <a:cs typeface="Times New Roman" pitchFamily="18" charset="0"/>
              </a:rPr>
              <a:t>EmoSenticNet</a:t>
            </a:r>
            <a:r>
              <a:rPr lang="en-US" sz="2400" dirty="0">
                <a:latin typeface="Times New Roman" pitchFamily="18" charset="0"/>
                <a:cs typeface="Times New Roman" pitchFamily="18" charset="0"/>
              </a:rPr>
              <a:t> is an extension of Word Net-Affect which also apply the </a:t>
            </a:r>
            <a:r>
              <a:rPr lang="en-US" sz="2400" dirty="0" err="1">
                <a:latin typeface="Times New Roman" pitchFamily="18" charset="0"/>
                <a:cs typeface="Times New Roman" pitchFamily="18" charset="0"/>
              </a:rPr>
              <a:t>Sentic</a:t>
            </a:r>
            <a:r>
              <a:rPr lang="en-US" sz="2400" dirty="0">
                <a:latin typeface="Times New Roman" pitchFamily="18" charset="0"/>
                <a:cs typeface="Times New Roman" pitchFamily="18" charset="0"/>
              </a:rPr>
              <a:t> Net  rules. It then also finds the features which are not contained in Word Net-Affect.</a:t>
            </a: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pic>
        <p:nvPicPr>
          <p:cNvPr id="1026" name="Picture 2" descr="Hashtag Vector Art, Icons, and Graphics ..."/>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749" r="5749"/>
          <a:stretch>
            <a:fillRect/>
          </a:stretch>
        </p:blipFill>
        <p:spPr bwMode="auto">
          <a:xfrm>
            <a:off x="981075" y="3213100"/>
            <a:ext cx="3600450" cy="287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PROPOSED SYSTEM</a:t>
            </a:r>
          </a:p>
        </p:txBody>
      </p:sp>
      <p:sp>
        <p:nvSpPr>
          <p:cNvPr id="6" name="Text Placeholder 5"/>
          <p:cNvSpPr>
            <a:spLocks noGrp="1"/>
          </p:cNvSpPr>
          <p:nvPr>
            <p:ph sz="half" idx="1"/>
          </p:nvPr>
        </p:nvSpPr>
        <p:spPr/>
        <p:txBody>
          <a:bodyPr>
            <a:noAutofit/>
          </a:bodyPr>
          <a:lstStyle/>
          <a:p>
            <a:pPr marL="0" indent="0">
              <a:buNone/>
            </a:pPr>
            <a:r>
              <a:rPr lang="en-US" sz="1800" dirty="0">
                <a:latin typeface="Times New Roman" pitchFamily="18" charset="0"/>
                <a:cs typeface="Times New Roman" pitchFamily="18" charset="0"/>
              </a:rPr>
              <a:t>Raw twitter data has to be pre-processed to create a dataset which will be easy for different classifiers to generate good results.</a:t>
            </a:r>
          </a:p>
          <a:p>
            <a:pPr marL="0" indent="0">
              <a:buNone/>
            </a:pPr>
            <a:r>
              <a:rPr lang="en-US" sz="1800" dirty="0">
                <a:latin typeface="Times New Roman" pitchFamily="18" charset="0"/>
                <a:cs typeface="Times New Roman" pitchFamily="18" charset="0"/>
              </a:rPr>
              <a:t>We do the pre-processing on tweets which are as follows:</a:t>
            </a:r>
          </a:p>
          <a:p>
            <a:r>
              <a:rPr lang="en-US" sz="1800" dirty="0">
                <a:latin typeface="Times New Roman" pitchFamily="18" charset="0"/>
                <a:cs typeface="Times New Roman" pitchFamily="18" charset="0"/>
              </a:rPr>
              <a:t> Removing tweets that are not in English.</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Converting the tweet to lower case. </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Removing URL from the tweet. </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Removal of mentions, </a:t>
            </a:r>
            <a:r>
              <a:rPr lang="en-US" sz="1800" dirty="0" err="1">
                <a:latin typeface="Times New Roman" pitchFamily="18" charset="0"/>
                <a:cs typeface="Times New Roman" pitchFamily="18" charset="0"/>
              </a:rPr>
              <a:t>retweet</a:t>
            </a:r>
            <a:r>
              <a:rPr lang="en-US" sz="1800" dirty="0">
                <a:latin typeface="Times New Roman" pitchFamily="18" charset="0"/>
                <a:cs typeface="Times New Roman" pitchFamily="18" charset="0"/>
              </a:rPr>
              <a:t> mentions, and unnecessary numbers. </a:t>
            </a:r>
          </a:p>
          <a:p>
            <a:r>
              <a:rPr lang="en-US" sz="1800" dirty="0">
                <a:latin typeface="Times New Roman" pitchFamily="18" charset="0"/>
                <a:cs typeface="Times New Roman" pitchFamily="18" charset="0"/>
              </a:rPr>
              <a:t>Separation of </a:t>
            </a:r>
            <a:r>
              <a:rPr lang="en-US" sz="1800" dirty="0" err="1">
                <a:latin typeface="Times New Roman" pitchFamily="18" charset="0"/>
                <a:cs typeface="Times New Roman" pitchFamily="18" charset="0"/>
              </a:rPr>
              <a:t>hashtags</a:t>
            </a:r>
            <a:r>
              <a:rPr lang="en-US" sz="1800" dirty="0">
                <a:latin typeface="Times New Roman" pitchFamily="18" charset="0"/>
                <a:cs typeface="Times New Roman" pitchFamily="18" charset="0"/>
              </a:rPr>
              <a:t> as they can play a vital role in emotion analysis. </a:t>
            </a:r>
            <a:endParaRPr lang="en-IN" sz="1800" dirty="0">
              <a:latin typeface="Times New Roman" pitchFamily="18" charset="0"/>
              <a:cs typeface="Times New Roman" pitchFamily="18" charset="0"/>
            </a:endParaRPr>
          </a:p>
        </p:txBody>
      </p:sp>
      <p:sp>
        <p:nvSpPr>
          <p:cNvPr id="7" name="Content Placeholder 6"/>
          <p:cNvSpPr>
            <a:spLocks noGrp="1"/>
          </p:cNvSpPr>
          <p:nvPr>
            <p:ph sz="half" idx="2"/>
          </p:nvPr>
        </p:nvSpPr>
        <p:spPr/>
        <p:txBody>
          <a:bodyPr>
            <a:noAutofit/>
          </a:bodyPr>
          <a:lstStyle/>
          <a:p>
            <a:r>
              <a:rPr lang="en-US" sz="1800" dirty="0">
                <a:latin typeface="Times New Roman" pitchFamily="18" charset="0"/>
                <a:cs typeface="Times New Roman" pitchFamily="18" charset="0"/>
              </a:rPr>
              <a:t>Changing short form words to their full form. E.g. btw stands for by the way. </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Changing the emoticons with their meaning. E.g. (“:D”) stands for laugh/joy with respect to table I.</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Word tokenizing </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Striping punctuations [’"?!,.():;] from the tokenized words.</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Stop words removal from the tokenized words.</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 Stemming and lemmatizing the tokenized words. </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In the end, making parts of speech tag for those tokenized words</a:t>
            </a:r>
            <a:endParaRPr lang="en-IN"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04" y="603954"/>
            <a:ext cx="5256584" cy="2525891"/>
          </a:xfrm>
          <a:prstGeom prst="rect">
            <a:avLst/>
          </a:prstGeom>
          <a:ln w="127000" cap="sq">
            <a:solidFill>
              <a:schemeClr val="bg2"/>
            </a:solidFill>
            <a:miter lim="800000"/>
          </a:ln>
          <a:effectLst>
            <a:glow rad="63500">
              <a:schemeClr val="accent1">
                <a:satMod val="175000"/>
                <a:alpha val="40000"/>
              </a:schemeClr>
            </a:glow>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0" y="186690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5"/>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10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460" y="603954"/>
            <a:ext cx="5112568" cy="2518649"/>
          </a:xfrm>
          <a:prstGeom prst="rect">
            <a:avLst/>
          </a:prstGeom>
          <a:ln w="127000" cap="sq">
            <a:solidFill>
              <a:schemeClr val="bg2"/>
            </a:solidFill>
            <a:miter lim="800000"/>
          </a:ln>
          <a:effectLst>
            <a:glow rad="63500">
              <a:schemeClr val="accent1">
                <a:satMod val="175000"/>
                <a:alpha val="40000"/>
              </a:schemeClr>
            </a:glow>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12" name="Rectangle 6"/>
          <p:cNvSpPr>
            <a:spLocks noChangeArrowheads="1"/>
          </p:cNvSpPr>
          <p:nvPr/>
        </p:nvSpPr>
        <p:spPr bwMode="auto">
          <a:xfrm>
            <a:off x="0" y="229552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8"/>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103"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04" y="3501008"/>
            <a:ext cx="11017224" cy="3096344"/>
          </a:xfrm>
          <a:prstGeom prst="rect">
            <a:avLst/>
          </a:prstGeom>
          <a:ln w="127000" cap="sq">
            <a:solidFill>
              <a:schemeClr val="bg2"/>
            </a:solidFill>
            <a:miter lim="800000"/>
          </a:ln>
          <a:effectLst>
            <a:glow rad="63500">
              <a:schemeClr val="accent1">
                <a:satMod val="175000"/>
                <a:alpha val="40000"/>
              </a:schemeClr>
            </a:glow>
            <a:innerShdw blurRad="114300">
              <a:prstClr val="black"/>
            </a:innerShdw>
          </a:effectLst>
          <a:extLst>
            <a:ext uri="{909E8E84-426E-40DD-AFC4-6F175D3DCCD1}">
              <a14:hiddenFill xmlns:a14="http://schemas.microsoft.com/office/drawing/2010/main">
                <a:solidFill>
                  <a:srgbClr val="FFFFFF"/>
                </a:solidFill>
              </a14:hiddenFill>
            </a:ext>
          </a:extLst>
        </p:spPr>
      </p:pic>
      <p:sp>
        <p:nvSpPr>
          <p:cNvPr id="14" name="Rectangle 9"/>
          <p:cNvSpPr>
            <a:spLocks noChangeArrowheads="1"/>
          </p:cNvSpPr>
          <p:nvPr/>
        </p:nvSpPr>
        <p:spPr bwMode="auto">
          <a:xfrm>
            <a:off x="0" y="2867025"/>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WORDNET AND EMOSENTICNET</a:t>
            </a:r>
          </a:p>
        </p:txBody>
      </p:sp>
      <p:sp>
        <p:nvSpPr>
          <p:cNvPr id="5" name="Content Placeholder 4"/>
          <p:cNvSpPr>
            <a:spLocks noGrp="1"/>
          </p:cNvSpPr>
          <p:nvPr>
            <p:ph idx="1"/>
          </p:nvPr>
        </p:nvSpPr>
        <p:spPr/>
        <p:txBody>
          <a:bodyPr>
            <a:normAutofit/>
          </a:bodyPr>
          <a:lstStyle/>
          <a:p>
            <a:pPr marL="0" indent="0">
              <a:buNone/>
            </a:pPr>
            <a:r>
              <a:rPr lang="en-US" sz="2000" dirty="0">
                <a:latin typeface="Times New Roman" pitchFamily="18" charset="0"/>
                <a:cs typeface="Times New Roman" pitchFamily="18" charset="0"/>
              </a:rPr>
              <a:t>As the dataset is a labeled one, each tweet has its own emotion with it. But as we are focusing on emotion words in tweets, we filtered out the emotion words from each tweet and stored them into a Pandas Data Frame, which was later used in training and testing the model. Here it should be noticed that we are assuming each tweet has only one emotion words.</a:t>
            </a:r>
          </a:p>
          <a:p>
            <a:pPr marL="0" indent="0">
              <a:buNone/>
            </a:pPr>
            <a:r>
              <a:rPr lang="en-US" sz="2000" dirty="0">
                <a:latin typeface="Times New Roman" pitchFamily="18" charset="0"/>
                <a:cs typeface="Times New Roman" pitchFamily="18" charset="0"/>
              </a:rPr>
              <a:t>After the data is preprocessed we have used Word Net Affect  which is a subset of Word Net with only emotion words. We have mapped those words with our tweet’s words and retrieve the emotion words only (words which represent the emotion of any kind). Then we took those emotions words as features.</a:t>
            </a:r>
            <a:endParaRPr lang="en-IN" sz="2000" dirty="0">
              <a:latin typeface="Times New Roman" pitchFamily="18" charset="0"/>
              <a:cs typeface="Times New Roman" pitchFamily="18" charset="0"/>
            </a:endParaRPr>
          </a:p>
          <a:p>
            <a:pPr marL="0" indent="0">
              <a:buNone/>
            </a:pPr>
            <a:r>
              <a:rPr lang="en-US" sz="2000" dirty="0" err="1">
                <a:latin typeface="Times New Roman" pitchFamily="18" charset="0"/>
                <a:cs typeface="Times New Roman" pitchFamily="18" charset="0"/>
              </a:rPr>
              <a:t>Emo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Sentic</a:t>
            </a:r>
            <a:r>
              <a:rPr lang="en-US" sz="2000" dirty="0">
                <a:latin typeface="Times New Roman" pitchFamily="18" charset="0"/>
                <a:cs typeface="Times New Roman" pitchFamily="18" charset="0"/>
              </a:rPr>
              <a:t> Net is another lexical resource that assigns six Word Net Affect emotion labels to </a:t>
            </a:r>
            <a:r>
              <a:rPr lang="en-US" sz="2000" dirty="0" err="1">
                <a:latin typeface="Times New Roman" pitchFamily="18" charset="0"/>
                <a:cs typeface="Times New Roman" pitchFamily="18" charset="0"/>
              </a:rPr>
              <a:t>Sentic</a:t>
            </a:r>
            <a:r>
              <a:rPr lang="en-US" sz="2000" dirty="0">
                <a:latin typeface="Times New Roman" pitchFamily="18" charset="0"/>
                <a:cs typeface="Times New Roman" pitchFamily="18" charset="0"/>
              </a:rPr>
              <a:t> Net concept. It can also be thought of as an expansion of Word Net Affect emotion labels to a larger vocabulary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522</TotalTime>
  <Words>1280</Words>
  <Application>Microsoft Office PowerPoint</Application>
  <PresentationFormat>Custom</PresentationFormat>
  <Paragraphs>72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Digital Blue Tunnel 16x9</vt:lpstr>
      <vt:lpstr>Emotion Detection</vt:lpstr>
      <vt:lpstr>AGENDA</vt:lpstr>
      <vt:lpstr>ABSTRACT</vt:lpstr>
      <vt:lpstr>INTRODUCTION</vt:lpstr>
      <vt:lpstr>EXISTING SYSTEM</vt:lpstr>
      <vt:lpstr>LIMITATIONS OF EXISTING SYSTEM</vt:lpstr>
      <vt:lpstr>PROPOSED SYSTEM</vt:lpstr>
      <vt:lpstr>PowerPoint Presentation</vt:lpstr>
      <vt:lpstr>WORDNET AND EMOSENTICNET</vt:lpstr>
      <vt:lpstr>LITERATURE SURVEY</vt:lpstr>
      <vt:lpstr>LITERATURE SURVEY</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Detection</dc:title>
  <dc:creator>ssdhatri4531@gmail.com</dc:creator>
  <cp:lastModifiedBy>Sowjanya</cp:lastModifiedBy>
  <cp:revision>24</cp:revision>
  <dcterms:created xsi:type="dcterms:W3CDTF">2024-07-12T15:41:38Z</dcterms:created>
  <dcterms:modified xsi:type="dcterms:W3CDTF">2024-07-29T07:15:28Z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