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6" r:id="rId2"/>
    <p:sldId id="256" r:id="rId3"/>
    <p:sldId id="277" r:id="rId4"/>
    <p:sldId id="265" r:id="rId5"/>
    <p:sldId id="266" r:id="rId6"/>
    <p:sldId id="291" r:id="rId7"/>
    <p:sldId id="268" r:id="rId8"/>
    <p:sldId id="276" r:id="rId9"/>
    <p:sldId id="269" r:id="rId10"/>
    <p:sldId id="300" r:id="rId11"/>
    <p:sldId id="324" r:id="rId12"/>
    <p:sldId id="299" r:id="rId13"/>
    <p:sldId id="294" r:id="rId14"/>
    <p:sldId id="304" r:id="rId15"/>
    <p:sldId id="311" r:id="rId16"/>
    <p:sldId id="310" r:id="rId17"/>
    <p:sldId id="322" r:id="rId18"/>
    <p:sldId id="315" r:id="rId19"/>
    <p:sldId id="317" r:id="rId20"/>
    <p:sldId id="325" r:id="rId21"/>
    <p:sldId id="323" r:id="rId22"/>
    <p:sldId id="309" r:id="rId23"/>
    <p:sldId id="313" r:id="rId24"/>
    <p:sldId id="316" r:id="rId25"/>
    <p:sldId id="305" r:id="rId26"/>
    <p:sldId id="298" r:id="rId27"/>
    <p:sldId id="318" r:id="rId28"/>
    <p:sldId id="314" r:id="rId29"/>
    <p:sldId id="312" r:id="rId30"/>
    <p:sldId id="326" r:id="rId31"/>
    <p:sldId id="321" r:id="rId32"/>
    <p:sldId id="303" r:id="rId33"/>
    <p:sldId id="290" r:id="rId34"/>
    <p:sldId id="30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 -" initials="S-" lastIdx="3" clrIdx="0">
    <p:extLst>
      <p:ext uri="{19B8F6BF-5375-455C-9EA6-DF929625EA0E}">
        <p15:presenceInfo xmlns:p15="http://schemas.microsoft.com/office/powerpoint/2012/main" userId="1a7eff891c31a3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008" autoAdjust="0"/>
    <p:restoredTop sz="92362" autoAdjust="0"/>
  </p:normalViewPr>
  <p:slideViewPr>
    <p:cSldViewPr>
      <p:cViewPr varScale="1">
        <p:scale>
          <a:sx n="63" d="100"/>
          <a:sy n="63" d="100"/>
        </p:scale>
        <p:origin x="72" y="924"/>
      </p:cViewPr>
      <p:guideLst>
        <p:guide orient="horz" pos="2160"/>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Sheet1!$A$2:$C$13</cx:f>
        <cx:lvl ptCount="12">
          <cx:pt idx="0">1.515B</cx:pt>
          <cx:pt idx="1">1.5B</cx:pt>
          <cx:pt idx="2">.204B</cx:pt>
          <cx:pt idx="3">1.157B</cx:pt>
          <cx:pt idx="4">.4B</cx:pt>
          <cx:pt idx="5">.063B</cx:pt>
          <cx:pt idx="6">.087B</cx:pt>
          <cx:pt idx="7">.044B</cx:pt>
        </cx:lvl>
        <cx:lvl ptCount="12">
          <cx:pt idx="0">MF</cx:pt>
          <cx:pt idx="1">SMA</cx:pt>
          <cx:pt idx="2">CEF</cx:pt>
          <cx:pt idx="3">MF</cx:pt>
          <cx:pt idx="4">SMA</cx:pt>
          <cx:pt idx="5">CEF</cx:pt>
          <cx:pt idx="6">SMA</cx:pt>
          <cx:pt idx="7">MF</cx:pt>
        </cx:lvl>
        <cx:lvl ptCount="12">
          <cx:pt idx="0">NACS</cx:pt>
          <cx:pt idx="1">NACS</cx:pt>
          <cx:pt idx="2">NACS</cx:pt>
          <cx:pt idx="3">IBD</cx:pt>
          <cx:pt idx="4">IBD</cx:pt>
          <cx:pt idx="5">IBD</cx:pt>
          <cx:pt idx="6">RIA</cx:pt>
          <cx:pt idx="7">RIA</cx:pt>
        </cx:lvl>
      </cx:strDim>
      <cx:numDim type="size">
        <cx:f>Sheet1!$D$2:$D$13</cx:f>
        <cx:lvl ptCount="12" formatCode="General">
          <cx:pt idx="0">1515</cx:pt>
          <cx:pt idx="1">1503</cx:pt>
          <cx:pt idx="2">204</cx:pt>
          <cx:pt idx="3">1157</cx:pt>
          <cx:pt idx="4">401</cx:pt>
          <cx:pt idx="5">63</cx:pt>
          <cx:pt idx="6">87</cx:pt>
          <cx:pt idx="7">44</cx:pt>
        </cx:lvl>
      </cx:numDim>
    </cx:data>
  </cx:chartData>
  <cx:chart>
    <cx:plotArea>
      <cx:plotAreaRegion>
        <cx:series layoutId="sunburst" uniqueId="{F94AA176-9302-4A45-94C6-F33389B322E3}">
          <cx:tx>
            <cx:txData>
              <cx:f>Sheet1!$D$1</cx:f>
              <cx:v>Series1</cx:v>
            </cx:txData>
          </cx:tx>
          <cx:dataLabels pos="ctr">
            <cx:visibility seriesName="0" categoryName="1" value="0"/>
          </cx:dataLabels>
          <cx:dataId val="0"/>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1878D-AB08-474B-A32F-68880E349212}" type="datetimeFigureOut">
              <a:rPr lang="en-US" smtClean="0"/>
              <a:t>2/26/2021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A70E2-05B1-4352-A7F7-CDD4F6F5BDAA}" type="slidenum">
              <a:rPr lang="en-US" smtClean="0"/>
              <a:t>‹#›</a:t>
            </a:fld>
            <a:endParaRPr lang="en-US" dirty="0"/>
          </a:p>
        </p:txBody>
      </p:sp>
    </p:spTree>
    <p:extLst>
      <p:ext uri="{BB962C8B-B14F-4D97-AF65-F5344CB8AC3E}">
        <p14:creationId xmlns:p14="http://schemas.microsoft.com/office/powerpoint/2010/main" val="247986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3</a:t>
            </a:fld>
            <a:endParaRPr lang="en-US" dirty="0"/>
          </a:p>
        </p:txBody>
      </p:sp>
    </p:spTree>
    <p:extLst>
      <p:ext uri="{BB962C8B-B14F-4D97-AF65-F5344CB8AC3E}">
        <p14:creationId xmlns:p14="http://schemas.microsoft.com/office/powerpoint/2010/main" val="224930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sales for 2019 Actual = $402 Million, the model both decile 9 &amp; 8 put together could capture only $183 Million dollar about 45% of actual sales. Which very low , hence the historical data collection methods to be relooked at and understand more deeply why the issues a raise. </a:t>
            </a:r>
          </a:p>
          <a:p>
            <a:endParaRPr lang="en-US" dirty="0"/>
          </a:p>
          <a:p>
            <a:r>
              <a:rPr lang="en-US" dirty="0"/>
              <a:t>Decile plot:</a:t>
            </a:r>
          </a:p>
          <a:p>
            <a:r>
              <a:rPr lang="en-US" dirty="0"/>
              <a:t>Clearly you see that the 50% of the data, is zeros. Remaining values are distributed exponentially, this is nice because it allows our strategies to be focused only top 10% of the population. The delta difference between two columns actual and predict columns gives info on ‘Regressor performance” if you closely observe the data only represents close to 45% of actual sales numbers.  </a:t>
            </a:r>
          </a:p>
          <a:p>
            <a:endParaRPr lang="en-US" dirty="0"/>
          </a:p>
          <a:p>
            <a:pPr marL="228600" indent="-228600">
              <a:buAutoNum type="arabicPeriod"/>
            </a:pPr>
            <a:r>
              <a:rPr lang="en-US" dirty="0"/>
              <a:t>Model is predicting based on small sample size of 2502 rows. Which is very low , in that predominately there are lot of outliers, the outliers skew the data and shift the median away from the mean. </a:t>
            </a:r>
          </a:p>
          <a:p>
            <a:pPr marL="228600" indent="-228600">
              <a:buAutoNum type="arabicPeriod"/>
            </a:pPr>
            <a:r>
              <a:rPr lang="en-US" dirty="0"/>
              <a:t>Large amount outliers distort the predictions. </a:t>
            </a:r>
          </a:p>
          <a:p>
            <a:pPr marL="228600" indent="-228600">
              <a:buAutoNum type="arabicPeriod"/>
            </a:pPr>
            <a:r>
              <a:rPr lang="en-US" dirty="0"/>
              <a:t>Sparse data, meaning the data rows has lot of zeros and they are equated to zeros of sales 2019. </a:t>
            </a:r>
          </a:p>
          <a:p>
            <a:pPr marL="685800" lvl="1" indent="-228600">
              <a:buAutoNum type="arabicPeriod"/>
            </a:pPr>
            <a:r>
              <a:rPr lang="en-US" dirty="0"/>
              <a:t>When 2018 sales has zero sales, year 2019 shows large sales. This means, we are equating the zeros of 2018 data into the 2019 sales data, which could lead to high erroneous numbers of predictions. </a:t>
            </a:r>
          </a:p>
          <a:p>
            <a:pPr marL="685800" lvl="1" indent="-228600">
              <a:buAutoNum type="arabicPeriod"/>
            </a:pPr>
            <a:r>
              <a:rPr lang="en-US" dirty="0"/>
              <a:t>When 2019 sales has zero sales, year 2018 shows large sales. </a:t>
            </a:r>
          </a:p>
          <a:p>
            <a:endParaRPr lang="en-US" dirty="0"/>
          </a:p>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13</a:t>
            </a:fld>
            <a:endParaRPr lang="en-US" dirty="0"/>
          </a:p>
        </p:txBody>
      </p:sp>
    </p:spTree>
    <p:extLst>
      <p:ext uri="{BB962C8B-B14F-4D97-AF65-F5344CB8AC3E}">
        <p14:creationId xmlns:p14="http://schemas.microsoft.com/office/powerpoint/2010/main" val="3769063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2019 Actual sales  size =   $403 Million</a:t>
            </a:r>
          </a:p>
          <a:p>
            <a:r>
              <a:rPr lang="en-US" dirty="0"/>
              <a:t>How well the regressor captures these values in? What do we recover from the two decile,</a:t>
            </a:r>
          </a:p>
          <a:p>
            <a:r>
              <a:rPr lang="en-US" dirty="0"/>
              <a:t>Regressor predicts about 45% of total actual sales which about 183% million, in two decile 99% of predictions are covered that means 20% of population represents entire market size. </a:t>
            </a:r>
          </a:p>
          <a:p>
            <a:r>
              <a:rPr lang="en-US" dirty="0"/>
              <a:t>Hence our focus group mainly depends upon decile 9 &amp; 8. The market strategies can be based of these two deciles. </a:t>
            </a:r>
          </a:p>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14</a:t>
            </a:fld>
            <a:endParaRPr lang="en-US" dirty="0"/>
          </a:p>
        </p:txBody>
      </p:sp>
    </p:spTree>
    <p:extLst>
      <p:ext uri="{BB962C8B-B14F-4D97-AF65-F5344CB8AC3E}">
        <p14:creationId xmlns:p14="http://schemas.microsoft.com/office/powerpoint/2010/main" val="2801629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person meeting = </a:t>
            </a:r>
          </a:p>
          <a:p>
            <a:r>
              <a:rPr lang="en-US" dirty="0"/>
              <a:t>Meeting and Special Events = </a:t>
            </a:r>
          </a:p>
          <a:p>
            <a:r>
              <a:rPr lang="en-US" dirty="0"/>
              <a:t>Tele Marketing  = </a:t>
            </a:r>
          </a:p>
          <a:p>
            <a:r>
              <a:rPr lang="en-US" dirty="0"/>
              <a:t>Social Media presence  = </a:t>
            </a:r>
          </a:p>
          <a:p>
            <a:endParaRPr lang="en-US" dirty="0"/>
          </a:p>
          <a:p>
            <a:r>
              <a:rPr lang="en-US" dirty="0"/>
              <a:t>Explain “Y Axis” :- The 20% population from Decile plot is taken and plotted in an ascending order, all the firms with high sales numbers are on the zero and low values are on the right. </a:t>
            </a:r>
          </a:p>
          <a:p>
            <a:r>
              <a:rPr lang="en-US" dirty="0"/>
              <a:t>In that top 40% of them qualify for the in-person meeting, the number of 250 * .4 = 100 firms in-person meeting </a:t>
            </a:r>
          </a:p>
          <a:p>
            <a:r>
              <a:rPr lang="en-US" dirty="0"/>
              <a:t>Remaining 30% shall be allocated for meetings and special events where more than two three firms are invited or visited to discuss the market strategies. </a:t>
            </a:r>
          </a:p>
          <a:p>
            <a:endParaRPr lang="en-US" dirty="0"/>
          </a:p>
          <a:p>
            <a:r>
              <a:rPr lang="en-US" dirty="0"/>
              <a:t>Third categories are for telemarketing and forth is for the social media penetration.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15</a:t>
            </a:fld>
            <a:endParaRPr lang="en-US" dirty="0"/>
          </a:p>
        </p:txBody>
      </p:sp>
    </p:spTree>
    <p:extLst>
      <p:ext uri="{BB962C8B-B14F-4D97-AF65-F5344CB8AC3E}">
        <p14:creationId xmlns:p14="http://schemas.microsoft.com/office/powerpoint/2010/main" val="3772340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16</a:t>
            </a:fld>
            <a:endParaRPr lang="en-US" dirty="0"/>
          </a:p>
        </p:txBody>
      </p:sp>
    </p:spTree>
    <p:extLst>
      <p:ext uri="{BB962C8B-B14F-4D97-AF65-F5344CB8AC3E}">
        <p14:creationId xmlns:p14="http://schemas.microsoft.com/office/powerpoint/2010/main" val="254819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21</a:t>
            </a:fld>
            <a:endParaRPr lang="en-US" dirty="0"/>
          </a:p>
        </p:txBody>
      </p:sp>
    </p:spTree>
    <p:extLst>
      <p:ext uri="{BB962C8B-B14F-4D97-AF65-F5344CB8AC3E}">
        <p14:creationId xmlns:p14="http://schemas.microsoft.com/office/powerpoint/2010/main" val="2365050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22</a:t>
            </a:fld>
            <a:endParaRPr lang="en-US" dirty="0"/>
          </a:p>
        </p:txBody>
      </p:sp>
    </p:spTree>
    <p:extLst>
      <p:ext uri="{BB962C8B-B14F-4D97-AF65-F5344CB8AC3E}">
        <p14:creationId xmlns:p14="http://schemas.microsoft.com/office/powerpoint/2010/main" val="1682957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23</a:t>
            </a:fld>
            <a:endParaRPr lang="en-US" dirty="0"/>
          </a:p>
        </p:txBody>
      </p:sp>
    </p:spTree>
    <p:extLst>
      <p:ext uri="{BB962C8B-B14F-4D97-AF65-F5344CB8AC3E}">
        <p14:creationId xmlns:p14="http://schemas.microsoft.com/office/powerpoint/2010/main" val="1726207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24</a:t>
            </a:fld>
            <a:endParaRPr lang="en-US" dirty="0"/>
          </a:p>
        </p:txBody>
      </p:sp>
    </p:spTree>
    <p:extLst>
      <p:ext uri="{BB962C8B-B14F-4D97-AF65-F5344CB8AC3E}">
        <p14:creationId xmlns:p14="http://schemas.microsoft.com/office/powerpoint/2010/main" val="205617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27</a:t>
            </a:fld>
            <a:endParaRPr lang="en-US" dirty="0"/>
          </a:p>
        </p:txBody>
      </p:sp>
    </p:spTree>
    <p:extLst>
      <p:ext uri="{BB962C8B-B14F-4D97-AF65-F5344CB8AC3E}">
        <p14:creationId xmlns:p14="http://schemas.microsoft.com/office/powerpoint/2010/main" val="52399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34</a:t>
            </a:fld>
            <a:endParaRPr lang="en-US" dirty="0"/>
          </a:p>
        </p:txBody>
      </p:sp>
    </p:spTree>
    <p:extLst>
      <p:ext uri="{BB962C8B-B14F-4D97-AF65-F5344CB8AC3E}">
        <p14:creationId xmlns:p14="http://schemas.microsoft.com/office/powerpoint/2010/main" val="1836025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Nuveen, is market leader in bond market with market capital of about $1 Trillion in AUM. (2018 data) . </a:t>
            </a:r>
          </a:p>
          <a:p>
            <a:r>
              <a:rPr lang="en-US" dirty="0"/>
              <a:t>Channels = Independent dealer, National Broker, Dual, Fee based Advisers,&amp; Private client group</a:t>
            </a:r>
          </a:p>
          <a:p>
            <a:r>
              <a:rPr lang="en-US" dirty="0"/>
              <a:t>Sub Channels = IBD, NACS, RIA, Global etc. </a:t>
            </a:r>
          </a:p>
          <a:p>
            <a:endParaRPr lang="en-US" dirty="0"/>
          </a:p>
          <a:p>
            <a:r>
              <a:rPr lang="en-US" dirty="0"/>
              <a:t>The Nuveen sells products through various channels to the large firms or Advisors in the form of products (529, Equatiy, SMA or CEF, MF or ETFs)  these products are mainly invested in Asset class like real-estate, equity, municipal bonds, tax free govt bonds etc. The products sold to the client with either load fee or service fee or based on holding fee. The longer the client hold the AUM with Nuveen more the fees generated and hence profits. </a:t>
            </a:r>
          </a:p>
          <a:p>
            <a:endParaRPr lang="en-US" dirty="0"/>
          </a:p>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4</a:t>
            </a:fld>
            <a:endParaRPr lang="en-US" dirty="0"/>
          </a:p>
        </p:txBody>
      </p:sp>
    </p:spTree>
    <p:extLst>
      <p:ext uri="{BB962C8B-B14F-4D97-AF65-F5344CB8AC3E}">
        <p14:creationId xmlns:p14="http://schemas.microsoft.com/office/powerpoint/2010/main" val="131227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quality and training purposes 2019 year as [current year] and 2018 year as [past year]. </a:t>
            </a:r>
          </a:p>
          <a:p>
            <a:endParaRPr lang="en-US" dirty="0"/>
          </a:p>
          <a:p>
            <a:r>
              <a:rPr lang="en-US" dirty="0"/>
              <a:t>Nuveen has limited data of only one-year history and using data science techniques  predict the current year sales. The data provided is non timeseries and hence forecast of sales numbers are bit challenge and all the data is assumed to static with no relation to the time and market performance/ geopolitical situations or interest rates. </a:t>
            </a:r>
          </a:p>
          <a:p>
            <a:endParaRPr lang="en-US" dirty="0"/>
          </a:p>
          <a:p>
            <a:r>
              <a:rPr lang="en-US" dirty="0"/>
              <a:t>As a data scientist, the task is to prepare a robust model to predict the future sales. Upon completing the prediction, use the data to update the models for future predictions. </a:t>
            </a:r>
          </a:p>
        </p:txBody>
      </p:sp>
      <p:sp>
        <p:nvSpPr>
          <p:cNvPr id="4" name="Slide Number Placeholder 3"/>
          <p:cNvSpPr>
            <a:spLocks noGrp="1"/>
          </p:cNvSpPr>
          <p:nvPr>
            <p:ph type="sldNum" sz="quarter" idx="5"/>
          </p:nvPr>
        </p:nvSpPr>
        <p:spPr/>
        <p:txBody>
          <a:bodyPr/>
          <a:lstStyle/>
          <a:p>
            <a:fld id="{5EEA70E2-05B1-4352-A7F7-CDD4F6F5BDAA}" type="slidenum">
              <a:rPr lang="en-US" smtClean="0"/>
              <a:t>5</a:t>
            </a:fld>
            <a:endParaRPr lang="en-US" dirty="0"/>
          </a:p>
        </p:txBody>
      </p:sp>
    </p:spTree>
    <p:extLst>
      <p:ext uri="{BB962C8B-B14F-4D97-AF65-F5344CB8AC3E}">
        <p14:creationId xmlns:p14="http://schemas.microsoft.com/office/powerpoint/2010/main" val="145283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 of asset class is equal to AUM and similarly all the product class sum is equal to AUM. This relationship directly exists between each column, this could be a significant impact for regressor since all these columns are linear related to each other. </a:t>
            </a:r>
          </a:p>
          <a:p>
            <a:r>
              <a:rPr lang="en-US" dirty="0"/>
              <a:t>Another important fact noticed is in Total sales = Sales </a:t>
            </a:r>
            <a:r>
              <a:rPr lang="en-US" dirty="0" err="1"/>
              <a:t>curr</a:t>
            </a:r>
            <a:r>
              <a:rPr lang="en-US" dirty="0"/>
              <a:t> + Sales 12 m similarly for redeem columns. </a:t>
            </a:r>
          </a:p>
          <a:p>
            <a:endParaRPr lang="en-US" dirty="0"/>
          </a:p>
          <a:p>
            <a:r>
              <a:rPr lang="en-US" dirty="0"/>
              <a:t>Total Sales – Total Redeem = AUM </a:t>
            </a:r>
          </a:p>
          <a:p>
            <a:r>
              <a:rPr lang="en-US" dirty="0"/>
              <a:t>The redeem column is always negative since the cash is withdrawn from the account. Once negatives are converted into zeros most of the Redeem data is not considered for the regression. However two variables of the equation are taken into consideration , the relationship could still be preserved for the final sales numbers. </a:t>
            </a:r>
          </a:p>
          <a:p>
            <a:endParaRPr lang="en-US" dirty="0"/>
          </a:p>
          <a:p>
            <a:pPr marL="171450" indent="-171450">
              <a:buFontTx/>
              <a:buChar char="-"/>
            </a:pPr>
            <a:r>
              <a:rPr lang="en-US" dirty="0"/>
              <a:t>Large Negative numbers are not handled well with log transformers. </a:t>
            </a:r>
          </a:p>
          <a:p>
            <a:pPr marL="0" indent="0">
              <a:buFontTx/>
              <a:buNone/>
            </a:pPr>
            <a:endParaRPr lang="en-US" dirty="0"/>
          </a:p>
          <a:p>
            <a:pPr marL="0" indent="0">
              <a:buFontTx/>
              <a:buNone/>
            </a:pPr>
            <a:r>
              <a:rPr lang="en-US" dirty="0"/>
              <a:t>The No_of_sales_12M_1 contains 10k data too and they both follow similar covariance. Hence they represent the same or similar distribution, for this reason the columns concerning 10k are neglected for the regression. </a:t>
            </a:r>
          </a:p>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6</a:t>
            </a:fld>
            <a:endParaRPr lang="en-US" dirty="0"/>
          </a:p>
        </p:txBody>
      </p:sp>
    </p:spTree>
    <p:extLst>
      <p:ext uri="{BB962C8B-B14F-4D97-AF65-F5344CB8AC3E}">
        <p14:creationId xmlns:p14="http://schemas.microsoft.com/office/powerpoint/2010/main" val="165550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4 companies generate almost ~75% of the company </a:t>
            </a:r>
          </a:p>
          <a:p>
            <a:endParaRPr lang="en-US" dirty="0"/>
          </a:p>
          <a:p>
            <a:r>
              <a:rPr lang="en-US" dirty="0"/>
              <a:t>The numbers represented are $AUM numbers . If top 2 companies are looked at, you will clearly see that the funds are allocated between MF and SMA. These funds hold 90% of the firms capital, again the AUM’s are long term deposits and they are not direct representation of sales performance for the year 2018. </a:t>
            </a:r>
          </a:p>
          <a:p>
            <a:endParaRPr lang="en-US" dirty="0"/>
          </a:p>
          <a:p>
            <a:r>
              <a:rPr lang="en-US" dirty="0"/>
              <a:t>The short-term trading funds (CEF, MF &amp; ETF ) are not captured by this dataset, since the data only represent year end sales details. </a:t>
            </a:r>
          </a:p>
        </p:txBody>
      </p:sp>
      <p:sp>
        <p:nvSpPr>
          <p:cNvPr id="4" name="Slide Number Placeholder 3"/>
          <p:cNvSpPr>
            <a:spLocks noGrp="1"/>
          </p:cNvSpPr>
          <p:nvPr>
            <p:ph type="sldNum" sz="quarter" idx="5"/>
          </p:nvPr>
        </p:nvSpPr>
        <p:spPr/>
        <p:txBody>
          <a:bodyPr/>
          <a:lstStyle/>
          <a:p>
            <a:fld id="{5EEA70E2-05B1-4352-A7F7-CDD4F6F5BDAA}" type="slidenum">
              <a:rPr lang="en-US" smtClean="0"/>
              <a:t>7</a:t>
            </a:fld>
            <a:endParaRPr lang="en-US" dirty="0"/>
          </a:p>
        </p:txBody>
      </p:sp>
    </p:spTree>
    <p:extLst>
      <p:ext uri="{BB962C8B-B14F-4D97-AF65-F5344CB8AC3E}">
        <p14:creationId xmlns:p14="http://schemas.microsoft.com/office/powerpoint/2010/main" val="245152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97% of the trading happens through the two sub channels IBD and NACS, in that if you closely look the AUM has majorly MF and SMA, </a:t>
            </a:r>
          </a:p>
        </p:txBody>
      </p:sp>
      <p:sp>
        <p:nvSpPr>
          <p:cNvPr id="4" name="Slide Number Placeholder 3"/>
          <p:cNvSpPr>
            <a:spLocks noGrp="1"/>
          </p:cNvSpPr>
          <p:nvPr>
            <p:ph type="sldNum" sz="quarter" idx="5"/>
          </p:nvPr>
        </p:nvSpPr>
        <p:spPr/>
        <p:txBody>
          <a:bodyPr/>
          <a:lstStyle/>
          <a:p>
            <a:fld id="{5EEA70E2-05B1-4352-A7F7-CDD4F6F5BDAA}" type="slidenum">
              <a:rPr lang="en-US" smtClean="0"/>
              <a:t>8</a:t>
            </a:fld>
            <a:endParaRPr lang="en-US" dirty="0"/>
          </a:p>
        </p:txBody>
      </p:sp>
    </p:spTree>
    <p:extLst>
      <p:ext uri="{BB962C8B-B14F-4D97-AF65-F5344CB8AC3E}">
        <p14:creationId xmlns:p14="http://schemas.microsoft.com/office/powerpoint/2010/main" val="386246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9</a:t>
            </a:fld>
            <a:endParaRPr lang="en-US" dirty="0"/>
          </a:p>
        </p:txBody>
      </p:sp>
    </p:spTree>
    <p:extLst>
      <p:ext uri="{BB962C8B-B14F-4D97-AF65-F5344CB8AC3E}">
        <p14:creationId xmlns:p14="http://schemas.microsoft.com/office/powerpoint/2010/main" val="415631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bonds are more than year holding hence there are possibilities of spillover from year/ year. Hence AUM for fixed municipal bonds you see large spike even without any association with sales figures. </a:t>
            </a:r>
          </a:p>
          <a:p>
            <a:endParaRPr lang="en-US" dirty="0"/>
          </a:p>
          <a:p>
            <a:r>
              <a:rPr lang="en-US" dirty="0"/>
              <a:t>All the raw data is good so far how do we make use of it for the forecast or prediction of next year sales. </a:t>
            </a:r>
          </a:p>
          <a:p>
            <a:pPr marL="171450" indent="-171450">
              <a:buFontTx/>
              <a:buChar char="-"/>
            </a:pPr>
            <a:r>
              <a:rPr lang="en-US" dirty="0"/>
              <a:t>Two important categories that are to considered one</a:t>
            </a:r>
          </a:p>
          <a:p>
            <a:pPr marL="171450" indent="-171450">
              <a:buFontTx/>
              <a:buChar char="-"/>
            </a:pPr>
            <a:r>
              <a:rPr lang="en-US" dirty="0"/>
              <a:t>How revenues we Nuveen would be generating next year</a:t>
            </a:r>
          </a:p>
          <a:p>
            <a:pPr marL="171450" indent="-171450">
              <a:buFontTx/>
              <a:buChar char="-"/>
            </a:pPr>
            <a:r>
              <a:rPr lang="en-US" dirty="0"/>
              <a:t>How many new products could Nuveen sale this to rest of the target groups. </a:t>
            </a:r>
          </a:p>
          <a:p>
            <a:pPr marL="628650" lvl="1" indent="-171450">
              <a:buFontTx/>
              <a:buChar char="-"/>
            </a:pPr>
            <a:r>
              <a:rPr lang="en-US" dirty="0"/>
              <a:t>Revenue tells us future revenue. </a:t>
            </a:r>
          </a:p>
          <a:p>
            <a:pPr marL="628650" lvl="1" indent="-171450">
              <a:buFontTx/>
              <a:buChar char="-"/>
            </a:pPr>
            <a:r>
              <a:rPr lang="en-US" dirty="0"/>
              <a:t>New product offering tells us about new clients business (indirect) </a:t>
            </a:r>
          </a:p>
        </p:txBody>
      </p:sp>
      <p:sp>
        <p:nvSpPr>
          <p:cNvPr id="4" name="Slide Number Placeholder 3"/>
          <p:cNvSpPr>
            <a:spLocks noGrp="1"/>
          </p:cNvSpPr>
          <p:nvPr>
            <p:ph type="sldNum" sz="quarter" idx="5"/>
          </p:nvPr>
        </p:nvSpPr>
        <p:spPr/>
        <p:txBody>
          <a:bodyPr/>
          <a:lstStyle/>
          <a:p>
            <a:fld id="{5EEA70E2-05B1-4352-A7F7-CDD4F6F5BDAA}" type="slidenum">
              <a:rPr lang="en-US" smtClean="0"/>
              <a:t>10</a:t>
            </a:fld>
            <a:endParaRPr lang="en-US" dirty="0"/>
          </a:p>
        </p:txBody>
      </p:sp>
    </p:spTree>
    <p:extLst>
      <p:ext uri="{BB962C8B-B14F-4D97-AF65-F5344CB8AC3E}">
        <p14:creationId xmlns:p14="http://schemas.microsoft.com/office/powerpoint/2010/main" val="27681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A70E2-05B1-4352-A7F7-CDD4F6F5BDAA}" type="slidenum">
              <a:rPr lang="en-US" smtClean="0"/>
              <a:t>12</a:t>
            </a:fld>
            <a:endParaRPr lang="en-US" dirty="0"/>
          </a:p>
        </p:txBody>
      </p:sp>
    </p:spTree>
    <p:extLst>
      <p:ext uri="{BB962C8B-B14F-4D97-AF65-F5344CB8AC3E}">
        <p14:creationId xmlns:p14="http://schemas.microsoft.com/office/powerpoint/2010/main" val="389552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165E-294A-47D6-9FDE-F934C76F4F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B41917-3AF0-42B0-8F22-4E09DA80E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14448A-CAC8-4A51-A41E-A4945A591E5C}"/>
              </a:ext>
            </a:extLst>
          </p:cNvPr>
          <p:cNvSpPr>
            <a:spLocks noGrp="1"/>
          </p:cNvSpPr>
          <p:nvPr>
            <p:ph type="dt" sz="half" idx="10"/>
          </p:nvPr>
        </p:nvSpPr>
        <p:spPr>
          <a:xfrm>
            <a:off x="838200" y="6356350"/>
            <a:ext cx="2743200" cy="365125"/>
          </a:xfrm>
          <a:prstGeom prst="rect">
            <a:avLst/>
          </a:prstGeom>
        </p:spPr>
        <p:txBody>
          <a:bodyPr/>
          <a:lstStyle/>
          <a:p>
            <a:fld id="{7B015043-1628-4081-8B0E-BFCB7ED420E7}" type="datetime1">
              <a:rPr lang="en-US" smtClean="0"/>
              <a:t>2/26/2021</a:t>
            </a:fld>
            <a:endParaRPr lang="en-US" dirty="0"/>
          </a:p>
        </p:txBody>
      </p:sp>
      <p:sp>
        <p:nvSpPr>
          <p:cNvPr id="5" name="Footer Placeholder 4">
            <a:extLst>
              <a:ext uri="{FF2B5EF4-FFF2-40B4-BE49-F238E27FC236}">
                <a16:creationId xmlns:a16="http://schemas.microsoft.com/office/drawing/2014/main" id="{8C421C94-CC0B-4E84-96B3-D643092AEA92}"/>
              </a:ext>
            </a:extLst>
          </p:cNvPr>
          <p:cNvSpPr>
            <a:spLocks noGrp="1"/>
          </p:cNvSpPr>
          <p:nvPr>
            <p:ph type="ftr" sz="quarter" idx="11"/>
          </p:nvPr>
        </p:nvSpPr>
        <p:spPr/>
        <p:txBody>
          <a:bodyPr/>
          <a:lstStyle/>
          <a:p>
            <a:r>
              <a:rPr lang="en-US" dirty="0"/>
              <a:t>Srinivas Poluchalla</a:t>
            </a:r>
          </a:p>
        </p:txBody>
      </p:sp>
      <p:sp>
        <p:nvSpPr>
          <p:cNvPr id="6" name="Slide Number Placeholder 5">
            <a:extLst>
              <a:ext uri="{FF2B5EF4-FFF2-40B4-BE49-F238E27FC236}">
                <a16:creationId xmlns:a16="http://schemas.microsoft.com/office/drawing/2014/main" id="{362F2FB6-BBDC-4A74-B940-B37949AB8184}"/>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27490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16D2-8582-4A4F-B3B4-7CD806FF32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D8797-9FA7-4524-9567-B11E4115A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64ED6-E2B3-466D-BF2C-1B1917D451BA}"/>
              </a:ext>
            </a:extLst>
          </p:cNvPr>
          <p:cNvSpPr>
            <a:spLocks noGrp="1"/>
          </p:cNvSpPr>
          <p:nvPr>
            <p:ph type="dt" sz="half" idx="10"/>
          </p:nvPr>
        </p:nvSpPr>
        <p:spPr>
          <a:xfrm>
            <a:off x="838200" y="6356350"/>
            <a:ext cx="2743200" cy="365125"/>
          </a:xfrm>
          <a:prstGeom prst="rect">
            <a:avLst/>
          </a:prstGeom>
        </p:spPr>
        <p:txBody>
          <a:bodyPr/>
          <a:lstStyle/>
          <a:p>
            <a:fld id="{6EF163F6-C5E0-4175-AC22-DF1930898BD2}" type="datetime1">
              <a:rPr lang="en-US" smtClean="0"/>
              <a:t>2/26/2021</a:t>
            </a:fld>
            <a:endParaRPr lang="en-US" dirty="0"/>
          </a:p>
        </p:txBody>
      </p:sp>
      <p:sp>
        <p:nvSpPr>
          <p:cNvPr id="5" name="Footer Placeholder 4">
            <a:extLst>
              <a:ext uri="{FF2B5EF4-FFF2-40B4-BE49-F238E27FC236}">
                <a16:creationId xmlns:a16="http://schemas.microsoft.com/office/drawing/2014/main" id="{E7817804-5D1F-4287-8FC9-A737C7B221E2}"/>
              </a:ext>
            </a:extLst>
          </p:cNvPr>
          <p:cNvSpPr>
            <a:spLocks noGrp="1"/>
          </p:cNvSpPr>
          <p:nvPr>
            <p:ph type="ftr" sz="quarter" idx="11"/>
          </p:nvPr>
        </p:nvSpPr>
        <p:spPr/>
        <p:txBody>
          <a:bodyPr/>
          <a:lstStyle/>
          <a:p>
            <a:r>
              <a:rPr lang="en-US" dirty="0"/>
              <a:t>Srinivas Poluchalla</a:t>
            </a:r>
          </a:p>
        </p:txBody>
      </p:sp>
      <p:sp>
        <p:nvSpPr>
          <p:cNvPr id="6" name="Slide Number Placeholder 5">
            <a:extLst>
              <a:ext uri="{FF2B5EF4-FFF2-40B4-BE49-F238E27FC236}">
                <a16:creationId xmlns:a16="http://schemas.microsoft.com/office/drawing/2014/main" id="{BB40CF15-A56B-440E-9684-2B32DA87FE40}"/>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421350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F6DB4-D16D-4A25-9A28-7853BF4FA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3502F-8D92-4A13-BB0F-99A771CA1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AC881-95DA-47CA-A6CB-D9FE1A2909B1}"/>
              </a:ext>
            </a:extLst>
          </p:cNvPr>
          <p:cNvSpPr>
            <a:spLocks noGrp="1"/>
          </p:cNvSpPr>
          <p:nvPr>
            <p:ph type="dt" sz="half" idx="10"/>
          </p:nvPr>
        </p:nvSpPr>
        <p:spPr>
          <a:xfrm>
            <a:off x="838200" y="6356350"/>
            <a:ext cx="2743200" cy="365125"/>
          </a:xfrm>
          <a:prstGeom prst="rect">
            <a:avLst/>
          </a:prstGeom>
        </p:spPr>
        <p:txBody>
          <a:bodyPr/>
          <a:lstStyle/>
          <a:p>
            <a:fld id="{62801F53-3E5B-4ABF-9457-C55639631027}" type="datetime1">
              <a:rPr lang="en-US" smtClean="0"/>
              <a:t>2/26/2021</a:t>
            </a:fld>
            <a:endParaRPr lang="en-US" dirty="0"/>
          </a:p>
        </p:txBody>
      </p:sp>
      <p:sp>
        <p:nvSpPr>
          <p:cNvPr id="5" name="Footer Placeholder 4">
            <a:extLst>
              <a:ext uri="{FF2B5EF4-FFF2-40B4-BE49-F238E27FC236}">
                <a16:creationId xmlns:a16="http://schemas.microsoft.com/office/drawing/2014/main" id="{25CB78E9-413E-4460-BE73-6C4A4449D49F}"/>
              </a:ext>
            </a:extLst>
          </p:cNvPr>
          <p:cNvSpPr>
            <a:spLocks noGrp="1"/>
          </p:cNvSpPr>
          <p:nvPr>
            <p:ph type="ftr" sz="quarter" idx="11"/>
          </p:nvPr>
        </p:nvSpPr>
        <p:spPr/>
        <p:txBody>
          <a:bodyPr/>
          <a:lstStyle/>
          <a:p>
            <a:r>
              <a:rPr lang="en-US" dirty="0"/>
              <a:t>Srinivas Poluchalla</a:t>
            </a:r>
          </a:p>
        </p:txBody>
      </p:sp>
      <p:sp>
        <p:nvSpPr>
          <p:cNvPr id="6" name="Slide Number Placeholder 5">
            <a:extLst>
              <a:ext uri="{FF2B5EF4-FFF2-40B4-BE49-F238E27FC236}">
                <a16:creationId xmlns:a16="http://schemas.microsoft.com/office/drawing/2014/main" id="{DA5C6F77-A5C3-4402-93B8-36DA6DA963CF}"/>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199956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BDD2-441A-4511-97F8-34C6A7A624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199C9-F2AA-458A-ADFA-DB9701D33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335E5-1B80-4A3D-B45B-E0EA18C4ED96}"/>
              </a:ext>
            </a:extLst>
          </p:cNvPr>
          <p:cNvSpPr>
            <a:spLocks noGrp="1"/>
          </p:cNvSpPr>
          <p:nvPr>
            <p:ph type="dt" sz="half" idx="10"/>
          </p:nvPr>
        </p:nvSpPr>
        <p:spPr>
          <a:xfrm>
            <a:off x="838200" y="6356350"/>
            <a:ext cx="2743200" cy="365125"/>
          </a:xfrm>
          <a:prstGeom prst="rect">
            <a:avLst/>
          </a:prstGeom>
        </p:spPr>
        <p:txBody>
          <a:bodyPr/>
          <a:lstStyle/>
          <a:p>
            <a:fld id="{D4C13243-FDD3-4A1E-AC3C-CC77F3FEE1C0}" type="datetime1">
              <a:rPr lang="en-US" smtClean="0"/>
              <a:t>2/26/2021</a:t>
            </a:fld>
            <a:endParaRPr lang="en-US" dirty="0"/>
          </a:p>
        </p:txBody>
      </p:sp>
      <p:sp>
        <p:nvSpPr>
          <p:cNvPr id="5" name="Footer Placeholder 4">
            <a:extLst>
              <a:ext uri="{FF2B5EF4-FFF2-40B4-BE49-F238E27FC236}">
                <a16:creationId xmlns:a16="http://schemas.microsoft.com/office/drawing/2014/main" id="{6B67B34A-41F4-47A6-A5AB-F678CC7163D3}"/>
              </a:ext>
            </a:extLst>
          </p:cNvPr>
          <p:cNvSpPr>
            <a:spLocks noGrp="1"/>
          </p:cNvSpPr>
          <p:nvPr>
            <p:ph type="ftr" sz="quarter" idx="11"/>
          </p:nvPr>
        </p:nvSpPr>
        <p:spPr/>
        <p:txBody>
          <a:bodyPr/>
          <a:lstStyle/>
          <a:p>
            <a:r>
              <a:rPr lang="en-US" dirty="0"/>
              <a:t>Srinivas Poluchalla</a:t>
            </a:r>
          </a:p>
        </p:txBody>
      </p:sp>
      <p:sp>
        <p:nvSpPr>
          <p:cNvPr id="6" name="Slide Number Placeholder 5">
            <a:extLst>
              <a:ext uri="{FF2B5EF4-FFF2-40B4-BE49-F238E27FC236}">
                <a16:creationId xmlns:a16="http://schemas.microsoft.com/office/drawing/2014/main" id="{58DFD582-E5B4-468E-B2CF-7BA896EE5AAB}"/>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168007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A67D-96A5-473E-A36E-0BA137C46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84F97-E3AA-4598-B30E-E79D31126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67434-9E33-4736-A767-9DA80E3DCE42}"/>
              </a:ext>
            </a:extLst>
          </p:cNvPr>
          <p:cNvSpPr>
            <a:spLocks noGrp="1"/>
          </p:cNvSpPr>
          <p:nvPr>
            <p:ph type="dt" sz="half" idx="10"/>
          </p:nvPr>
        </p:nvSpPr>
        <p:spPr>
          <a:xfrm>
            <a:off x="838200" y="6356350"/>
            <a:ext cx="2743200" cy="365125"/>
          </a:xfrm>
          <a:prstGeom prst="rect">
            <a:avLst/>
          </a:prstGeom>
        </p:spPr>
        <p:txBody>
          <a:bodyPr/>
          <a:lstStyle/>
          <a:p>
            <a:fld id="{14D492B8-DC9D-4C56-9099-8A00072FF936}" type="datetime1">
              <a:rPr lang="en-US" smtClean="0"/>
              <a:t>2/26/2021</a:t>
            </a:fld>
            <a:endParaRPr lang="en-US" dirty="0"/>
          </a:p>
        </p:txBody>
      </p:sp>
      <p:sp>
        <p:nvSpPr>
          <p:cNvPr id="5" name="Footer Placeholder 4">
            <a:extLst>
              <a:ext uri="{FF2B5EF4-FFF2-40B4-BE49-F238E27FC236}">
                <a16:creationId xmlns:a16="http://schemas.microsoft.com/office/drawing/2014/main" id="{7975296F-10C0-4FE6-8CFA-D4B1C65C79A1}"/>
              </a:ext>
            </a:extLst>
          </p:cNvPr>
          <p:cNvSpPr>
            <a:spLocks noGrp="1"/>
          </p:cNvSpPr>
          <p:nvPr>
            <p:ph type="ftr" sz="quarter" idx="11"/>
          </p:nvPr>
        </p:nvSpPr>
        <p:spPr/>
        <p:txBody>
          <a:bodyPr/>
          <a:lstStyle/>
          <a:p>
            <a:r>
              <a:rPr lang="en-US" dirty="0"/>
              <a:t>Srinivas Poluchalla</a:t>
            </a:r>
          </a:p>
        </p:txBody>
      </p:sp>
      <p:sp>
        <p:nvSpPr>
          <p:cNvPr id="6" name="Slide Number Placeholder 5">
            <a:extLst>
              <a:ext uri="{FF2B5EF4-FFF2-40B4-BE49-F238E27FC236}">
                <a16:creationId xmlns:a16="http://schemas.microsoft.com/office/drawing/2014/main" id="{97BC7941-F1E0-454C-9B06-F0E373C23747}"/>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378796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EA4B-388C-46AF-B6E7-BBA48CA21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3CE29-6B33-4744-9032-356E6767C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30A04F-28BE-4621-8124-F8D77E233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6E1D01-64D4-492B-9992-708997DBDE46}"/>
              </a:ext>
            </a:extLst>
          </p:cNvPr>
          <p:cNvSpPr>
            <a:spLocks noGrp="1"/>
          </p:cNvSpPr>
          <p:nvPr>
            <p:ph type="dt" sz="half" idx="10"/>
          </p:nvPr>
        </p:nvSpPr>
        <p:spPr>
          <a:xfrm>
            <a:off x="838200" y="6356350"/>
            <a:ext cx="2743200" cy="365125"/>
          </a:xfrm>
          <a:prstGeom prst="rect">
            <a:avLst/>
          </a:prstGeom>
        </p:spPr>
        <p:txBody>
          <a:bodyPr/>
          <a:lstStyle/>
          <a:p>
            <a:fld id="{CEB86E22-CC8D-4FE3-A63D-2F5645AF378E}" type="datetime1">
              <a:rPr lang="en-US" smtClean="0"/>
              <a:t>2/26/2021</a:t>
            </a:fld>
            <a:endParaRPr lang="en-US" dirty="0"/>
          </a:p>
        </p:txBody>
      </p:sp>
      <p:sp>
        <p:nvSpPr>
          <p:cNvPr id="6" name="Footer Placeholder 5">
            <a:extLst>
              <a:ext uri="{FF2B5EF4-FFF2-40B4-BE49-F238E27FC236}">
                <a16:creationId xmlns:a16="http://schemas.microsoft.com/office/drawing/2014/main" id="{986EB6EF-A863-408A-B191-CD33532A5BA5}"/>
              </a:ext>
            </a:extLst>
          </p:cNvPr>
          <p:cNvSpPr>
            <a:spLocks noGrp="1"/>
          </p:cNvSpPr>
          <p:nvPr>
            <p:ph type="ftr" sz="quarter" idx="11"/>
          </p:nvPr>
        </p:nvSpPr>
        <p:spPr/>
        <p:txBody>
          <a:bodyPr/>
          <a:lstStyle/>
          <a:p>
            <a:r>
              <a:rPr lang="en-US" dirty="0"/>
              <a:t>Srinivas Poluchalla</a:t>
            </a:r>
          </a:p>
        </p:txBody>
      </p:sp>
      <p:sp>
        <p:nvSpPr>
          <p:cNvPr id="7" name="Slide Number Placeholder 6">
            <a:extLst>
              <a:ext uri="{FF2B5EF4-FFF2-40B4-BE49-F238E27FC236}">
                <a16:creationId xmlns:a16="http://schemas.microsoft.com/office/drawing/2014/main" id="{BEFA07F0-4CA1-4362-9D91-EDF417E9C8D0}"/>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136672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41D9-87FC-4BA1-99F1-F17A98F1F8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DD6045-B6C1-4FA4-BE4F-A8FA49BEE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1EE18-57D8-4D03-8EA7-6FEE04E7E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15E985-56F5-4E1B-8FFD-BABE52052E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A1839-9CC7-4C85-A551-0E3E12F92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E91848-4604-4F8D-9F61-9622CAF414B0}"/>
              </a:ext>
            </a:extLst>
          </p:cNvPr>
          <p:cNvSpPr>
            <a:spLocks noGrp="1"/>
          </p:cNvSpPr>
          <p:nvPr>
            <p:ph type="dt" sz="half" idx="10"/>
          </p:nvPr>
        </p:nvSpPr>
        <p:spPr>
          <a:xfrm>
            <a:off x="838200" y="6356350"/>
            <a:ext cx="2743200" cy="365125"/>
          </a:xfrm>
          <a:prstGeom prst="rect">
            <a:avLst/>
          </a:prstGeom>
        </p:spPr>
        <p:txBody>
          <a:bodyPr/>
          <a:lstStyle/>
          <a:p>
            <a:fld id="{FA5F5BD8-A5E3-4895-B28D-A7A6B4097EF9}" type="datetime1">
              <a:rPr lang="en-US" smtClean="0"/>
              <a:t>2/26/2021</a:t>
            </a:fld>
            <a:endParaRPr lang="en-US" dirty="0"/>
          </a:p>
        </p:txBody>
      </p:sp>
      <p:sp>
        <p:nvSpPr>
          <p:cNvPr id="8" name="Footer Placeholder 7">
            <a:extLst>
              <a:ext uri="{FF2B5EF4-FFF2-40B4-BE49-F238E27FC236}">
                <a16:creationId xmlns:a16="http://schemas.microsoft.com/office/drawing/2014/main" id="{10D38F96-C01F-4C9D-BD63-211881BBF13B}"/>
              </a:ext>
            </a:extLst>
          </p:cNvPr>
          <p:cNvSpPr>
            <a:spLocks noGrp="1"/>
          </p:cNvSpPr>
          <p:nvPr>
            <p:ph type="ftr" sz="quarter" idx="11"/>
          </p:nvPr>
        </p:nvSpPr>
        <p:spPr/>
        <p:txBody>
          <a:bodyPr/>
          <a:lstStyle/>
          <a:p>
            <a:r>
              <a:rPr lang="en-US" dirty="0"/>
              <a:t>Srinivas Poluchalla</a:t>
            </a:r>
          </a:p>
        </p:txBody>
      </p:sp>
      <p:sp>
        <p:nvSpPr>
          <p:cNvPr id="9" name="Slide Number Placeholder 8">
            <a:extLst>
              <a:ext uri="{FF2B5EF4-FFF2-40B4-BE49-F238E27FC236}">
                <a16:creationId xmlns:a16="http://schemas.microsoft.com/office/drawing/2014/main" id="{53142AB3-4AEF-4269-B83E-C1076E7AA7B0}"/>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216860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F0E3-963F-4CFA-92FC-227C0C8B5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91444F-1391-44C5-B8E0-9577E472E6CE}"/>
              </a:ext>
            </a:extLst>
          </p:cNvPr>
          <p:cNvSpPr>
            <a:spLocks noGrp="1"/>
          </p:cNvSpPr>
          <p:nvPr>
            <p:ph type="dt" sz="half" idx="10"/>
          </p:nvPr>
        </p:nvSpPr>
        <p:spPr>
          <a:xfrm>
            <a:off x="838200" y="6356350"/>
            <a:ext cx="2743200" cy="365125"/>
          </a:xfrm>
          <a:prstGeom prst="rect">
            <a:avLst/>
          </a:prstGeom>
        </p:spPr>
        <p:txBody>
          <a:bodyPr/>
          <a:lstStyle/>
          <a:p>
            <a:fld id="{5E94E1AF-AE61-4938-9E73-DE89ED683EE2}" type="datetime1">
              <a:rPr lang="en-US" smtClean="0"/>
              <a:t>2/26/2021</a:t>
            </a:fld>
            <a:endParaRPr lang="en-US" dirty="0"/>
          </a:p>
        </p:txBody>
      </p:sp>
      <p:sp>
        <p:nvSpPr>
          <p:cNvPr id="4" name="Footer Placeholder 3">
            <a:extLst>
              <a:ext uri="{FF2B5EF4-FFF2-40B4-BE49-F238E27FC236}">
                <a16:creationId xmlns:a16="http://schemas.microsoft.com/office/drawing/2014/main" id="{CBA766D9-78E0-4B42-A2AB-DAFF37C97E62}"/>
              </a:ext>
            </a:extLst>
          </p:cNvPr>
          <p:cNvSpPr>
            <a:spLocks noGrp="1"/>
          </p:cNvSpPr>
          <p:nvPr>
            <p:ph type="ftr" sz="quarter" idx="11"/>
          </p:nvPr>
        </p:nvSpPr>
        <p:spPr/>
        <p:txBody>
          <a:bodyPr/>
          <a:lstStyle/>
          <a:p>
            <a:r>
              <a:rPr lang="en-US" dirty="0"/>
              <a:t>Srinivas Poluchalla</a:t>
            </a:r>
          </a:p>
        </p:txBody>
      </p:sp>
      <p:sp>
        <p:nvSpPr>
          <p:cNvPr id="5" name="Slide Number Placeholder 4">
            <a:extLst>
              <a:ext uri="{FF2B5EF4-FFF2-40B4-BE49-F238E27FC236}">
                <a16:creationId xmlns:a16="http://schemas.microsoft.com/office/drawing/2014/main" id="{F1FED73B-80CB-42E0-94DC-21D1A558FE35}"/>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47174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CBDB32-F913-4E23-9520-AC67E01A2D1D}"/>
              </a:ext>
            </a:extLst>
          </p:cNvPr>
          <p:cNvSpPr>
            <a:spLocks noGrp="1"/>
          </p:cNvSpPr>
          <p:nvPr>
            <p:ph type="sldNum" sz="quarter" idx="12"/>
          </p:nvPr>
        </p:nvSpPr>
        <p:spPr>
          <a:xfrm>
            <a:off x="9326593" y="6356350"/>
            <a:ext cx="2743200" cy="365125"/>
          </a:xfrm>
        </p:spPr>
        <p:txBody>
          <a:bodyPr/>
          <a:lstStyle>
            <a:lvl1pPr>
              <a:defRPr/>
            </a:lvl1pPr>
          </a:lstStyle>
          <a:p>
            <a:fld id="{8486921A-AD83-4227-888E-F81384748212}" type="slidenum">
              <a:rPr lang="en-US" smtClean="0"/>
              <a:pPr/>
              <a:t>‹#›</a:t>
            </a:fld>
            <a:endParaRPr lang="en-US" dirty="0"/>
          </a:p>
        </p:txBody>
      </p:sp>
      <p:sp>
        <p:nvSpPr>
          <p:cNvPr id="7" name="Footer Placeholder 2">
            <a:extLst>
              <a:ext uri="{FF2B5EF4-FFF2-40B4-BE49-F238E27FC236}">
                <a16:creationId xmlns:a16="http://schemas.microsoft.com/office/drawing/2014/main" id="{49C7A457-79E3-4100-9F76-26662E23978F}"/>
              </a:ext>
            </a:extLst>
          </p:cNvPr>
          <p:cNvSpPr txBox="1">
            <a:spLocks/>
          </p:cNvSpPr>
          <p:nvPr userDrawn="1"/>
        </p:nvSpPr>
        <p:spPr>
          <a:xfrm>
            <a:off x="4208253"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Srinivas Poluchalla</a:t>
            </a:r>
          </a:p>
        </p:txBody>
      </p:sp>
    </p:spTree>
    <p:extLst>
      <p:ext uri="{BB962C8B-B14F-4D97-AF65-F5344CB8AC3E}">
        <p14:creationId xmlns:p14="http://schemas.microsoft.com/office/powerpoint/2010/main" val="53117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AEE7-95BE-4D9E-B316-B0D271189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91CF-AF7B-45B7-B0C6-C3E57D7CA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430AF3-825E-48C8-90DB-A03DCC878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C2DF1-5C64-49C0-9F6F-A6C39B7BC3EB}"/>
              </a:ext>
            </a:extLst>
          </p:cNvPr>
          <p:cNvSpPr>
            <a:spLocks noGrp="1"/>
          </p:cNvSpPr>
          <p:nvPr>
            <p:ph type="dt" sz="half" idx="10"/>
          </p:nvPr>
        </p:nvSpPr>
        <p:spPr>
          <a:xfrm>
            <a:off x="838200" y="6356350"/>
            <a:ext cx="2743200" cy="365125"/>
          </a:xfrm>
          <a:prstGeom prst="rect">
            <a:avLst/>
          </a:prstGeom>
        </p:spPr>
        <p:txBody>
          <a:bodyPr/>
          <a:lstStyle/>
          <a:p>
            <a:fld id="{A499B9AC-D530-4CB9-8FCB-2B68ED188885}" type="datetime1">
              <a:rPr lang="en-US" smtClean="0"/>
              <a:t>2/26/2021</a:t>
            </a:fld>
            <a:endParaRPr lang="en-US" dirty="0"/>
          </a:p>
        </p:txBody>
      </p:sp>
      <p:sp>
        <p:nvSpPr>
          <p:cNvPr id="6" name="Footer Placeholder 5">
            <a:extLst>
              <a:ext uri="{FF2B5EF4-FFF2-40B4-BE49-F238E27FC236}">
                <a16:creationId xmlns:a16="http://schemas.microsoft.com/office/drawing/2014/main" id="{EF839AF5-01ED-45CE-B9BC-2D3DD9E3DC5A}"/>
              </a:ext>
            </a:extLst>
          </p:cNvPr>
          <p:cNvSpPr>
            <a:spLocks noGrp="1"/>
          </p:cNvSpPr>
          <p:nvPr>
            <p:ph type="ftr" sz="quarter" idx="11"/>
          </p:nvPr>
        </p:nvSpPr>
        <p:spPr/>
        <p:txBody>
          <a:bodyPr/>
          <a:lstStyle/>
          <a:p>
            <a:r>
              <a:rPr lang="en-US" dirty="0"/>
              <a:t>Srinivas Poluchalla</a:t>
            </a:r>
          </a:p>
        </p:txBody>
      </p:sp>
      <p:sp>
        <p:nvSpPr>
          <p:cNvPr id="7" name="Slide Number Placeholder 6">
            <a:extLst>
              <a:ext uri="{FF2B5EF4-FFF2-40B4-BE49-F238E27FC236}">
                <a16:creationId xmlns:a16="http://schemas.microsoft.com/office/drawing/2014/main" id="{9E4B8DC2-6BD6-4351-8407-72CE8764B7E1}"/>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419208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BD54-9053-493E-9CDC-563995CF5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2C0FE7-6400-4BFF-9272-0D28B7A4F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14CE76E-20A4-4808-A5EF-04A9081AC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4F249-375A-49BF-BA96-1A640DE20A9B}"/>
              </a:ext>
            </a:extLst>
          </p:cNvPr>
          <p:cNvSpPr>
            <a:spLocks noGrp="1"/>
          </p:cNvSpPr>
          <p:nvPr>
            <p:ph type="dt" sz="half" idx="10"/>
          </p:nvPr>
        </p:nvSpPr>
        <p:spPr>
          <a:xfrm>
            <a:off x="838200" y="6356350"/>
            <a:ext cx="2743200" cy="365125"/>
          </a:xfrm>
          <a:prstGeom prst="rect">
            <a:avLst/>
          </a:prstGeom>
        </p:spPr>
        <p:txBody>
          <a:bodyPr/>
          <a:lstStyle/>
          <a:p>
            <a:fld id="{2586072A-9C3D-4093-8EBB-EA8EC74EC86F}" type="datetime1">
              <a:rPr lang="en-US" smtClean="0"/>
              <a:t>2/26/2021</a:t>
            </a:fld>
            <a:endParaRPr lang="en-US" dirty="0"/>
          </a:p>
        </p:txBody>
      </p:sp>
      <p:sp>
        <p:nvSpPr>
          <p:cNvPr id="6" name="Footer Placeholder 5">
            <a:extLst>
              <a:ext uri="{FF2B5EF4-FFF2-40B4-BE49-F238E27FC236}">
                <a16:creationId xmlns:a16="http://schemas.microsoft.com/office/drawing/2014/main" id="{1A8E3984-A77F-4956-BE78-029149C0DDEC}"/>
              </a:ext>
            </a:extLst>
          </p:cNvPr>
          <p:cNvSpPr>
            <a:spLocks noGrp="1"/>
          </p:cNvSpPr>
          <p:nvPr>
            <p:ph type="ftr" sz="quarter" idx="11"/>
          </p:nvPr>
        </p:nvSpPr>
        <p:spPr/>
        <p:txBody>
          <a:bodyPr/>
          <a:lstStyle/>
          <a:p>
            <a:r>
              <a:rPr lang="en-US" dirty="0"/>
              <a:t>Srinivas Poluchalla</a:t>
            </a:r>
          </a:p>
        </p:txBody>
      </p:sp>
      <p:sp>
        <p:nvSpPr>
          <p:cNvPr id="7" name="Slide Number Placeholder 6">
            <a:extLst>
              <a:ext uri="{FF2B5EF4-FFF2-40B4-BE49-F238E27FC236}">
                <a16:creationId xmlns:a16="http://schemas.microsoft.com/office/drawing/2014/main" id="{02F35AE7-D113-4A9C-B4D6-98E5B397A2F6}"/>
              </a:ext>
            </a:extLst>
          </p:cNvPr>
          <p:cNvSpPr>
            <a:spLocks noGrp="1"/>
          </p:cNvSpPr>
          <p:nvPr>
            <p:ph type="sldNum" sz="quarter" idx="12"/>
          </p:nvPr>
        </p:nvSpPr>
        <p:spPr/>
        <p:txBody>
          <a:bodyPr/>
          <a:lstStyle/>
          <a:p>
            <a:fld id="{1518C298-58B1-4077-B469-1D5E4C1F18A9}" type="slidenum">
              <a:rPr lang="en-US" smtClean="0"/>
              <a:t>‹#›</a:t>
            </a:fld>
            <a:endParaRPr lang="en-US" dirty="0"/>
          </a:p>
        </p:txBody>
      </p:sp>
    </p:spTree>
    <p:extLst>
      <p:ext uri="{BB962C8B-B14F-4D97-AF65-F5344CB8AC3E}">
        <p14:creationId xmlns:p14="http://schemas.microsoft.com/office/powerpoint/2010/main" val="183143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2AFB1-4A74-484B-9446-C20276EA9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F15A3B-9D05-4D25-8B4D-B0ED88480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4BB76C-93AA-4342-9243-006D2B0D3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Srinivas Poluchalla</a:t>
            </a:r>
          </a:p>
        </p:txBody>
      </p:sp>
      <p:sp>
        <p:nvSpPr>
          <p:cNvPr id="6" name="Slide Number Placeholder 5">
            <a:extLst>
              <a:ext uri="{FF2B5EF4-FFF2-40B4-BE49-F238E27FC236}">
                <a16:creationId xmlns:a16="http://schemas.microsoft.com/office/drawing/2014/main" id="{6811B7C1-DC96-4F9F-802B-AA726307A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8C298-58B1-4077-B469-1D5E4C1F18A9}" type="slidenum">
              <a:rPr lang="en-US" smtClean="0"/>
              <a:t>‹#›</a:t>
            </a:fld>
            <a:endParaRPr lang="en-US" dirty="0"/>
          </a:p>
        </p:txBody>
      </p:sp>
      <p:pic>
        <p:nvPicPr>
          <p:cNvPr id="3074" name="Picture 2" descr="Nuveen | LinkedIn">
            <a:extLst>
              <a:ext uri="{FF2B5EF4-FFF2-40B4-BE49-F238E27FC236}">
                <a16:creationId xmlns:a16="http://schemas.microsoft.com/office/drawing/2014/main" id="{9508FC58-AA26-4AF4-9E30-940B057A986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690051" y="81789"/>
            <a:ext cx="378124" cy="3781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Nuveen Delivering Alpha">
            <a:extLst>
              <a:ext uri="{FF2B5EF4-FFF2-40B4-BE49-F238E27FC236}">
                <a16:creationId xmlns:a16="http://schemas.microsoft.com/office/drawing/2014/main" id="{24F3C958-4AC0-4D74-8073-24F911F744DA}"/>
              </a:ext>
            </a:extLst>
          </p:cNvPr>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t="28571" b="28571"/>
          <a:stretch/>
        </p:blipFill>
        <p:spPr bwMode="auto">
          <a:xfrm>
            <a:off x="123825" y="6378575"/>
            <a:ext cx="1428750" cy="3429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F9C0C728-A0C2-4F6B-B557-4DB7666AABA9}"/>
              </a:ext>
            </a:extLst>
          </p:cNvPr>
          <p:cNvCxnSpPr/>
          <p:nvPr userDrawn="1"/>
        </p:nvCxnSpPr>
        <p:spPr>
          <a:xfrm>
            <a:off x="0" y="6176963"/>
            <a:ext cx="12192000" cy="0"/>
          </a:xfrm>
          <a:prstGeom prst="line">
            <a:avLst/>
          </a:prstGeom>
          <a:ln w="28575">
            <a:solidFill>
              <a:schemeClr val="accent6">
                <a:lumMod val="50000"/>
              </a:schemeClr>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03370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jpeg"/></Relationships>
</file>

<file path=ppt/slides/_rels/slide1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1.svg"/><Relationship Id="rId11" Type="http://schemas.openxmlformats.org/officeDocument/2006/relationships/image" Target="../media/image54.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linkedin.com/in/srinuti"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kaggle.com/srinuti" TargetMode="External"/><Relationship Id="rId4" Type="http://schemas.openxmlformats.org/officeDocument/2006/relationships/hyperlink" Target="https://github.com/srinuti"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2.jpeg"/><Relationship Id="rId21" Type="http://schemas.openxmlformats.org/officeDocument/2006/relationships/image" Target="../media/image21.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jpe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jpeg"/><Relationship Id="rId23" Type="http://schemas.openxmlformats.org/officeDocument/2006/relationships/image" Target="../media/image23.svg"/><Relationship Id="rId10" Type="http://schemas.openxmlformats.org/officeDocument/2006/relationships/image" Target="../media/image10.jpe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8.png"/><Relationship Id="rId3" Type="http://schemas.openxmlformats.org/officeDocument/2006/relationships/image" Target="../media/image481.png"/><Relationship Id="rId7" Type="http://schemas.openxmlformats.org/officeDocument/2006/relationships/image" Target="../media/image27.png"/><Relationship Id="rId12" Type="http://schemas.openxmlformats.org/officeDocument/2006/relationships/image" Target="../media/image7.png"/><Relationship Id="rId17"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6.png"/><Relationship Id="rId5" Type="http://schemas.openxmlformats.org/officeDocument/2006/relationships/image" Target="../media/image500.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490.png"/><Relationship Id="rId9" Type="http://schemas.openxmlformats.org/officeDocument/2006/relationships/image" Target="../media/image4.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10.jpe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F795-E7BA-4E51-ACDC-0F446E7F150C}"/>
              </a:ext>
            </a:extLst>
          </p:cNvPr>
          <p:cNvSpPr>
            <a:spLocks noGrp="1"/>
          </p:cNvSpPr>
          <p:nvPr>
            <p:ph type="ctrTitle"/>
          </p:nvPr>
        </p:nvSpPr>
        <p:spPr/>
        <p:txBody>
          <a:bodyPr/>
          <a:lstStyle/>
          <a:p>
            <a:r>
              <a:rPr lang="en-US" dirty="0"/>
              <a:t>Capstone Project- PGDMLAI</a:t>
            </a:r>
          </a:p>
        </p:txBody>
      </p:sp>
      <p:sp>
        <p:nvSpPr>
          <p:cNvPr id="3" name="Subtitle 2">
            <a:extLst>
              <a:ext uri="{FF2B5EF4-FFF2-40B4-BE49-F238E27FC236}">
                <a16:creationId xmlns:a16="http://schemas.microsoft.com/office/drawing/2014/main" id="{05D0443F-4DB6-4DBA-9CCA-F402FAD3E0DD}"/>
              </a:ext>
            </a:extLst>
          </p:cNvPr>
          <p:cNvSpPr>
            <a:spLocks noGrp="1"/>
          </p:cNvSpPr>
          <p:nvPr>
            <p:ph type="subTitle" idx="1"/>
          </p:nvPr>
        </p:nvSpPr>
        <p:spPr/>
        <p:txBody>
          <a:bodyPr/>
          <a:lstStyle/>
          <a:p>
            <a:r>
              <a:rPr lang="en-US" dirty="0"/>
              <a:t>Srinivas Poluchalla</a:t>
            </a:r>
          </a:p>
          <a:p>
            <a:endParaRPr lang="en-US" dirty="0"/>
          </a:p>
        </p:txBody>
      </p:sp>
      <p:sp>
        <p:nvSpPr>
          <p:cNvPr id="4" name="Slide Number Placeholder 3">
            <a:extLst>
              <a:ext uri="{FF2B5EF4-FFF2-40B4-BE49-F238E27FC236}">
                <a16:creationId xmlns:a16="http://schemas.microsoft.com/office/drawing/2014/main" id="{8A3D6A86-18A5-427C-BD26-CE8640DD85DF}"/>
              </a:ext>
            </a:extLst>
          </p:cNvPr>
          <p:cNvSpPr>
            <a:spLocks noGrp="1"/>
          </p:cNvSpPr>
          <p:nvPr>
            <p:ph type="sldNum" sz="quarter" idx="12"/>
          </p:nvPr>
        </p:nvSpPr>
        <p:spPr/>
        <p:txBody>
          <a:bodyPr/>
          <a:lstStyle/>
          <a:p>
            <a:fld id="{1518C298-58B1-4077-B469-1D5E4C1F18A9}" type="slidenum">
              <a:rPr lang="en-US" smtClean="0"/>
              <a:t>1</a:t>
            </a:fld>
            <a:endParaRPr lang="en-US" dirty="0"/>
          </a:p>
        </p:txBody>
      </p:sp>
    </p:spTree>
    <p:extLst>
      <p:ext uri="{BB962C8B-B14F-4D97-AF65-F5344CB8AC3E}">
        <p14:creationId xmlns:p14="http://schemas.microsoft.com/office/powerpoint/2010/main" val="131243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BF4D14-B54E-4C52-B6C5-72437E59E138}"/>
              </a:ext>
            </a:extLst>
          </p:cNvPr>
          <p:cNvSpPr>
            <a:spLocks noGrp="1"/>
          </p:cNvSpPr>
          <p:nvPr>
            <p:ph type="sldNum" sz="quarter" idx="12"/>
          </p:nvPr>
        </p:nvSpPr>
        <p:spPr/>
        <p:txBody>
          <a:bodyPr/>
          <a:lstStyle/>
          <a:p>
            <a:fld id="{8486921A-AD83-4227-888E-F81384748212}" type="slidenum">
              <a:rPr lang="en-US" smtClean="0"/>
              <a:pPr/>
              <a:t>10</a:t>
            </a:fld>
            <a:endParaRPr lang="en-US" dirty="0"/>
          </a:p>
        </p:txBody>
      </p:sp>
      <p:sp>
        <p:nvSpPr>
          <p:cNvPr id="4" name="TextBox 3">
            <a:extLst>
              <a:ext uri="{FF2B5EF4-FFF2-40B4-BE49-F238E27FC236}">
                <a16:creationId xmlns:a16="http://schemas.microsoft.com/office/drawing/2014/main" id="{6BDFDE4B-231B-48AF-94F2-BD00F3CA21C4}"/>
              </a:ext>
            </a:extLst>
          </p:cNvPr>
          <p:cNvSpPr txBox="1"/>
          <p:nvPr/>
        </p:nvSpPr>
        <p:spPr>
          <a:xfrm>
            <a:off x="0" y="0"/>
            <a:ext cx="5430982" cy="584775"/>
          </a:xfrm>
          <a:prstGeom prst="rect">
            <a:avLst/>
          </a:prstGeom>
          <a:noFill/>
        </p:spPr>
        <p:txBody>
          <a:bodyPr wrap="square" rtlCol="0">
            <a:spAutoFit/>
          </a:bodyPr>
          <a:lstStyle/>
          <a:p>
            <a:r>
              <a:rPr lang="en-US" sz="3200" dirty="0"/>
              <a:t>  Asset Class </a:t>
            </a:r>
          </a:p>
        </p:txBody>
      </p:sp>
      <p:sp>
        <p:nvSpPr>
          <p:cNvPr id="3" name="TextBox 2">
            <a:extLst>
              <a:ext uri="{FF2B5EF4-FFF2-40B4-BE49-F238E27FC236}">
                <a16:creationId xmlns:a16="http://schemas.microsoft.com/office/drawing/2014/main" id="{0FC6AEC4-F257-41B7-8BF0-07897FC4F81A}"/>
              </a:ext>
            </a:extLst>
          </p:cNvPr>
          <p:cNvSpPr txBox="1"/>
          <p:nvPr/>
        </p:nvSpPr>
        <p:spPr>
          <a:xfrm>
            <a:off x="8146874" y="1270245"/>
            <a:ext cx="3711463" cy="1200329"/>
          </a:xfrm>
          <a:prstGeom prst="rect">
            <a:avLst/>
          </a:prstGeom>
          <a:noFill/>
        </p:spPr>
        <p:txBody>
          <a:bodyPr wrap="square" rtlCol="0">
            <a:spAutoFit/>
          </a:bodyPr>
          <a:lstStyle/>
          <a:p>
            <a:r>
              <a:rPr lang="en-US" dirty="0"/>
              <a:t>Asset class Money has lowest revenue at the end of 2018 year, can this be </a:t>
            </a:r>
            <a:r>
              <a:rPr lang="en-US" dirty="0">
                <a:highlight>
                  <a:srgbClr val="FFFF00"/>
                </a:highlight>
              </a:rPr>
              <a:t>out phased</a:t>
            </a:r>
            <a:r>
              <a:rPr lang="en-US" dirty="0"/>
              <a:t>?</a:t>
            </a:r>
          </a:p>
          <a:p>
            <a:endParaRPr lang="en-US" dirty="0"/>
          </a:p>
        </p:txBody>
      </p:sp>
      <p:sp>
        <p:nvSpPr>
          <p:cNvPr id="22" name="TextBox 21">
            <a:extLst>
              <a:ext uri="{FF2B5EF4-FFF2-40B4-BE49-F238E27FC236}">
                <a16:creationId xmlns:a16="http://schemas.microsoft.com/office/drawing/2014/main" id="{12C93CC1-741A-44CA-A506-5A047536D057}"/>
              </a:ext>
            </a:extLst>
          </p:cNvPr>
          <p:cNvSpPr txBox="1"/>
          <p:nvPr/>
        </p:nvSpPr>
        <p:spPr>
          <a:xfrm>
            <a:off x="8146874" y="2579741"/>
            <a:ext cx="3445164" cy="1200329"/>
          </a:xfrm>
          <a:prstGeom prst="rect">
            <a:avLst/>
          </a:prstGeom>
          <a:noFill/>
        </p:spPr>
        <p:txBody>
          <a:bodyPr wrap="square" rtlCol="0">
            <a:spAutoFit/>
          </a:bodyPr>
          <a:lstStyle/>
          <a:p>
            <a:r>
              <a:rPr lang="en-US" dirty="0"/>
              <a:t>Asset class fixed municipal bonds are long term in nature and hence they are carried over year after year. </a:t>
            </a:r>
          </a:p>
        </p:txBody>
      </p:sp>
      <p:grpSp>
        <p:nvGrpSpPr>
          <p:cNvPr id="6" name="Group 5">
            <a:extLst>
              <a:ext uri="{FF2B5EF4-FFF2-40B4-BE49-F238E27FC236}">
                <a16:creationId xmlns:a16="http://schemas.microsoft.com/office/drawing/2014/main" id="{7F0FA33F-0E1C-4ED6-8E51-A2A608D60798}"/>
              </a:ext>
            </a:extLst>
          </p:cNvPr>
          <p:cNvGrpSpPr/>
          <p:nvPr/>
        </p:nvGrpSpPr>
        <p:grpSpPr>
          <a:xfrm>
            <a:off x="179774" y="1029525"/>
            <a:ext cx="8012930" cy="4158119"/>
            <a:chOff x="179774" y="1029525"/>
            <a:chExt cx="8012930" cy="4158119"/>
          </a:xfrm>
        </p:grpSpPr>
        <p:sp>
          <p:nvSpPr>
            <p:cNvPr id="18" name="TextBox 17">
              <a:extLst>
                <a:ext uri="{FF2B5EF4-FFF2-40B4-BE49-F238E27FC236}">
                  <a16:creationId xmlns:a16="http://schemas.microsoft.com/office/drawing/2014/main" id="{402F84D6-9BFA-459F-90A9-126A732826AB}"/>
                </a:ext>
              </a:extLst>
            </p:cNvPr>
            <p:cNvSpPr txBox="1"/>
            <p:nvPr/>
          </p:nvSpPr>
          <p:spPr>
            <a:xfrm>
              <a:off x="3097217" y="4833685"/>
              <a:ext cx="1280820" cy="307777"/>
            </a:xfrm>
            <a:prstGeom prst="rect">
              <a:avLst/>
            </a:prstGeom>
            <a:noFill/>
          </p:spPr>
          <p:txBody>
            <a:bodyPr wrap="square" rtlCol="0">
              <a:spAutoFit/>
            </a:bodyPr>
            <a:lstStyle/>
            <a:p>
              <a:r>
                <a:rPr lang="en-US" sz="1400" dirty="0"/>
                <a:t>Amount in $</a:t>
              </a:r>
            </a:p>
          </p:txBody>
        </p:sp>
        <p:sp>
          <p:nvSpPr>
            <p:cNvPr id="19" name="TextBox 18">
              <a:extLst>
                <a:ext uri="{FF2B5EF4-FFF2-40B4-BE49-F238E27FC236}">
                  <a16:creationId xmlns:a16="http://schemas.microsoft.com/office/drawing/2014/main" id="{812716BA-798D-4C53-A4B2-7A3006BB4EFA}"/>
                </a:ext>
              </a:extLst>
            </p:cNvPr>
            <p:cNvSpPr txBox="1"/>
            <p:nvPr/>
          </p:nvSpPr>
          <p:spPr>
            <a:xfrm rot="16200000">
              <a:off x="-234099" y="2450340"/>
              <a:ext cx="1135524" cy="307777"/>
            </a:xfrm>
            <a:prstGeom prst="rect">
              <a:avLst/>
            </a:prstGeom>
            <a:noFill/>
          </p:spPr>
          <p:txBody>
            <a:bodyPr wrap="square" rtlCol="0">
              <a:spAutoFit/>
            </a:bodyPr>
            <a:lstStyle/>
            <a:p>
              <a:r>
                <a:rPr lang="en-US" sz="1400" dirty="0"/>
                <a:t>Asset Class</a:t>
              </a:r>
            </a:p>
          </p:txBody>
        </p:sp>
        <p:sp>
          <p:nvSpPr>
            <p:cNvPr id="20" name="TextBox 19">
              <a:extLst>
                <a:ext uri="{FF2B5EF4-FFF2-40B4-BE49-F238E27FC236}">
                  <a16:creationId xmlns:a16="http://schemas.microsoft.com/office/drawing/2014/main" id="{961439D2-028D-4F35-A347-E151754F82EC}"/>
                </a:ext>
              </a:extLst>
            </p:cNvPr>
            <p:cNvSpPr txBox="1"/>
            <p:nvPr/>
          </p:nvSpPr>
          <p:spPr>
            <a:xfrm>
              <a:off x="5303672" y="4756757"/>
              <a:ext cx="2843202" cy="430887"/>
            </a:xfrm>
            <a:prstGeom prst="rect">
              <a:avLst/>
            </a:prstGeom>
            <a:noFill/>
          </p:spPr>
          <p:txBody>
            <a:bodyPr wrap="square" rtlCol="0">
              <a:spAutoFit/>
            </a:bodyPr>
            <a:lstStyle/>
            <a:p>
              <a:pPr marL="171450" indent="-171450" algn="r">
                <a:buFont typeface="Arial" panose="020B0604020202020204" pitchFamily="34" charset="0"/>
                <a:buChar char="•"/>
              </a:pPr>
              <a:r>
                <a:rPr lang="en-US" sz="1100" i="1" dirty="0"/>
                <a:t>2018 sales data</a:t>
              </a:r>
            </a:p>
            <a:p>
              <a:pPr marL="171450" indent="-171450" algn="r">
                <a:buFont typeface="Arial" panose="020B0604020202020204" pitchFamily="34" charset="0"/>
                <a:buChar char="•"/>
              </a:pPr>
              <a:r>
                <a:rPr lang="en-US" sz="1100" i="1" dirty="0"/>
                <a:t>Negative values are not converted to zero’s</a:t>
              </a:r>
            </a:p>
          </p:txBody>
        </p:sp>
        <p:pic>
          <p:nvPicPr>
            <p:cNvPr id="11" name="Picture 10">
              <a:extLst>
                <a:ext uri="{FF2B5EF4-FFF2-40B4-BE49-F238E27FC236}">
                  <a16:creationId xmlns:a16="http://schemas.microsoft.com/office/drawing/2014/main" id="{D16E30AA-90EE-4A68-A35F-A08FBA041498}"/>
                </a:ext>
              </a:extLst>
            </p:cNvPr>
            <p:cNvPicPr>
              <a:picLocks noChangeAspect="1"/>
            </p:cNvPicPr>
            <p:nvPr/>
          </p:nvPicPr>
          <p:blipFill rotWithShape="1">
            <a:blip r:embed="rId3"/>
            <a:srcRect l="11958"/>
            <a:stretch/>
          </p:blipFill>
          <p:spPr>
            <a:xfrm>
              <a:off x="1313761" y="1029525"/>
              <a:ext cx="6878943" cy="3804160"/>
            </a:xfrm>
            <a:prstGeom prst="rect">
              <a:avLst/>
            </a:prstGeom>
          </p:spPr>
        </p:pic>
        <p:sp>
          <p:nvSpPr>
            <p:cNvPr id="5" name="TextBox 4">
              <a:extLst>
                <a:ext uri="{FF2B5EF4-FFF2-40B4-BE49-F238E27FC236}">
                  <a16:creationId xmlns:a16="http://schemas.microsoft.com/office/drawing/2014/main" id="{A4A8D9DC-93F4-45C2-B1F8-9B95568F81B8}"/>
                </a:ext>
              </a:extLst>
            </p:cNvPr>
            <p:cNvSpPr txBox="1"/>
            <p:nvPr/>
          </p:nvSpPr>
          <p:spPr>
            <a:xfrm>
              <a:off x="741000" y="1139440"/>
              <a:ext cx="726038" cy="261610"/>
            </a:xfrm>
            <a:prstGeom prst="rect">
              <a:avLst/>
            </a:prstGeom>
            <a:noFill/>
          </p:spPr>
          <p:txBody>
            <a:bodyPr wrap="square" rtlCol="0">
              <a:spAutoFit/>
            </a:bodyPr>
            <a:lstStyle/>
            <a:p>
              <a:r>
                <a:rPr lang="en-US" sz="1100" dirty="0"/>
                <a:t>Money</a:t>
              </a:r>
            </a:p>
          </p:txBody>
        </p:sp>
        <p:sp>
          <p:nvSpPr>
            <p:cNvPr id="13" name="TextBox 12">
              <a:extLst>
                <a:ext uri="{FF2B5EF4-FFF2-40B4-BE49-F238E27FC236}">
                  <a16:creationId xmlns:a16="http://schemas.microsoft.com/office/drawing/2014/main" id="{F6D3E957-754C-40FD-A9C1-8CB332EB5AB2}"/>
                </a:ext>
              </a:extLst>
            </p:cNvPr>
            <p:cNvSpPr txBox="1"/>
            <p:nvPr/>
          </p:nvSpPr>
          <p:spPr>
            <a:xfrm>
              <a:off x="526514" y="1530285"/>
              <a:ext cx="979486" cy="430887"/>
            </a:xfrm>
            <a:prstGeom prst="rect">
              <a:avLst/>
            </a:prstGeom>
            <a:noFill/>
          </p:spPr>
          <p:txBody>
            <a:bodyPr wrap="square" rtlCol="0">
              <a:spAutoFit/>
            </a:bodyPr>
            <a:lstStyle/>
            <a:p>
              <a:r>
                <a:rPr lang="en-US" sz="1100" dirty="0"/>
                <a:t>Physical Commodity</a:t>
              </a:r>
            </a:p>
          </p:txBody>
        </p:sp>
        <p:sp>
          <p:nvSpPr>
            <p:cNvPr id="14" name="TextBox 13">
              <a:extLst>
                <a:ext uri="{FF2B5EF4-FFF2-40B4-BE49-F238E27FC236}">
                  <a16:creationId xmlns:a16="http://schemas.microsoft.com/office/drawing/2014/main" id="{0FF2C1FB-6F64-4C00-8C4C-D61EBFBDEAAE}"/>
                </a:ext>
              </a:extLst>
            </p:cNvPr>
            <p:cNvSpPr txBox="1"/>
            <p:nvPr/>
          </p:nvSpPr>
          <p:spPr>
            <a:xfrm>
              <a:off x="571514" y="2042390"/>
              <a:ext cx="979486" cy="261610"/>
            </a:xfrm>
            <a:prstGeom prst="rect">
              <a:avLst/>
            </a:prstGeom>
            <a:noFill/>
          </p:spPr>
          <p:txBody>
            <a:bodyPr wrap="square" rtlCol="0">
              <a:spAutoFit/>
            </a:bodyPr>
            <a:lstStyle/>
            <a:p>
              <a:r>
                <a:rPr lang="en-US" sz="1100" dirty="0"/>
                <a:t>Real Estate</a:t>
              </a:r>
            </a:p>
          </p:txBody>
        </p:sp>
        <p:sp>
          <p:nvSpPr>
            <p:cNvPr id="15" name="TextBox 14">
              <a:extLst>
                <a:ext uri="{FF2B5EF4-FFF2-40B4-BE49-F238E27FC236}">
                  <a16:creationId xmlns:a16="http://schemas.microsoft.com/office/drawing/2014/main" id="{95553831-5137-4E0F-95C5-87935842B676}"/>
                </a:ext>
              </a:extLst>
            </p:cNvPr>
            <p:cNvSpPr txBox="1"/>
            <p:nvPr/>
          </p:nvSpPr>
          <p:spPr>
            <a:xfrm>
              <a:off x="696000" y="2492390"/>
              <a:ext cx="979486" cy="261610"/>
            </a:xfrm>
            <a:prstGeom prst="rect">
              <a:avLst/>
            </a:prstGeom>
            <a:noFill/>
          </p:spPr>
          <p:txBody>
            <a:bodyPr wrap="square" rtlCol="0">
              <a:spAutoFit/>
            </a:bodyPr>
            <a:lstStyle/>
            <a:p>
              <a:r>
                <a:rPr lang="en-US" sz="1100" dirty="0"/>
                <a:t>Multiple</a:t>
              </a:r>
            </a:p>
          </p:txBody>
        </p:sp>
        <p:sp>
          <p:nvSpPr>
            <p:cNvPr id="16" name="TextBox 15">
              <a:extLst>
                <a:ext uri="{FF2B5EF4-FFF2-40B4-BE49-F238E27FC236}">
                  <a16:creationId xmlns:a16="http://schemas.microsoft.com/office/drawing/2014/main" id="{BF5B87FC-16E9-4D98-A6F2-4C6E44BB23BE}"/>
                </a:ext>
              </a:extLst>
            </p:cNvPr>
            <p:cNvSpPr txBox="1"/>
            <p:nvPr/>
          </p:nvSpPr>
          <p:spPr>
            <a:xfrm>
              <a:off x="841514" y="2942390"/>
              <a:ext cx="979486" cy="261610"/>
            </a:xfrm>
            <a:prstGeom prst="rect">
              <a:avLst/>
            </a:prstGeom>
            <a:noFill/>
          </p:spPr>
          <p:txBody>
            <a:bodyPr wrap="square" rtlCol="0">
              <a:spAutoFit/>
            </a:bodyPr>
            <a:lstStyle/>
            <a:p>
              <a:r>
                <a:rPr lang="en-US" sz="1100" dirty="0"/>
                <a:t>Target</a:t>
              </a:r>
            </a:p>
          </p:txBody>
        </p:sp>
        <p:sp>
          <p:nvSpPr>
            <p:cNvPr id="23" name="TextBox 22">
              <a:extLst>
                <a:ext uri="{FF2B5EF4-FFF2-40B4-BE49-F238E27FC236}">
                  <a16:creationId xmlns:a16="http://schemas.microsoft.com/office/drawing/2014/main" id="{A9CD55AE-9522-4E39-9E7D-813EB9A044FB}"/>
                </a:ext>
              </a:extLst>
            </p:cNvPr>
            <p:cNvSpPr txBox="1"/>
            <p:nvPr/>
          </p:nvSpPr>
          <p:spPr>
            <a:xfrm>
              <a:off x="434176" y="3373331"/>
              <a:ext cx="1386824" cy="261610"/>
            </a:xfrm>
            <a:prstGeom prst="rect">
              <a:avLst/>
            </a:prstGeom>
            <a:noFill/>
          </p:spPr>
          <p:txBody>
            <a:bodyPr wrap="square" rtlCol="0">
              <a:spAutoFit/>
            </a:bodyPr>
            <a:lstStyle/>
            <a:p>
              <a:r>
                <a:rPr lang="en-US" sz="1100" dirty="0"/>
                <a:t>Fixed Taxable</a:t>
              </a:r>
            </a:p>
          </p:txBody>
        </p:sp>
        <p:sp>
          <p:nvSpPr>
            <p:cNvPr id="24" name="TextBox 23">
              <a:extLst>
                <a:ext uri="{FF2B5EF4-FFF2-40B4-BE49-F238E27FC236}">
                  <a16:creationId xmlns:a16="http://schemas.microsoft.com/office/drawing/2014/main" id="{99CA2A9C-5006-464F-8FBB-CCBB3461BCE5}"/>
                </a:ext>
              </a:extLst>
            </p:cNvPr>
            <p:cNvSpPr txBox="1"/>
            <p:nvPr/>
          </p:nvSpPr>
          <p:spPr>
            <a:xfrm>
              <a:off x="831000" y="3823331"/>
              <a:ext cx="906870" cy="261610"/>
            </a:xfrm>
            <a:prstGeom prst="rect">
              <a:avLst/>
            </a:prstGeom>
            <a:noFill/>
          </p:spPr>
          <p:txBody>
            <a:bodyPr wrap="square" rtlCol="0">
              <a:spAutoFit/>
            </a:bodyPr>
            <a:lstStyle/>
            <a:p>
              <a:r>
                <a:rPr lang="en-US" sz="1100" dirty="0"/>
                <a:t>Equity</a:t>
              </a:r>
            </a:p>
          </p:txBody>
        </p:sp>
        <p:sp>
          <p:nvSpPr>
            <p:cNvPr id="25" name="TextBox 24">
              <a:extLst>
                <a:ext uri="{FF2B5EF4-FFF2-40B4-BE49-F238E27FC236}">
                  <a16:creationId xmlns:a16="http://schemas.microsoft.com/office/drawing/2014/main" id="{7BDD1FC6-A559-460C-8F3E-6883687FAE11}"/>
                </a:ext>
              </a:extLst>
            </p:cNvPr>
            <p:cNvSpPr txBox="1"/>
            <p:nvPr/>
          </p:nvSpPr>
          <p:spPr>
            <a:xfrm>
              <a:off x="288573" y="4303480"/>
              <a:ext cx="1631163" cy="261610"/>
            </a:xfrm>
            <a:prstGeom prst="rect">
              <a:avLst/>
            </a:prstGeom>
            <a:noFill/>
          </p:spPr>
          <p:txBody>
            <a:bodyPr wrap="square" rtlCol="0">
              <a:spAutoFit/>
            </a:bodyPr>
            <a:lstStyle/>
            <a:p>
              <a:r>
                <a:rPr lang="en-US" sz="1100" dirty="0"/>
                <a:t>Fixed Municipal</a:t>
              </a:r>
            </a:p>
          </p:txBody>
        </p:sp>
      </p:grpSp>
    </p:spTree>
    <p:extLst>
      <p:ext uri="{BB962C8B-B14F-4D97-AF65-F5344CB8AC3E}">
        <p14:creationId xmlns:p14="http://schemas.microsoft.com/office/powerpoint/2010/main" val="102504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EC78B8-DBA7-4AA4-A91E-F603EE36D5B9}"/>
              </a:ext>
            </a:extLst>
          </p:cNvPr>
          <p:cNvSpPr>
            <a:spLocks noGrp="1"/>
          </p:cNvSpPr>
          <p:nvPr>
            <p:ph type="sldNum" sz="quarter" idx="12"/>
          </p:nvPr>
        </p:nvSpPr>
        <p:spPr/>
        <p:txBody>
          <a:bodyPr/>
          <a:lstStyle/>
          <a:p>
            <a:fld id="{8486921A-AD83-4227-888E-F81384748212}" type="slidenum">
              <a:rPr lang="en-US" smtClean="0"/>
              <a:pPr/>
              <a:t>11</a:t>
            </a:fld>
            <a:endParaRPr lang="en-US" dirty="0"/>
          </a:p>
        </p:txBody>
      </p:sp>
      <p:sp>
        <p:nvSpPr>
          <p:cNvPr id="3" name="TextBox 2">
            <a:extLst>
              <a:ext uri="{FF2B5EF4-FFF2-40B4-BE49-F238E27FC236}">
                <a16:creationId xmlns:a16="http://schemas.microsoft.com/office/drawing/2014/main" id="{43FB8A25-B5CD-4697-AB81-BDA06D97CC54}"/>
              </a:ext>
            </a:extLst>
          </p:cNvPr>
          <p:cNvSpPr txBox="1"/>
          <p:nvPr/>
        </p:nvSpPr>
        <p:spPr>
          <a:xfrm>
            <a:off x="-1732" y="9225"/>
            <a:ext cx="6465455" cy="584775"/>
          </a:xfrm>
          <a:prstGeom prst="rect">
            <a:avLst/>
          </a:prstGeom>
          <a:noFill/>
        </p:spPr>
        <p:txBody>
          <a:bodyPr wrap="square" rtlCol="0">
            <a:spAutoFit/>
          </a:bodyPr>
          <a:lstStyle/>
          <a:p>
            <a:r>
              <a:rPr lang="en-US" sz="3200" dirty="0"/>
              <a:t>  Baseline model </a:t>
            </a:r>
          </a:p>
        </p:txBody>
      </p:sp>
      <p:sp>
        <p:nvSpPr>
          <p:cNvPr id="4" name="TextBox 3">
            <a:extLst>
              <a:ext uri="{FF2B5EF4-FFF2-40B4-BE49-F238E27FC236}">
                <a16:creationId xmlns:a16="http://schemas.microsoft.com/office/drawing/2014/main" id="{A6FDF6E2-AC0C-4CCD-8692-C0265A3FEF97}"/>
              </a:ext>
            </a:extLst>
          </p:cNvPr>
          <p:cNvSpPr txBox="1"/>
          <p:nvPr/>
        </p:nvSpPr>
        <p:spPr>
          <a:xfrm>
            <a:off x="426001" y="1134975"/>
            <a:ext cx="7695000" cy="369332"/>
          </a:xfrm>
          <a:prstGeom prst="rect">
            <a:avLst/>
          </a:prstGeom>
          <a:solidFill>
            <a:schemeClr val="accent2">
              <a:lumMod val="60000"/>
              <a:lumOff val="40000"/>
            </a:schemeClr>
          </a:solidFill>
        </p:spPr>
        <p:txBody>
          <a:bodyPr wrap="square" rtlCol="0">
            <a:spAutoFit/>
          </a:bodyPr>
          <a:lstStyle/>
          <a:p>
            <a:r>
              <a:rPr lang="en-US" dirty="0"/>
              <a:t>Sales data [next year] = sales data of [pervious year] remain same year over year. </a:t>
            </a:r>
          </a:p>
        </p:txBody>
      </p:sp>
      <p:pic>
        <p:nvPicPr>
          <p:cNvPr id="11" name="Picture 10">
            <a:extLst>
              <a:ext uri="{FF2B5EF4-FFF2-40B4-BE49-F238E27FC236}">
                <a16:creationId xmlns:a16="http://schemas.microsoft.com/office/drawing/2014/main" id="{C647F0AE-8ED9-43F2-91BC-B64168514A2A}"/>
              </a:ext>
            </a:extLst>
          </p:cNvPr>
          <p:cNvPicPr>
            <a:picLocks noChangeAspect="1"/>
          </p:cNvPicPr>
          <p:nvPr/>
        </p:nvPicPr>
        <p:blipFill>
          <a:blip r:embed="rId2"/>
          <a:stretch>
            <a:fillRect/>
          </a:stretch>
        </p:blipFill>
        <p:spPr>
          <a:xfrm>
            <a:off x="1236000" y="1504307"/>
            <a:ext cx="7524750" cy="809625"/>
          </a:xfrm>
          <a:prstGeom prst="rect">
            <a:avLst/>
          </a:prstGeom>
        </p:spPr>
      </p:pic>
      <p:sp>
        <p:nvSpPr>
          <p:cNvPr id="12" name="TextBox 11">
            <a:extLst>
              <a:ext uri="{FF2B5EF4-FFF2-40B4-BE49-F238E27FC236}">
                <a16:creationId xmlns:a16="http://schemas.microsoft.com/office/drawing/2014/main" id="{7C9A68B8-875E-4B22-AAE6-3C3AA352A6D4}"/>
              </a:ext>
            </a:extLst>
          </p:cNvPr>
          <p:cNvSpPr txBox="1"/>
          <p:nvPr/>
        </p:nvSpPr>
        <p:spPr>
          <a:xfrm>
            <a:off x="426000" y="3069000"/>
            <a:ext cx="7695000" cy="369332"/>
          </a:xfrm>
          <a:prstGeom prst="rect">
            <a:avLst/>
          </a:prstGeom>
          <a:solidFill>
            <a:schemeClr val="accent2">
              <a:lumMod val="60000"/>
              <a:lumOff val="40000"/>
            </a:schemeClr>
          </a:solidFill>
        </p:spPr>
        <p:txBody>
          <a:bodyPr wrap="square" rtlCol="0">
            <a:spAutoFit/>
          </a:bodyPr>
          <a:lstStyle/>
          <a:p>
            <a:r>
              <a:rPr lang="en-US" dirty="0"/>
              <a:t>New fund [next year] = new fund of [pervious year] remain same year over year. </a:t>
            </a:r>
          </a:p>
        </p:txBody>
      </p:sp>
      <p:pic>
        <p:nvPicPr>
          <p:cNvPr id="14" name="Picture 13">
            <a:extLst>
              <a:ext uri="{FF2B5EF4-FFF2-40B4-BE49-F238E27FC236}">
                <a16:creationId xmlns:a16="http://schemas.microsoft.com/office/drawing/2014/main" id="{7D832DC7-1D63-47EB-A1E8-E7D5DE0196E9}"/>
              </a:ext>
            </a:extLst>
          </p:cNvPr>
          <p:cNvPicPr>
            <a:picLocks noChangeAspect="1"/>
          </p:cNvPicPr>
          <p:nvPr/>
        </p:nvPicPr>
        <p:blipFill>
          <a:blip r:embed="rId3"/>
          <a:stretch>
            <a:fillRect/>
          </a:stretch>
        </p:blipFill>
        <p:spPr>
          <a:xfrm>
            <a:off x="426000" y="3951407"/>
            <a:ext cx="5419725" cy="1809750"/>
          </a:xfrm>
          <a:prstGeom prst="rect">
            <a:avLst/>
          </a:prstGeom>
        </p:spPr>
      </p:pic>
      <p:sp>
        <p:nvSpPr>
          <p:cNvPr id="16" name="TextBox 15">
            <a:extLst>
              <a:ext uri="{FF2B5EF4-FFF2-40B4-BE49-F238E27FC236}">
                <a16:creationId xmlns:a16="http://schemas.microsoft.com/office/drawing/2014/main" id="{02228851-AAC7-401D-A393-35104BCF02F5}"/>
              </a:ext>
            </a:extLst>
          </p:cNvPr>
          <p:cNvSpPr txBox="1"/>
          <p:nvPr/>
        </p:nvSpPr>
        <p:spPr>
          <a:xfrm>
            <a:off x="696000" y="3639225"/>
            <a:ext cx="2925000" cy="369332"/>
          </a:xfrm>
          <a:prstGeom prst="rect">
            <a:avLst/>
          </a:prstGeom>
          <a:noFill/>
        </p:spPr>
        <p:txBody>
          <a:bodyPr wrap="square" rtlCol="0">
            <a:spAutoFit/>
          </a:bodyPr>
          <a:lstStyle/>
          <a:p>
            <a:r>
              <a:rPr lang="en-US" dirty="0"/>
              <a:t>Classification Baseline</a:t>
            </a:r>
          </a:p>
        </p:txBody>
      </p:sp>
      <p:graphicFrame>
        <p:nvGraphicFramePr>
          <p:cNvPr id="17" name="Table 17">
            <a:extLst>
              <a:ext uri="{FF2B5EF4-FFF2-40B4-BE49-F238E27FC236}">
                <a16:creationId xmlns:a16="http://schemas.microsoft.com/office/drawing/2014/main" id="{4244303F-AB18-44C3-9284-40CC9CDCC85E}"/>
              </a:ext>
            </a:extLst>
          </p:cNvPr>
          <p:cNvGraphicFramePr>
            <a:graphicFrameLocks noGrp="1"/>
          </p:cNvGraphicFramePr>
          <p:nvPr>
            <p:extLst>
              <p:ext uri="{D42A27DB-BD31-4B8C-83A1-F6EECF244321}">
                <p14:modId xmlns:p14="http://schemas.microsoft.com/office/powerpoint/2010/main" val="1474844919"/>
              </p:ext>
            </p:extLst>
          </p:nvPr>
        </p:nvGraphicFramePr>
        <p:xfrm>
          <a:off x="6915750" y="4133691"/>
          <a:ext cx="3690000" cy="1112520"/>
        </p:xfrm>
        <a:graphic>
          <a:graphicData uri="http://schemas.openxmlformats.org/drawingml/2006/table">
            <a:tbl>
              <a:tblPr firstRow="1" bandRow="1">
                <a:tableStyleId>{5C22544A-7EE6-4342-B048-85BDC9FD1C3A}</a:tableStyleId>
              </a:tblPr>
              <a:tblGrid>
                <a:gridCol w="1230000">
                  <a:extLst>
                    <a:ext uri="{9D8B030D-6E8A-4147-A177-3AD203B41FA5}">
                      <a16:colId xmlns:a16="http://schemas.microsoft.com/office/drawing/2014/main" val="4155607902"/>
                    </a:ext>
                  </a:extLst>
                </a:gridCol>
                <a:gridCol w="1230000">
                  <a:extLst>
                    <a:ext uri="{9D8B030D-6E8A-4147-A177-3AD203B41FA5}">
                      <a16:colId xmlns:a16="http://schemas.microsoft.com/office/drawing/2014/main" val="990975134"/>
                    </a:ext>
                  </a:extLst>
                </a:gridCol>
                <a:gridCol w="1230000">
                  <a:extLst>
                    <a:ext uri="{9D8B030D-6E8A-4147-A177-3AD203B41FA5}">
                      <a16:colId xmlns:a16="http://schemas.microsoft.com/office/drawing/2014/main" val="2348378170"/>
                    </a:ext>
                  </a:extLst>
                </a:gridCol>
              </a:tblGrid>
              <a:tr h="370840">
                <a:tc>
                  <a:txBody>
                    <a:bodyPr/>
                    <a:lstStyle/>
                    <a:p>
                      <a:endParaRPr lang="en-US" dirty="0"/>
                    </a:p>
                  </a:txBody>
                  <a:tcPr>
                    <a:noFill/>
                  </a:tcPr>
                </a:tc>
                <a:tc>
                  <a:txBody>
                    <a:bodyPr/>
                    <a:lstStyle/>
                    <a:p>
                      <a:pPr algn="ctr"/>
                      <a:r>
                        <a:rPr lang="en-US" dirty="0">
                          <a:solidFill>
                            <a:schemeClr val="tx1"/>
                          </a:solidFill>
                        </a:rPr>
                        <a:t>0</a:t>
                      </a:r>
                    </a:p>
                  </a:txBody>
                  <a:tcPr>
                    <a:noFill/>
                  </a:tcPr>
                </a:tc>
                <a:tc>
                  <a:txBody>
                    <a:bodyPr/>
                    <a:lstStyle/>
                    <a:p>
                      <a:pPr algn="ctr"/>
                      <a:r>
                        <a:rPr lang="en-US" dirty="0">
                          <a:solidFill>
                            <a:schemeClr val="tx1"/>
                          </a:solidFill>
                        </a:rPr>
                        <a:t>1</a:t>
                      </a:r>
                    </a:p>
                  </a:txBody>
                  <a:tcPr>
                    <a:noFill/>
                  </a:tcPr>
                </a:tc>
                <a:extLst>
                  <a:ext uri="{0D108BD9-81ED-4DB2-BD59-A6C34878D82A}">
                    <a16:rowId xmlns:a16="http://schemas.microsoft.com/office/drawing/2014/main" val="20831071"/>
                  </a:ext>
                </a:extLst>
              </a:tr>
              <a:tr h="370840">
                <a:tc>
                  <a:txBody>
                    <a:bodyPr/>
                    <a:lstStyle/>
                    <a:p>
                      <a:pPr algn="r"/>
                      <a:r>
                        <a:rPr lang="en-US" dirty="0"/>
                        <a:t>0</a:t>
                      </a:r>
                    </a:p>
                  </a:txBody>
                  <a:tcPr>
                    <a:noFill/>
                  </a:tcPr>
                </a:tc>
                <a:tc>
                  <a:txBody>
                    <a:bodyPr/>
                    <a:lstStyle/>
                    <a:p>
                      <a:pPr algn="ctr"/>
                      <a:r>
                        <a:rPr lang="en-US" dirty="0"/>
                        <a:t>1730</a:t>
                      </a:r>
                    </a:p>
                  </a:txBody>
                  <a:tcPr/>
                </a:tc>
                <a:tc>
                  <a:txBody>
                    <a:bodyPr/>
                    <a:lstStyle/>
                    <a:p>
                      <a:pPr algn="ctr"/>
                      <a:r>
                        <a:rPr lang="en-US" dirty="0"/>
                        <a:t>516</a:t>
                      </a:r>
                    </a:p>
                  </a:txBody>
                  <a:tcPr/>
                </a:tc>
                <a:extLst>
                  <a:ext uri="{0D108BD9-81ED-4DB2-BD59-A6C34878D82A}">
                    <a16:rowId xmlns:a16="http://schemas.microsoft.com/office/drawing/2014/main" val="3986584310"/>
                  </a:ext>
                </a:extLst>
              </a:tr>
              <a:tr h="370840">
                <a:tc>
                  <a:txBody>
                    <a:bodyPr/>
                    <a:lstStyle/>
                    <a:p>
                      <a:pPr algn="r"/>
                      <a:r>
                        <a:rPr lang="en-US" dirty="0"/>
                        <a:t>1</a:t>
                      </a:r>
                    </a:p>
                  </a:txBody>
                  <a:tcPr>
                    <a:noFill/>
                  </a:tcPr>
                </a:tc>
                <a:tc>
                  <a:txBody>
                    <a:bodyPr/>
                    <a:lstStyle/>
                    <a:p>
                      <a:pPr algn="ctr"/>
                      <a:r>
                        <a:rPr lang="en-US" dirty="0"/>
                        <a:t>437</a:t>
                      </a:r>
                    </a:p>
                  </a:txBody>
                  <a:tcPr/>
                </a:tc>
                <a:tc>
                  <a:txBody>
                    <a:bodyPr/>
                    <a:lstStyle/>
                    <a:p>
                      <a:pPr algn="ctr"/>
                      <a:r>
                        <a:rPr lang="en-US" dirty="0"/>
                        <a:t>319</a:t>
                      </a:r>
                    </a:p>
                  </a:txBody>
                  <a:tcPr/>
                </a:tc>
                <a:extLst>
                  <a:ext uri="{0D108BD9-81ED-4DB2-BD59-A6C34878D82A}">
                    <a16:rowId xmlns:a16="http://schemas.microsoft.com/office/drawing/2014/main" val="3382216937"/>
                  </a:ext>
                </a:extLst>
              </a:tr>
            </a:tbl>
          </a:graphicData>
        </a:graphic>
      </p:graphicFrame>
      <p:grpSp>
        <p:nvGrpSpPr>
          <p:cNvPr id="20" name="Group 19">
            <a:extLst>
              <a:ext uri="{FF2B5EF4-FFF2-40B4-BE49-F238E27FC236}">
                <a16:creationId xmlns:a16="http://schemas.microsoft.com/office/drawing/2014/main" id="{4A3FD7DA-A5C4-4D63-96E3-E8DA2A9EC349}"/>
              </a:ext>
            </a:extLst>
          </p:cNvPr>
          <p:cNvGrpSpPr/>
          <p:nvPr/>
        </p:nvGrpSpPr>
        <p:grpSpPr>
          <a:xfrm>
            <a:off x="7481992" y="3766741"/>
            <a:ext cx="2889010" cy="1597185"/>
            <a:chOff x="7481992" y="3766741"/>
            <a:chExt cx="2889010" cy="1597185"/>
          </a:xfrm>
        </p:grpSpPr>
        <p:sp>
          <p:nvSpPr>
            <p:cNvPr id="18" name="TextBox 17">
              <a:extLst>
                <a:ext uri="{FF2B5EF4-FFF2-40B4-BE49-F238E27FC236}">
                  <a16:creationId xmlns:a16="http://schemas.microsoft.com/office/drawing/2014/main" id="{57A39812-C8C8-400D-9E13-828A942EF3FC}"/>
                </a:ext>
              </a:extLst>
            </p:cNvPr>
            <p:cNvSpPr txBox="1"/>
            <p:nvPr/>
          </p:nvSpPr>
          <p:spPr>
            <a:xfrm>
              <a:off x="8571002" y="3766741"/>
              <a:ext cx="1800000" cy="369332"/>
            </a:xfrm>
            <a:prstGeom prst="rect">
              <a:avLst/>
            </a:prstGeom>
            <a:noFill/>
          </p:spPr>
          <p:txBody>
            <a:bodyPr wrap="square" rtlCol="0">
              <a:spAutoFit/>
            </a:bodyPr>
            <a:lstStyle/>
            <a:p>
              <a:r>
                <a:rPr lang="en-US" dirty="0"/>
                <a:t>Predicted Label</a:t>
              </a:r>
            </a:p>
          </p:txBody>
        </p:sp>
        <p:sp>
          <p:nvSpPr>
            <p:cNvPr id="19" name="TextBox 18">
              <a:extLst>
                <a:ext uri="{FF2B5EF4-FFF2-40B4-BE49-F238E27FC236}">
                  <a16:creationId xmlns:a16="http://schemas.microsoft.com/office/drawing/2014/main" id="{1D9205E5-5969-4A75-8BE9-524F09BFCC01}"/>
                </a:ext>
              </a:extLst>
            </p:cNvPr>
            <p:cNvSpPr txBox="1"/>
            <p:nvPr/>
          </p:nvSpPr>
          <p:spPr>
            <a:xfrm rot="16200000">
              <a:off x="6930231" y="4442833"/>
              <a:ext cx="1472854" cy="369332"/>
            </a:xfrm>
            <a:prstGeom prst="rect">
              <a:avLst/>
            </a:prstGeom>
            <a:noFill/>
          </p:spPr>
          <p:txBody>
            <a:bodyPr wrap="square" rtlCol="0">
              <a:spAutoFit/>
            </a:bodyPr>
            <a:lstStyle/>
            <a:p>
              <a:r>
                <a:rPr lang="en-US" dirty="0"/>
                <a:t>Actual label</a:t>
              </a:r>
            </a:p>
          </p:txBody>
        </p:sp>
      </p:grpSp>
    </p:spTree>
    <p:extLst>
      <p:ext uri="{BB962C8B-B14F-4D97-AF65-F5344CB8AC3E}">
        <p14:creationId xmlns:p14="http://schemas.microsoft.com/office/powerpoint/2010/main" val="222184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A948D-97B6-413B-A671-5D636EE226A0}"/>
              </a:ext>
            </a:extLst>
          </p:cNvPr>
          <p:cNvSpPr>
            <a:spLocks noGrp="1"/>
          </p:cNvSpPr>
          <p:nvPr>
            <p:ph type="sldNum" sz="quarter" idx="12"/>
          </p:nvPr>
        </p:nvSpPr>
        <p:spPr/>
        <p:txBody>
          <a:bodyPr/>
          <a:lstStyle/>
          <a:p>
            <a:fld id="{8486921A-AD83-4227-888E-F81384748212}" type="slidenum">
              <a:rPr lang="en-US" smtClean="0"/>
              <a:pPr/>
              <a:t>12</a:t>
            </a:fld>
            <a:endParaRPr lang="en-US" dirty="0"/>
          </a:p>
        </p:txBody>
      </p:sp>
      <p:grpSp>
        <p:nvGrpSpPr>
          <p:cNvPr id="7" name="Group 6">
            <a:extLst>
              <a:ext uri="{FF2B5EF4-FFF2-40B4-BE49-F238E27FC236}">
                <a16:creationId xmlns:a16="http://schemas.microsoft.com/office/drawing/2014/main" id="{3DB8F150-3601-4B7F-820F-3B5416B19014}"/>
              </a:ext>
            </a:extLst>
          </p:cNvPr>
          <p:cNvGrpSpPr/>
          <p:nvPr/>
        </p:nvGrpSpPr>
        <p:grpSpPr>
          <a:xfrm>
            <a:off x="253049" y="619171"/>
            <a:ext cx="4997681" cy="987955"/>
            <a:chOff x="253049" y="619171"/>
            <a:chExt cx="4997681" cy="987955"/>
          </a:xfrm>
        </p:grpSpPr>
        <p:pic>
          <p:nvPicPr>
            <p:cNvPr id="3" name="Graphic 2" descr="Priorities">
              <a:extLst>
                <a:ext uri="{FF2B5EF4-FFF2-40B4-BE49-F238E27FC236}">
                  <a16:creationId xmlns:a16="http://schemas.microsoft.com/office/drawing/2014/main" id="{26399CAC-5D7D-402B-B145-A73D1B93F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049" y="619172"/>
              <a:ext cx="914400" cy="914400"/>
            </a:xfrm>
            <a:prstGeom prst="rect">
              <a:avLst/>
            </a:prstGeom>
          </p:spPr>
        </p:pic>
        <p:sp>
          <p:nvSpPr>
            <p:cNvPr id="14" name="Rectangle 13">
              <a:extLst>
                <a:ext uri="{FF2B5EF4-FFF2-40B4-BE49-F238E27FC236}">
                  <a16:creationId xmlns:a16="http://schemas.microsoft.com/office/drawing/2014/main" id="{91C35602-1F3E-4A80-B81A-1C4D877FAD4D}"/>
                </a:ext>
              </a:extLst>
            </p:cNvPr>
            <p:cNvSpPr/>
            <p:nvPr/>
          </p:nvSpPr>
          <p:spPr>
            <a:xfrm>
              <a:off x="1760554" y="619171"/>
              <a:ext cx="3490176" cy="987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Import files merge 2018 &amp; 2019 </a:t>
              </a:r>
            </a:p>
            <a:p>
              <a:pPr marL="285750" indent="-285750">
                <a:buFont typeface="Arial" panose="020B0604020202020204" pitchFamily="34" charset="0"/>
                <a:buChar char="•"/>
              </a:pPr>
              <a:r>
                <a:rPr lang="en-US" dirty="0"/>
                <a:t>Split train/ test sets</a:t>
              </a:r>
            </a:p>
          </p:txBody>
        </p:sp>
        <p:sp>
          <p:nvSpPr>
            <p:cNvPr id="18" name="Rectangle 17">
              <a:extLst>
                <a:ext uri="{FF2B5EF4-FFF2-40B4-BE49-F238E27FC236}">
                  <a16:creationId xmlns:a16="http://schemas.microsoft.com/office/drawing/2014/main" id="{A19A39EB-3186-44F7-A0B4-130F3BD87F34}"/>
                </a:ext>
              </a:extLst>
            </p:cNvPr>
            <p:cNvSpPr/>
            <p:nvPr/>
          </p:nvSpPr>
          <p:spPr>
            <a:xfrm>
              <a:off x="1266779" y="619171"/>
              <a:ext cx="391763" cy="987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2000" dirty="0"/>
                <a:t>Import</a:t>
              </a:r>
              <a:endParaRPr lang="en-US" sz="1100" dirty="0"/>
            </a:p>
          </p:txBody>
        </p:sp>
      </p:grpSp>
      <p:grpSp>
        <p:nvGrpSpPr>
          <p:cNvPr id="10" name="Group 9">
            <a:extLst>
              <a:ext uri="{FF2B5EF4-FFF2-40B4-BE49-F238E27FC236}">
                <a16:creationId xmlns:a16="http://schemas.microsoft.com/office/drawing/2014/main" id="{954453C6-221C-40C0-AD95-2F072ABFA4E1}"/>
              </a:ext>
            </a:extLst>
          </p:cNvPr>
          <p:cNvGrpSpPr/>
          <p:nvPr/>
        </p:nvGrpSpPr>
        <p:grpSpPr>
          <a:xfrm>
            <a:off x="265715" y="3346802"/>
            <a:ext cx="4985015" cy="1000925"/>
            <a:chOff x="265715" y="3346802"/>
            <a:chExt cx="4985015" cy="1000925"/>
          </a:xfrm>
        </p:grpSpPr>
        <p:pic>
          <p:nvPicPr>
            <p:cNvPr id="4" name="Graphic 3" descr="Test tubes">
              <a:extLst>
                <a:ext uri="{FF2B5EF4-FFF2-40B4-BE49-F238E27FC236}">
                  <a16:creationId xmlns:a16="http://schemas.microsoft.com/office/drawing/2014/main" id="{66D764F5-2595-4F0A-9E4A-6C5C799EB7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5715" y="3410930"/>
              <a:ext cx="914400" cy="914400"/>
            </a:xfrm>
            <a:prstGeom prst="rect">
              <a:avLst/>
            </a:prstGeom>
          </p:spPr>
        </p:pic>
        <p:sp>
          <p:nvSpPr>
            <p:cNvPr id="15" name="Rectangle 14">
              <a:extLst>
                <a:ext uri="{FF2B5EF4-FFF2-40B4-BE49-F238E27FC236}">
                  <a16:creationId xmlns:a16="http://schemas.microsoft.com/office/drawing/2014/main" id="{255F7E3F-2726-4603-8362-741142CEDC24}"/>
                </a:ext>
              </a:extLst>
            </p:cNvPr>
            <p:cNvSpPr/>
            <p:nvPr/>
          </p:nvSpPr>
          <p:spPr>
            <a:xfrm>
              <a:off x="1751127" y="3346802"/>
              <a:ext cx="3499603" cy="100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Fill NaNs with zeros</a:t>
              </a:r>
            </a:p>
            <a:p>
              <a:pPr marL="285750" indent="-285750">
                <a:buFont typeface="Arial" panose="020B0604020202020204" pitchFamily="34" charset="0"/>
                <a:buChar char="•"/>
              </a:pPr>
              <a:r>
                <a:rPr lang="en-US" sz="1600" dirty="0"/>
                <a:t>Negatives to zeros</a:t>
              </a:r>
            </a:p>
            <a:p>
              <a:pPr marL="285750" indent="-285750">
                <a:buFont typeface="Arial" panose="020B0604020202020204" pitchFamily="34" charset="0"/>
                <a:buChar char="•"/>
              </a:pPr>
              <a:r>
                <a:rPr lang="en-US" sz="1600" dirty="0"/>
                <a:t>Transform data</a:t>
              </a:r>
            </a:p>
            <a:p>
              <a:pPr marL="285750" indent="-285750">
                <a:buFont typeface="Arial" panose="020B0604020202020204" pitchFamily="34" charset="0"/>
                <a:buChar char="•"/>
              </a:pPr>
              <a:r>
                <a:rPr lang="en-US" sz="1600" dirty="0"/>
                <a:t>Split X_test and y_test</a:t>
              </a:r>
            </a:p>
          </p:txBody>
        </p:sp>
        <p:sp>
          <p:nvSpPr>
            <p:cNvPr id="19" name="Rectangle 18">
              <a:extLst>
                <a:ext uri="{FF2B5EF4-FFF2-40B4-BE49-F238E27FC236}">
                  <a16:creationId xmlns:a16="http://schemas.microsoft.com/office/drawing/2014/main" id="{0C060988-6EB2-4B7B-BB1B-437FC5939787}"/>
                </a:ext>
              </a:extLst>
            </p:cNvPr>
            <p:cNvSpPr/>
            <p:nvPr/>
          </p:nvSpPr>
          <p:spPr>
            <a:xfrm>
              <a:off x="1266778" y="3346802"/>
              <a:ext cx="391763" cy="10009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800" dirty="0"/>
                <a:t>Test</a:t>
              </a:r>
              <a:endParaRPr lang="en-US" dirty="0"/>
            </a:p>
          </p:txBody>
        </p:sp>
      </p:grpSp>
      <p:grpSp>
        <p:nvGrpSpPr>
          <p:cNvPr id="9" name="Group 8">
            <a:extLst>
              <a:ext uri="{FF2B5EF4-FFF2-40B4-BE49-F238E27FC236}">
                <a16:creationId xmlns:a16="http://schemas.microsoft.com/office/drawing/2014/main" id="{0FED672A-0964-424C-9278-C847539FAD1B}"/>
              </a:ext>
            </a:extLst>
          </p:cNvPr>
          <p:cNvGrpSpPr/>
          <p:nvPr/>
        </p:nvGrpSpPr>
        <p:grpSpPr>
          <a:xfrm>
            <a:off x="259528" y="1729962"/>
            <a:ext cx="4991202" cy="1494004"/>
            <a:chOff x="259528" y="1729962"/>
            <a:chExt cx="4991202" cy="1494004"/>
          </a:xfrm>
        </p:grpSpPr>
        <p:pic>
          <p:nvPicPr>
            <p:cNvPr id="6" name="Graphic 5" descr="Train">
              <a:extLst>
                <a:ext uri="{FF2B5EF4-FFF2-40B4-BE49-F238E27FC236}">
                  <a16:creationId xmlns:a16="http://schemas.microsoft.com/office/drawing/2014/main" id="{D15FCF79-E7EB-46F3-B547-8FEBD3E5DC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528" y="2072467"/>
              <a:ext cx="914400" cy="914400"/>
            </a:xfrm>
            <a:prstGeom prst="rect">
              <a:avLst/>
            </a:prstGeom>
          </p:spPr>
        </p:pic>
        <p:sp>
          <p:nvSpPr>
            <p:cNvPr id="16" name="Rectangle 15">
              <a:extLst>
                <a:ext uri="{FF2B5EF4-FFF2-40B4-BE49-F238E27FC236}">
                  <a16:creationId xmlns:a16="http://schemas.microsoft.com/office/drawing/2014/main" id="{FCCE4989-9BFD-4D0A-A772-D03D1A27D89F}"/>
                </a:ext>
              </a:extLst>
            </p:cNvPr>
            <p:cNvSpPr/>
            <p:nvPr/>
          </p:nvSpPr>
          <p:spPr>
            <a:xfrm>
              <a:off x="1751127" y="1729962"/>
              <a:ext cx="3499603" cy="149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Fill NaNs with zeros</a:t>
              </a:r>
            </a:p>
            <a:p>
              <a:pPr marL="285750" indent="-285750">
                <a:buFont typeface="Arial" panose="020B0604020202020204" pitchFamily="34" charset="0"/>
                <a:buChar char="•"/>
              </a:pPr>
              <a:r>
                <a:rPr lang="en-US" sz="1400" dirty="0"/>
                <a:t>Run feature selection</a:t>
              </a:r>
            </a:p>
            <a:p>
              <a:pPr marL="285750" indent="-285750">
                <a:buFont typeface="Arial" panose="020B0604020202020204" pitchFamily="34" charset="0"/>
                <a:buChar char="•"/>
              </a:pPr>
              <a:r>
                <a:rPr lang="en-US" sz="1400" dirty="0"/>
                <a:t>Identify features</a:t>
              </a:r>
            </a:p>
            <a:p>
              <a:pPr marL="285750" indent="-285750">
                <a:buFont typeface="Arial" panose="020B0604020202020204" pitchFamily="34" charset="0"/>
                <a:buChar char="•"/>
              </a:pPr>
              <a:r>
                <a:rPr lang="en-US" sz="1400" dirty="0"/>
                <a:t>Negatives to zeros</a:t>
              </a:r>
            </a:p>
            <a:p>
              <a:pPr marL="285750" indent="-285750">
                <a:buFont typeface="Arial" panose="020B0604020202020204" pitchFamily="34" charset="0"/>
                <a:buChar char="•"/>
              </a:pPr>
              <a:r>
                <a:rPr lang="en-US" sz="1400" dirty="0"/>
                <a:t>Transform data</a:t>
              </a:r>
            </a:p>
            <a:p>
              <a:pPr marL="285750" indent="-285750">
                <a:buFont typeface="Arial" panose="020B0604020202020204" pitchFamily="34" charset="0"/>
                <a:buChar char="•"/>
              </a:pPr>
              <a:r>
                <a:rPr lang="en-US" sz="1400" dirty="0"/>
                <a:t>Split X_train and y_train</a:t>
              </a:r>
            </a:p>
          </p:txBody>
        </p:sp>
        <p:sp>
          <p:nvSpPr>
            <p:cNvPr id="20" name="Rectangle 19">
              <a:extLst>
                <a:ext uri="{FF2B5EF4-FFF2-40B4-BE49-F238E27FC236}">
                  <a16:creationId xmlns:a16="http://schemas.microsoft.com/office/drawing/2014/main" id="{7DF28FEC-A4E7-49F5-9D7D-073D5024CACB}"/>
                </a:ext>
              </a:extLst>
            </p:cNvPr>
            <p:cNvSpPr/>
            <p:nvPr/>
          </p:nvSpPr>
          <p:spPr>
            <a:xfrm>
              <a:off x="1266780" y="1729962"/>
              <a:ext cx="391763" cy="14940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Train</a:t>
              </a:r>
            </a:p>
          </p:txBody>
        </p:sp>
      </p:grpSp>
      <p:grpSp>
        <p:nvGrpSpPr>
          <p:cNvPr id="11" name="Group 10">
            <a:extLst>
              <a:ext uri="{FF2B5EF4-FFF2-40B4-BE49-F238E27FC236}">
                <a16:creationId xmlns:a16="http://schemas.microsoft.com/office/drawing/2014/main" id="{31075B20-EBA1-4F1C-8656-030649E14E93}"/>
              </a:ext>
            </a:extLst>
          </p:cNvPr>
          <p:cNvGrpSpPr/>
          <p:nvPr/>
        </p:nvGrpSpPr>
        <p:grpSpPr>
          <a:xfrm>
            <a:off x="253049" y="4447738"/>
            <a:ext cx="4997681" cy="1130931"/>
            <a:chOff x="253049" y="4447738"/>
            <a:chExt cx="4997681" cy="1130931"/>
          </a:xfrm>
        </p:grpSpPr>
        <p:pic>
          <p:nvPicPr>
            <p:cNvPr id="8" name="Graphic 7" descr="Research">
              <a:extLst>
                <a:ext uri="{FF2B5EF4-FFF2-40B4-BE49-F238E27FC236}">
                  <a16:creationId xmlns:a16="http://schemas.microsoft.com/office/drawing/2014/main" id="{252B423B-41A1-4191-81D9-C1A41ED872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049" y="4447738"/>
              <a:ext cx="914400" cy="914400"/>
            </a:xfrm>
            <a:prstGeom prst="rect">
              <a:avLst/>
            </a:prstGeom>
          </p:spPr>
        </p:pic>
        <p:sp>
          <p:nvSpPr>
            <p:cNvPr id="17" name="Rectangle 16">
              <a:extLst>
                <a:ext uri="{FF2B5EF4-FFF2-40B4-BE49-F238E27FC236}">
                  <a16:creationId xmlns:a16="http://schemas.microsoft.com/office/drawing/2014/main" id="{15DCD765-C01A-4900-89E2-8C7ADEBA5510}"/>
                </a:ext>
              </a:extLst>
            </p:cNvPr>
            <p:cNvSpPr/>
            <p:nvPr/>
          </p:nvSpPr>
          <p:spPr>
            <a:xfrm>
              <a:off x="1757870" y="4447739"/>
              <a:ext cx="3492860" cy="1130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Run regressor models</a:t>
              </a:r>
            </a:p>
            <a:p>
              <a:pPr marL="285750" indent="-285750">
                <a:buFont typeface="Arial" panose="020B0604020202020204" pitchFamily="34" charset="0"/>
                <a:buChar char="•"/>
              </a:pPr>
              <a:r>
                <a:rPr lang="en-US" dirty="0"/>
                <a:t>Select best regressor model</a:t>
              </a:r>
            </a:p>
            <a:p>
              <a:pPr marL="285750" indent="-285750">
                <a:buFont typeface="Arial" panose="020B0604020202020204" pitchFamily="34" charset="0"/>
                <a:buChar char="•"/>
              </a:pPr>
              <a:r>
                <a:rPr lang="en-US" dirty="0"/>
                <a:t>Find coefficients</a:t>
              </a:r>
            </a:p>
          </p:txBody>
        </p:sp>
        <p:sp>
          <p:nvSpPr>
            <p:cNvPr id="21" name="Rectangle 20">
              <a:extLst>
                <a:ext uri="{FF2B5EF4-FFF2-40B4-BE49-F238E27FC236}">
                  <a16:creationId xmlns:a16="http://schemas.microsoft.com/office/drawing/2014/main" id="{6D7214D4-C5CA-40F8-ACDD-2E66DC83070C}"/>
                </a:ext>
              </a:extLst>
            </p:cNvPr>
            <p:cNvSpPr/>
            <p:nvPr/>
          </p:nvSpPr>
          <p:spPr>
            <a:xfrm>
              <a:off x="1266778" y="4447738"/>
              <a:ext cx="391763" cy="11309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Regressor</a:t>
              </a:r>
            </a:p>
          </p:txBody>
        </p:sp>
      </p:grpSp>
      <p:sp>
        <p:nvSpPr>
          <p:cNvPr id="32" name="TextBox 31">
            <a:extLst>
              <a:ext uri="{FF2B5EF4-FFF2-40B4-BE49-F238E27FC236}">
                <a16:creationId xmlns:a16="http://schemas.microsoft.com/office/drawing/2014/main" id="{26B60619-9B26-44D4-A496-3FB449B13342}"/>
              </a:ext>
            </a:extLst>
          </p:cNvPr>
          <p:cNvSpPr txBox="1"/>
          <p:nvPr/>
        </p:nvSpPr>
        <p:spPr>
          <a:xfrm>
            <a:off x="-1732" y="9225"/>
            <a:ext cx="6465455" cy="584775"/>
          </a:xfrm>
          <a:prstGeom prst="rect">
            <a:avLst/>
          </a:prstGeom>
          <a:noFill/>
        </p:spPr>
        <p:txBody>
          <a:bodyPr wrap="square" rtlCol="0">
            <a:spAutoFit/>
          </a:bodyPr>
          <a:lstStyle/>
          <a:p>
            <a:r>
              <a:rPr lang="en-US" sz="3200" dirty="0"/>
              <a:t>  Regression Analysis</a:t>
            </a:r>
          </a:p>
        </p:txBody>
      </p:sp>
      <p:graphicFrame>
        <p:nvGraphicFramePr>
          <p:cNvPr id="29" name="Table 17">
            <a:extLst>
              <a:ext uri="{FF2B5EF4-FFF2-40B4-BE49-F238E27FC236}">
                <a16:creationId xmlns:a16="http://schemas.microsoft.com/office/drawing/2014/main" id="{0C2DC9E8-743F-4D9D-AF7D-C1BBDE7D9F8A}"/>
              </a:ext>
            </a:extLst>
          </p:cNvPr>
          <p:cNvGraphicFramePr>
            <a:graphicFrameLocks noGrp="1"/>
          </p:cNvGraphicFramePr>
          <p:nvPr>
            <p:extLst>
              <p:ext uri="{D42A27DB-BD31-4B8C-83A1-F6EECF244321}">
                <p14:modId xmlns:p14="http://schemas.microsoft.com/office/powerpoint/2010/main" val="1292743989"/>
              </p:ext>
            </p:extLst>
          </p:nvPr>
        </p:nvGraphicFramePr>
        <p:xfrm>
          <a:off x="6334320" y="1032813"/>
          <a:ext cx="3633225" cy="2225040"/>
        </p:xfrm>
        <a:graphic>
          <a:graphicData uri="http://schemas.openxmlformats.org/drawingml/2006/table">
            <a:tbl>
              <a:tblPr firstRow="1" bandRow="1">
                <a:tableStyleId>{85BE263C-DBD7-4A20-BB59-AAB30ACAA65A}</a:tableStyleId>
              </a:tblPr>
              <a:tblGrid>
                <a:gridCol w="2336297">
                  <a:extLst>
                    <a:ext uri="{9D8B030D-6E8A-4147-A177-3AD203B41FA5}">
                      <a16:colId xmlns:a16="http://schemas.microsoft.com/office/drawing/2014/main" val="3984352849"/>
                    </a:ext>
                  </a:extLst>
                </a:gridCol>
                <a:gridCol w="1296928">
                  <a:extLst>
                    <a:ext uri="{9D8B030D-6E8A-4147-A177-3AD203B41FA5}">
                      <a16:colId xmlns:a16="http://schemas.microsoft.com/office/drawing/2014/main" val="2866248177"/>
                    </a:ext>
                  </a:extLst>
                </a:gridCol>
              </a:tblGrid>
              <a:tr h="370840">
                <a:tc>
                  <a:txBody>
                    <a:bodyPr/>
                    <a:lstStyle/>
                    <a:p>
                      <a:r>
                        <a:rPr lang="en-US" sz="1400" dirty="0"/>
                        <a:t>Features</a:t>
                      </a:r>
                    </a:p>
                  </a:txBody>
                  <a:tcPr/>
                </a:tc>
                <a:tc>
                  <a:txBody>
                    <a:bodyPr/>
                    <a:lstStyle/>
                    <a:p>
                      <a:r>
                        <a:rPr lang="en-US" sz="1400" dirty="0"/>
                        <a:t>coef</a:t>
                      </a:r>
                    </a:p>
                  </a:txBody>
                  <a:tcPr/>
                </a:tc>
                <a:extLst>
                  <a:ext uri="{0D108BD9-81ED-4DB2-BD59-A6C34878D82A}">
                    <a16:rowId xmlns:a16="http://schemas.microsoft.com/office/drawing/2014/main" val="1925912310"/>
                  </a:ext>
                </a:extLst>
              </a:tr>
              <a:tr h="370840">
                <a:tc>
                  <a:txBody>
                    <a:bodyPr/>
                    <a:lstStyle/>
                    <a:p>
                      <a:r>
                        <a:rPr lang="en-US" sz="1400" dirty="0"/>
                        <a:t>constant</a:t>
                      </a:r>
                    </a:p>
                  </a:txBody>
                  <a:tcPr/>
                </a:tc>
                <a:tc>
                  <a:txBody>
                    <a:bodyPr/>
                    <a:lstStyle/>
                    <a:p>
                      <a:r>
                        <a:rPr lang="en-US" sz="1400" dirty="0"/>
                        <a:t>0.567221</a:t>
                      </a:r>
                    </a:p>
                  </a:txBody>
                  <a:tcPr/>
                </a:tc>
                <a:extLst>
                  <a:ext uri="{0D108BD9-81ED-4DB2-BD59-A6C34878D82A}">
                    <a16:rowId xmlns:a16="http://schemas.microsoft.com/office/drawing/2014/main" val="1928944571"/>
                  </a:ext>
                </a:extLst>
              </a:tr>
              <a:tr h="370840">
                <a:tc>
                  <a:txBody>
                    <a:bodyPr/>
                    <a:lstStyle/>
                    <a:p>
                      <a:r>
                        <a:rPr lang="en-US" sz="1400" dirty="0"/>
                        <a:t>No of sales 12M 1 </a:t>
                      </a:r>
                    </a:p>
                  </a:txBody>
                  <a:tcPr/>
                </a:tc>
                <a:tc>
                  <a:txBody>
                    <a:bodyPr/>
                    <a:lstStyle/>
                    <a:p>
                      <a:r>
                        <a:rPr lang="en-US" sz="1400" dirty="0"/>
                        <a:t>0.509898</a:t>
                      </a:r>
                    </a:p>
                  </a:txBody>
                  <a:tcPr/>
                </a:tc>
                <a:extLst>
                  <a:ext uri="{0D108BD9-81ED-4DB2-BD59-A6C34878D82A}">
                    <a16:rowId xmlns:a16="http://schemas.microsoft.com/office/drawing/2014/main" val="66530429"/>
                  </a:ext>
                </a:extLst>
              </a:tr>
              <a:tr h="370840">
                <a:tc>
                  <a:txBody>
                    <a:bodyPr/>
                    <a:lstStyle/>
                    <a:p>
                      <a:r>
                        <a:rPr lang="en-US" sz="1400" dirty="0"/>
                        <a:t>No of Redemption 12M 1</a:t>
                      </a:r>
                    </a:p>
                  </a:txBody>
                  <a:tcPr/>
                </a:tc>
                <a:tc>
                  <a:txBody>
                    <a:bodyPr/>
                    <a:lstStyle/>
                    <a:p>
                      <a:r>
                        <a:rPr lang="en-US" sz="1400" dirty="0"/>
                        <a:t>0.761213</a:t>
                      </a:r>
                    </a:p>
                  </a:txBody>
                  <a:tcPr/>
                </a:tc>
                <a:extLst>
                  <a:ext uri="{0D108BD9-81ED-4DB2-BD59-A6C34878D82A}">
                    <a16:rowId xmlns:a16="http://schemas.microsoft.com/office/drawing/2014/main" val="1251172662"/>
                  </a:ext>
                </a:extLst>
              </a:tr>
              <a:tr h="370840">
                <a:tc>
                  <a:txBody>
                    <a:bodyPr/>
                    <a:lstStyle/>
                    <a:p>
                      <a:r>
                        <a:rPr lang="en-US" sz="1400" dirty="0"/>
                        <a:t>AUM</a:t>
                      </a:r>
                    </a:p>
                  </a:txBody>
                  <a:tcPr/>
                </a:tc>
                <a:tc>
                  <a:txBody>
                    <a:bodyPr/>
                    <a:lstStyle/>
                    <a:p>
                      <a:r>
                        <a:rPr lang="en-US" sz="1400" dirty="0"/>
                        <a:t>0.074597</a:t>
                      </a:r>
                    </a:p>
                  </a:txBody>
                  <a:tcPr/>
                </a:tc>
                <a:extLst>
                  <a:ext uri="{0D108BD9-81ED-4DB2-BD59-A6C34878D82A}">
                    <a16:rowId xmlns:a16="http://schemas.microsoft.com/office/drawing/2014/main" val="1952090032"/>
                  </a:ext>
                </a:extLst>
              </a:tr>
              <a:tr h="370840">
                <a:tc>
                  <a:txBody>
                    <a:bodyPr/>
                    <a:lstStyle/>
                    <a:p>
                      <a:r>
                        <a:rPr lang="en-US" sz="1400" dirty="0"/>
                        <a:t>Total Sales (</a:t>
                      </a:r>
                      <a:r>
                        <a:rPr lang="en-US" sz="1400" dirty="0" err="1"/>
                        <a:t>curr</a:t>
                      </a:r>
                      <a:r>
                        <a:rPr lang="en-US" sz="1400" dirty="0"/>
                        <a:t> + 12M) </a:t>
                      </a:r>
                    </a:p>
                  </a:txBody>
                  <a:tcPr/>
                </a:tc>
                <a:tc>
                  <a:txBody>
                    <a:bodyPr/>
                    <a:lstStyle/>
                    <a:p>
                      <a:r>
                        <a:rPr lang="en-US" sz="1400" dirty="0"/>
                        <a:t>0.668180</a:t>
                      </a:r>
                    </a:p>
                  </a:txBody>
                  <a:tcPr/>
                </a:tc>
                <a:extLst>
                  <a:ext uri="{0D108BD9-81ED-4DB2-BD59-A6C34878D82A}">
                    <a16:rowId xmlns:a16="http://schemas.microsoft.com/office/drawing/2014/main" val="1748768349"/>
                  </a:ext>
                </a:extLst>
              </a:tr>
            </a:tbl>
          </a:graphicData>
        </a:graphic>
      </p:graphicFrame>
      <p:sp>
        <p:nvSpPr>
          <p:cNvPr id="33" name="TextBox 32">
            <a:extLst>
              <a:ext uri="{FF2B5EF4-FFF2-40B4-BE49-F238E27FC236}">
                <a16:creationId xmlns:a16="http://schemas.microsoft.com/office/drawing/2014/main" id="{88799487-A70E-4752-B5EA-EE0B0CEA85D7}"/>
              </a:ext>
            </a:extLst>
          </p:cNvPr>
          <p:cNvSpPr txBox="1"/>
          <p:nvPr/>
        </p:nvSpPr>
        <p:spPr>
          <a:xfrm>
            <a:off x="6332807" y="3619497"/>
            <a:ext cx="3633225" cy="369332"/>
          </a:xfrm>
          <a:prstGeom prst="rect">
            <a:avLst/>
          </a:prstGeom>
          <a:solidFill>
            <a:schemeClr val="accent6">
              <a:lumMod val="60000"/>
              <a:lumOff val="40000"/>
            </a:schemeClr>
          </a:solidFill>
        </p:spPr>
        <p:txBody>
          <a:bodyPr wrap="square" rtlCol="0">
            <a:spAutoFit/>
          </a:bodyPr>
          <a:lstStyle/>
          <a:p>
            <a:r>
              <a:rPr lang="en-US" dirty="0"/>
              <a:t>How good is the prediction? </a:t>
            </a:r>
          </a:p>
        </p:txBody>
      </p:sp>
      <p:graphicFrame>
        <p:nvGraphicFramePr>
          <p:cNvPr id="34" name="Table 17">
            <a:extLst>
              <a:ext uri="{FF2B5EF4-FFF2-40B4-BE49-F238E27FC236}">
                <a16:creationId xmlns:a16="http://schemas.microsoft.com/office/drawing/2014/main" id="{A4A08DB6-FF86-47E5-9A4E-48CCADA6C2DB}"/>
              </a:ext>
            </a:extLst>
          </p:cNvPr>
          <p:cNvGraphicFramePr>
            <a:graphicFrameLocks noGrp="1"/>
          </p:cNvGraphicFramePr>
          <p:nvPr>
            <p:extLst>
              <p:ext uri="{D42A27DB-BD31-4B8C-83A1-F6EECF244321}">
                <p14:modId xmlns:p14="http://schemas.microsoft.com/office/powerpoint/2010/main" val="2454844302"/>
              </p:ext>
            </p:extLst>
          </p:nvPr>
        </p:nvGraphicFramePr>
        <p:xfrm>
          <a:off x="6332809" y="4112032"/>
          <a:ext cx="3633225" cy="1456060"/>
        </p:xfrm>
        <a:graphic>
          <a:graphicData uri="http://schemas.openxmlformats.org/drawingml/2006/table">
            <a:tbl>
              <a:tblPr firstRow="1" bandRow="1">
                <a:tableStyleId>{85BE263C-DBD7-4A20-BB59-AAB30ACAA65A}</a:tableStyleId>
              </a:tblPr>
              <a:tblGrid>
                <a:gridCol w="2424038">
                  <a:extLst>
                    <a:ext uri="{9D8B030D-6E8A-4147-A177-3AD203B41FA5}">
                      <a16:colId xmlns:a16="http://schemas.microsoft.com/office/drawing/2014/main" val="3984352849"/>
                    </a:ext>
                  </a:extLst>
                </a:gridCol>
                <a:gridCol w="1209187">
                  <a:extLst>
                    <a:ext uri="{9D8B030D-6E8A-4147-A177-3AD203B41FA5}">
                      <a16:colId xmlns:a16="http://schemas.microsoft.com/office/drawing/2014/main" val="2866248177"/>
                    </a:ext>
                  </a:extLst>
                </a:gridCol>
              </a:tblGrid>
              <a:tr h="364015">
                <a:tc>
                  <a:txBody>
                    <a:bodyPr/>
                    <a:lstStyle/>
                    <a:p>
                      <a:r>
                        <a:rPr lang="en-US" sz="1400" dirty="0"/>
                        <a:t>Parameters</a:t>
                      </a:r>
                    </a:p>
                  </a:txBody>
                  <a:tcPr/>
                </a:tc>
                <a:tc>
                  <a:txBody>
                    <a:bodyPr/>
                    <a:lstStyle/>
                    <a:p>
                      <a:r>
                        <a:rPr lang="en-US" sz="1400" dirty="0"/>
                        <a:t>Values </a:t>
                      </a:r>
                    </a:p>
                  </a:txBody>
                  <a:tcPr/>
                </a:tc>
                <a:extLst>
                  <a:ext uri="{0D108BD9-81ED-4DB2-BD59-A6C34878D82A}">
                    <a16:rowId xmlns:a16="http://schemas.microsoft.com/office/drawing/2014/main" val="1925912310"/>
                  </a:ext>
                </a:extLst>
              </a:tr>
              <a:tr h="364015">
                <a:tc>
                  <a:txBody>
                    <a:bodyPr/>
                    <a:lstStyle/>
                    <a:p>
                      <a:r>
                        <a:rPr lang="en-US" sz="1400" dirty="0"/>
                        <a:t>Mean Absolute Error (MAE) </a:t>
                      </a:r>
                    </a:p>
                  </a:txBody>
                  <a:tcPr/>
                </a:tc>
                <a:tc>
                  <a:txBody>
                    <a:bodyPr/>
                    <a:lstStyle/>
                    <a:p>
                      <a:r>
                        <a:rPr lang="en-US" sz="1400" dirty="0"/>
                        <a:t>$130k</a:t>
                      </a:r>
                    </a:p>
                  </a:txBody>
                  <a:tcPr/>
                </a:tc>
                <a:extLst>
                  <a:ext uri="{0D108BD9-81ED-4DB2-BD59-A6C34878D82A}">
                    <a16:rowId xmlns:a16="http://schemas.microsoft.com/office/drawing/2014/main" val="1928944571"/>
                  </a:ext>
                </a:extLst>
              </a:tr>
              <a:tr h="364015">
                <a:tc>
                  <a:txBody>
                    <a:bodyPr/>
                    <a:lstStyle/>
                    <a:p>
                      <a:r>
                        <a:rPr lang="en-US" sz="1400" dirty="0"/>
                        <a:t>R2 </a:t>
                      </a:r>
                    </a:p>
                  </a:txBody>
                  <a:tcPr/>
                </a:tc>
                <a:tc>
                  <a:txBody>
                    <a:bodyPr/>
                    <a:lstStyle/>
                    <a:p>
                      <a:r>
                        <a:rPr lang="en-US" sz="1400" dirty="0"/>
                        <a:t>.62</a:t>
                      </a:r>
                    </a:p>
                  </a:txBody>
                  <a:tcPr/>
                </a:tc>
                <a:extLst>
                  <a:ext uri="{0D108BD9-81ED-4DB2-BD59-A6C34878D82A}">
                    <a16:rowId xmlns:a16="http://schemas.microsoft.com/office/drawing/2014/main" val="66530429"/>
                  </a:ext>
                </a:extLst>
              </a:tr>
              <a:tr h="364015">
                <a:tc>
                  <a:txBody>
                    <a:bodyPr/>
                    <a:lstStyle/>
                    <a:p>
                      <a:r>
                        <a:rPr lang="en-US" sz="1400" dirty="0"/>
                        <a:t>Max Error</a:t>
                      </a:r>
                    </a:p>
                  </a:txBody>
                  <a:tcPr/>
                </a:tc>
                <a:tc>
                  <a:txBody>
                    <a:bodyPr/>
                    <a:lstStyle/>
                    <a:p>
                      <a:r>
                        <a:rPr lang="en-US" sz="1400" dirty="0"/>
                        <a:t>$32 Million</a:t>
                      </a:r>
                    </a:p>
                  </a:txBody>
                  <a:tcPr/>
                </a:tc>
                <a:extLst>
                  <a:ext uri="{0D108BD9-81ED-4DB2-BD59-A6C34878D82A}">
                    <a16:rowId xmlns:a16="http://schemas.microsoft.com/office/drawing/2014/main" val="1251172662"/>
                  </a:ext>
                </a:extLst>
              </a:tr>
            </a:tbl>
          </a:graphicData>
        </a:graphic>
      </p:graphicFrame>
      <p:sp>
        <p:nvSpPr>
          <p:cNvPr id="5" name="TextBox 4">
            <a:extLst>
              <a:ext uri="{FF2B5EF4-FFF2-40B4-BE49-F238E27FC236}">
                <a16:creationId xmlns:a16="http://schemas.microsoft.com/office/drawing/2014/main" id="{EC12F66F-7791-4C8A-AE1E-BE124C4EC8DC}"/>
              </a:ext>
            </a:extLst>
          </p:cNvPr>
          <p:cNvSpPr txBox="1"/>
          <p:nvPr/>
        </p:nvSpPr>
        <p:spPr>
          <a:xfrm>
            <a:off x="6332807" y="594000"/>
            <a:ext cx="3593700" cy="369332"/>
          </a:xfrm>
          <a:prstGeom prst="rect">
            <a:avLst/>
          </a:prstGeom>
          <a:noFill/>
        </p:spPr>
        <p:txBody>
          <a:bodyPr wrap="square" rtlCol="0">
            <a:spAutoFit/>
          </a:bodyPr>
          <a:lstStyle/>
          <a:p>
            <a:r>
              <a:rPr lang="en-US" dirty="0"/>
              <a:t>Linear Regressor Model </a:t>
            </a:r>
          </a:p>
        </p:txBody>
      </p:sp>
    </p:spTree>
    <p:extLst>
      <p:ext uri="{BB962C8B-B14F-4D97-AF65-F5344CB8AC3E}">
        <p14:creationId xmlns:p14="http://schemas.microsoft.com/office/powerpoint/2010/main" val="237729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5AEF53-C33D-4FF5-87F9-9935F481C7A6}"/>
              </a:ext>
            </a:extLst>
          </p:cNvPr>
          <p:cNvSpPr>
            <a:spLocks noGrp="1"/>
          </p:cNvSpPr>
          <p:nvPr>
            <p:ph type="sldNum" sz="quarter" idx="12"/>
          </p:nvPr>
        </p:nvSpPr>
        <p:spPr/>
        <p:txBody>
          <a:bodyPr/>
          <a:lstStyle/>
          <a:p>
            <a:fld id="{8486921A-AD83-4227-888E-F81384748212}" type="slidenum">
              <a:rPr lang="en-US" smtClean="0"/>
              <a:pPr/>
              <a:t>13</a:t>
            </a:fld>
            <a:endParaRPr lang="en-US" dirty="0"/>
          </a:p>
        </p:txBody>
      </p:sp>
      <p:sp>
        <p:nvSpPr>
          <p:cNvPr id="3" name="TextBox 2">
            <a:extLst>
              <a:ext uri="{FF2B5EF4-FFF2-40B4-BE49-F238E27FC236}">
                <a16:creationId xmlns:a16="http://schemas.microsoft.com/office/drawing/2014/main" id="{7ECA24F4-DA58-4F3E-9C19-38027BEA56D4}"/>
              </a:ext>
            </a:extLst>
          </p:cNvPr>
          <p:cNvSpPr txBox="1"/>
          <p:nvPr/>
        </p:nvSpPr>
        <p:spPr>
          <a:xfrm>
            <a:off x="0" y="0"/>
            <a:ext cx="5430982" cy="584775"/>
          </a:xfrm>
          <a:prstGeom prst="rect">
            <a:avLst/>
          </a:prstGeom>
          <a:noFill/>
        </p:spPr>
        <p:txBody>
          <a:bodyPr wrap="square" rtlCol="0">
            <a:spAutoFit/>
          </a:bodyPr>
          <a:lstStyle/>
          <a:p>
            <a:r>
              <a:rPr lang="en-US" sz="3200" dirty="0"/>
              <a:t>  Regression Analysis</a:t>
            </a:r>
          </a:p>
        </p:txBody>
      </p:sp>
      <p:sp>
        <p:nvSpPr>
          <p:cNvPr id="11" name="TextBox 10">
            <a:extLst>
              <a:ext uri="{FF2B5EF4-FFF2-40B4-BE49-F238E27FC236}">
                <a16:creationId xmlns:a16="http://schemas.microsoft.com/office/drawing/2014/main" id="{CB21C3BD-3619-478C-AB74-B9A51B167D4B}"/>
              </a:ext>
            </a:extLst>
          </p:cNvPr>
          <p:cNvSpPr txBox="1"/>
          <p:nvPr/>
        </p:nvSpPr>
        <p:spPr>
          <a:xfrm>
            <a:off x="4455260" y="1660318"/>
            <a:ext cx="7139709" cy="769441"/>
          </a:xfrm>
          <a:prstGeom prst="rect">
            <a:avLst/>
          </a:prstGeom>
          <a:noFill/>
        </p:spPr>
        <p:txBody>
          <a:bodyPr wrap="square" rtlCol="0">
            <a:spAutoFit/>
          </a:bodyPr>
          <a:lstStyle/>
          <a:p>
            <a:pPr algn="r"/>
            <a:r>
              <a:rPr lang="en-US" sz="1100" dirty="0"/>
              <a:t>*Units:- AUM &amp; total_sales are in $, No of sales/redemption are in numbers</a:t>
            </a:r>
          </a:p>
          <a:p>
            <a:pPr algn="r"/>
            <a:r>
              <a:rPr lang="en-US" sz="1100" dirty="0"/>
              <a:t>*Max prediction Error $32 Million (range up to $223Millon) </a:t>
            </a:r>
          </a:p>
          <a:p>
            <a:pPr algn="r"/>
            <a:r>
              <a:rPr lang="en-US" sz="1100" dirty="0"/>
              <a:t>*R2 square values for both train/test are 65%/62%</a:t>
            </a:r>
          </a:p>
          <a:p>
            <a:pPr algn="r"/>
            <a:r>
              <a:rPr lang="en-US" sz="1100" dirty="0"/>
              <a:t>*Values of upper left corner represents max value; bottom left corner represents units for given  [</a:t>
            </a:r>
            <a:r>
              <a:rPr lang="en-US" sz="1100" dirty="0">
                <a:highlight>
                  <a:srgbClr val="FFFF00"/>
                </a:highlight>
              </a:rPr>
              <a:t>variable]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CCADC88-522B-4B9B-AF19-945765E98A94}"/>
                  </a:ext>
                </a:extLst>
              </p:cNvPr>
              <p:cNvSpPr txBox="1"/>
              <p:nvPr/>
            </p:nvSpPr>
            <p:spPr>
              <a:xfrm>
                <a:off x="463438" y="724459"/>
                <a:ext cx="11057641" cy="1004249"/>
              </a:xfrm>
              <a:prstGeom prst="rect">
                <a:avLst/>
              </a:prstGeom>
              <a:solidFill>
                <a:srgbClr val="FFC00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𝑆𝑎𝑙𝑒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2019</m:t>
                          </m:r>
                        </m:sub>
                      </m:sSub>
                      <m:r>
                        <a:rPr lang="en-US" i="1" smtClean="0">
                          <a:latin typeface="Cambria Math" panose="02040503050406030204" pitchFamily="18" charset="0"/>
                        </a:rPr>
                        <m:t>=</m:t>
                      </m:r>
                      <m:r>
                        <a:rPr lang="en-US" i="1">
                          <a:latin typeface="Cambria Math" panose="02040503050406030204" pitchFamily="18" charset="0"/>
                        </a:rPr>
                        <m:t>0.567221</m:t>
                      </m:r>
                      <m:r>
                        <a:rPr lang="en-US" b="0" i="1" smtClean="0">
                          <a:latin typeface="Cambria Math" panose="02040503050406030204" pitchFamily="18" charset="0"/>
                        </a:rPr>
                        <m:t>+</m:t>
                      </m:r>
                      <m:r>
                        <a:rPr lang="en-US" i="1">
                          <a:latin typeface="Cambria Math" panose="02040503050406030204" pitchFamily="18" charset="0"/>
                        </a:rPr>
                        <m:t>0.509898</m:t>
                      </m:r>
                      <m:r>
                        <a:rPr lang="en-US" b="0" i="1" smtClean="0">
                          <a:latin typeface="Cambria Math" panose="02040503050406030204" pitchFamily="18" charset="0"/>
                        </a:rPr>
                        <m:t>∗</m:t>
                      </m:r>
                      <m:f>
                        <m:fPr>
                          <m:type m:val="noBar"/>
                          <m:ctrlPr>
                            <a:rPr lang="en-US" b="0" i="1" smtClean="0">
                              <a:latin typeface="Cambria Math" panose="02040503050406030204" pitchFamily="18" charset="0"/>
                            </a:rPr>
                          </m:ctrlPr>
                        </m:fPr>
                        <m:num>
                          <m:r>
                            <m:rPr>
                              <m:nor/>
                            </m:rPr>
                            <a:rPr lang="en-US" i="1"/>
                            <m:t>4395</m:t>
                          </m:r>
                        </m:num>
                        <m:den>
                          <m:r>
                            <a:rPr lang="en-US" b="0" i="1" smtClean="0">
                              <a:latin typeface="Cambria Math" panose="02040503050406030204" pitchFamily="18" charset="0"/>
                            </a:rPr>
                            <m:t>𝑛𝑜𝑠</m:t>
                          </m:r>
                        </m:den>
                      </m:f>
                      <m:d>
                        <m:dPr>
                          <m:begChr m:val="⌈"/>
                          <m:endChr m:val="⌉"/>
                          <m:ctrlPr>
                            <a:rPr lang="en-US" b="0" i="1" smtClean="0">
                              <a:latin typeface="Cambria Math" panose="02040503050406030204" pitchFamily="18" charset="0"/>
                            </a:rPr>
                          </m:ctrlPr>
                        </m:dPr>
                        <m:e>
                          <m:r>
                            <m:rPr>
                              <m:nor/>
                            </m:rPr>
                            <a:rPr lang="en-US" b="0" i="1" smtClean="0">
                              <a:latin typeface="Cambria Math" panose="02040503050406030204" pitchFamily="18" charset="0"/>
                            </a:rPr>
                            <m:t>no</m:t>
                          </m:r>
                          <m:r>
                            <m:rPr>
                              <m:nor/>
                            </m:rPr>
                            <a:rPr lang="en-US" b="0" i="1" smtClean="0">
                              <a:latin typeface="Cambria Math" panose="02040503050406030204" pitchFamily="18" charset="0"/>
                            </a:rPr>
                            <m:t> </m:t>
                          </m:r>
                          <m:r>
                            <m:rPr>
                              <m:nor/>
                            </m:rPr>
                            <a:rPr lang="en-US" b="0" i="1" smtClean="0">
                              <a:latin typeface="Cambria Math" panose="02040503050406030204" pitchFamily="18" charset="0"/>
                            </a:rPr>
                            <m:t>of</m:t>
                          </m:r>
                          <m:r>
                            <m:rPr>
                              <m:nor/>
                            </m:rPr>
                            <a:rPr lang="en-US" b="0" i="1" smtClean="0">
                              <a:latin typeface="Cambria Math" panose="02040503050406030204" pitchFamily="18" charset="0"/>
                            </a:rPr>
                            <m:t> </m:t>
                          </m:r>
                          <m:r>
                            <m:rPr>
                              <m:nor/>
                            </m:rPr>
                            <a:rPr lang="en-US" b="0" i="1" smtClean="0">
                              <a:latin typeface="Cambria Math" panose="02040503050406030204" pitchFamily="18" charset="0"/>
                            </a:rPr>
                            <m:t>sales</m:t>
                          </m:r>
                          <m:r>
                            <m:rPr>
                              <m:nor/>
                            </m:rPr>
                            <a:rPr lang="en-US" b="0" i="1" smtClean="0">
                              <a:latin typeface="Cambria Math" panose="02040503050406030204" pitchFamily="18" charset="0"/>
                            </a:rPr>
                            <m:t> 12</m:t>
                          </m:r>
                          <m:r>
                            <m:rPr>
                              <m:nor/>
                            </m:rPr>
                            <a:rPr lang="en-US" b="0" i="1" smtClean="0">
                              <a:latin typeface="Cambria Math" panose="02040503050406030204" pitchFamily="18" charset="0"/>
                            </a:rPr>
                            <m:t>m</m:t>
                          </m:r>
                          <m:r>
                            <m:rPr>
                              <m:nor/>
                            </m:rPr>
                            <a:rPr lang="en-US" b="0" i="1" smtClean="0">
                              <a:latin typeface="Cambria Math" panose="02040503050406030204" pitchFamily="18" charset="0"/>
                            </a:rPr>
                            <m:t> 1</m:t>
                          </m:r>
                        </m:e>
                      </m:d>
                      <m:r>
                        <a:rPr lang="en-US" b="0" i="1" smtClean="0">
                          <a:latin typeface="Cambria Math" panose="02040503050406030204" pitchFamily="18" charset="0"/>
                        </a:rPr>
                        <m:t>+</m:t>
                      </m:r>
                      <m:r>
                        <m:rPr>
                          <m:nor/>
                        </m:rPr>
                        <a:rPr lang="en-US" i="1" dirty="0">
                          <a:latin typeface="Cambria Math" panose="02040503050406030204" pitchFamily="18" charset="0"/>
                        </a:rPr>
                        <m:t>0.761213</m:t>
                      </m:r>
                      <m:r>
                        <a:rPr lang="en-US" b="0" i="1" smtClean="0">
                          <a:latin typeface="Cambria Math" panose="02040503050406030204" pitchFamily="18" charset="0"/>
                        </a:rPr>
                        <m:t>∗</m:t>
                      </m:r>
                      <m:f>
                        <m:fPr>
                          <m:type m:val="noBar"/>
                          <m:ctrlPr>
                            <a:rPr lang="en-US" i="1">
                              <a:latin typeface="Cambria Math" panose="02040503050406030204" pitchFamily="18" charset="0"/>
                            </a:rPr>
                          </m:ctrlPr>
                        </m:fPr>
                        <m:num>
                          <m:r>
                            <m:rPr>
                              <m:nor/>
                            </m:rPr>
                            <a:rPr lang="en-US" i="1"/>
                            <m:t>12152</m:t>
                          </m:r>
                        </m:num>
                        <m:den>
                          <m:r>
                            <a:rPr lang="en-US" b="0" i="1" smtClean="0">
                              <a:latin typeface="Cambria Math" panose="02040503050406030204" pitchFamily="18" charset="0"/>
                            </a:rPr>
                            <m:t>𝑛𝑜𝑠</m:t>
                          </m:r>
                        </m:den>
                      </m:f>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𝑅𝑒𝑑𝑒𝑚𝑝𝑡𝑖𝑜𝑛</m:t>
                          </m:r>
                          <m:r>
                            <a:rPr lang="en-US" b="0" i="1" smtClean="0">
                              <a:latin typeface="Cambria Math" panose="02040503050406030204" pitchFamily="18" charset="0"/>
                            </a:rPr>
                            <m:t> 12</m:t>
                          </m:r>
                          <m:r>
                            <a:rPr lang="en-US" b="0" i="1" smtClean="0">
                              <a:latin typeface="Cambria Math" panose="02040503050406030204" pitchFamily="18" charset="0"/>
                            </a:rPr>
                            <m:t>𝑀</m:t>
                          </m:r>
                          <m:r>
                            <a:rPr lang="en-US" b="0" i="1" smtClean="0">
                              <a:latin typeface="Cambria Math" panose="02040503050406030204" pitchFamily="18" charset="0"/>
                            </a:rPr>
                            <m:t> 1</m:t>
                          </m:r>
                        </m:e>
                      </m:d>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0.074597</m:t>
                      </m:r>
                      <m:r>
                        <a:rPr lang="en-US" sz="1600" b="0" i="1" smtClean="0">
                          <a:latin typeface="Cambria Math" panose="02040503050406030204" pitchFamily="18" charset="0"/>
                        </a:rPr>
                        <m:t>∗</m:t>
                      </m:r>
                      <m:f>
                        <m:fPr>
                          <m:type m:val="noBar"/>
                          <m:ctrlPr>
                            <a:rPr lang="en-US" sz="1600" i="1">
                              <a:latin typeface="Cambria Math" panose="02040503050406030204" pitchFamily="18" charset="0"/>
                            </a:rPr>
                          </m:ctrlPr>
                        </m:fPr>
                        <m:num>
                          <m:r>
                            <a:rPr lang="en-US" sz="1600" b="0" i="1" smtClean="0">
                              <a:latin typeface="Cambria Math" panose="02040503050406030204" pitchFamily="18" charset="0"/>
                            </a:rPr>
                            <m:t>$223</m:t>
                          </m:r>
                          <m:r>
                            <a:rPr lang="en-US" sz="1600" b="0" i="1" smtClean="0">
                              <a:latin typeface="Cambria Math" panose="02040503050406030204" pitchFamily="18" charset="0"/>
                            </a:rPr>
                            <m:t>𝑀</m:t>
                          </m:r>
                        </m:num>
                        <m:den>
                          <m:r>
                            <a:rPr lang="en-US" sz="1600" b="0" i="1" smtClean="0">
                              <a:latin typeface="Cambria Math" panose="02040503050406030204" pitchFamily="18" charset="0"/>
                            </a:rPr>
                            <m:t>$</m:t>
                          </m:r>
                        </m:den>
                      </m:f>
                      <m:d>
                        <m:dPr>
                          <m:begChr m:val="⌈"/>
                          <m:endChr m:val="⌉"/>
                          <m:ctrlPr>
                            <a:rPr lang="en-US" sz="1600" i="1">
                              <a:latin typeface="Cambria Math" panose="02040503050406030204" pitchFamily="18" charset="0"/>
                            </a:rPr>
                          </m:ctrlPr>
                        </m:dPr>
                        <m:e>
                          <m:r>
                            <a:rPr lang="en-US" sz="1600" b="0" i="1" smtClean="0">
                              <a:latin typeface="Cambria Math" panose="02040503050406030204" pitchFamily="18" charset="0"/>
                            </a:rPr>
                            <m:t>𝐴𝑈𝑀</m:t>
                          </m:r>
                        </m:e>
                      </m:d>
                      <m:r>
                        <a:rPr lang="en-US" sz="1600" b="0" i="1" smtClean="0">
                          <a:latin typeface="Cambria Math" panose="02040503050406030204" pitchFamily="18" charset="0"/>
                        </a:rPr>
                        <m:t>+</m:t>
                      </m:r>
                      <m:r>
                        <m:rPr>
                          <m:nor/>
                        </m:rPr>
                        <a:rPr lang="en-US" sz="1600" i="1" dirty="0">
                          <a:latin typeface="Cambria Math" panose="02040503050406030204" pitchFamily="18" charset="0"/>
                        </a:rPr>
                        <m:t>0.668180</m:t>
                      </m:r>
                      <m:r>
                        <a:rPr lang="en-US" sz="1600" b="0" i="1" smtClean="0">
                          <a:latin typeface="Cambria Math" panose="02040503050406030204" pitchFamily="18" charset="0"/>
                        </a:rPr>
                        <m:t>∗</m:t>
                      </m:r>
                      <m:f>
                        <m:fPr>
                          <m:type m:val="noBar"/>
                          <m:ctrlPr>
                            <a:rPr lang="en-US" sz="1600" i="1">
                              <a:latin typeface="Cambria Math" panose="02040503050406030204" pitchFamily="18" charset="0"/>
                            </a:rPr>
                          </m:ctrlPr>
                        </m:fPr>
                        <m:num>
                          <m:r>
                            <a:rPr lang="en-US" sz="1600" b="0" i="1" smtClean="0">
                              <a:latin typeface="Cambria Math" panose="02040503050406030204" pitchFamily="18" charset="0"/>
                            </a:rPr>
                            <m:t>$57</m:t>
                          </m:r>
                          <m:r>
                            <a:rPr lang="en-US" sz="1600" b="0" i="1" smtClean="0">
                              <a:latin typeface="Cambria Math" panose="02040503050406030204" pitchFamily="18" charset="0"/>
                            </a:rPr>
                            <m:t>𝑀</m:t>
                          </m:r>
                        </m:num>
                        <m:den>
                          <m:r>
                            <a:rPr lang="en-US" sz="1600" b="0" i="1" smtClean="0">
                              <a:latin typeface="Cambria Math" panose="02040503050406030204" pitchFamily="18" charset="0"/>
                            </a:rPr>
                            <m:t>$</m:t>
                          </m:r>
                        </m:den>
                      </m:f>
                      <m:d>
                        <m:dPr>
                          <m:begChr m:val="⌈"/>
                          <m:endChr m:val="⌉"/>
                          <m:ctrlPr>
                            <a:rPr lang="en-US" sz="1600" i="1">
                              <a:latin typeface="Cambria Math" panose="02040503050406030204" pitchFamily="18" charset="0"/>
                            </a:rPr>
                          </m:ctrlPr>
                        </m:dPr>
                        <m:e>
                          <m:r>
                            <a:rPr lang="en-US" sz="1600" b="0" i="1" smtClean="0">
                              <a:latin typeface="Cambria Math" panose="02040503050406030204" pitchFamily="18" charset="0"/>
                            </a:rPr>
                            <m:t>𝑡𝑜𝑡𝑎𝑙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𝑠𝑎𝑙𝑒𝑠</m:t>
                          </m:r>
                        </m:e>
                      </m:d>
                    </m:oMath>
                  </m:oMathPara>
                </a14:m>
                <a:endParaRPr lang="en-US" dirty="0"/>
              </a:p>
            </p:txBody>
          </p:sp>
        </mc:Choice>
        <mc:Fallback xmlns="">
          <p:sp>
            <p:nvSpPr>
              <p:cNvPr id="9" name="TextBox 8">
                <a:extLst>
                  <a:ext uri="{FF2B5EF4-FFF2-40B4-BE49-F238E27FC236}">
                    <a16:creationId xmlns:a16="http://schemas.microsoft.com/office/drawing/2014/main" id="{6CCADC88-522B-4B9B-AF19-945765E98A94}"/>
                  </a:ext>
                </a:extLst>
              </p:cNvPr>
              <p:cNvSpPr txBox="1">
                <a:spLocks noRot="1" noChangeAspect="1" noMove="1" noResize="1" noEditPoints="1" noAdjustHandles="1" noChangeArrowheads="1" noChangeShapeType="1" noTextEdit="1"/>
              </p:cNvSpPr>
              <p:nvPr/>
            </p:nvSpPr>
            <p:spPr>
              <a:xfrm>
                <a:off x="463438" y="724459"/>
                <a:ext cx="11057641" cy="1004249"/>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FCACD9-B940-43A0-B337-240B026F32EF}"/>
              </a:ext>
            </a:extLst>
          </p:cNvPr>
          <p:cNvSpPr txBox="1"/>
          <p:nvPr/>
        </p:nvSpPr>
        <p:spPr>
          <a:xfrm>
            <a:off x="6096000" y="2916271"/>
            <a:ext cx="5220000" cy="224676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FF0000"/>
                </a:solidFill>
              </a:rPr>
              <a:t>Model predicts 45% of Actual sales 2019</a:t>
            </a:r>
          </a:p>
          <a:p>
            <a:pPr marL="285750" indent="-285750">
              <a:buFont typeface="Wingdings" panose="05000000000000000000" pitchFamily="2" charset="2"/>
              <a:buChar char="q"/>
            </a:pPr>
            <a:endParaRPr lang="en-US" sz="2000" dirty="0">
              <a:solidFill>
                <a:srgbClr val="FF0000"/>
              </a:solidFill>
            </a:endParaRPr>
          </a:p>
          <a:p>
            <a:pPr marL="285750" indent="-285750">
              <a:buFont typeface="Wingdings" panose="05000000000000000000" pitchFamily="2" charset="2"/>
              <a:buChar char="q"/>
            </a:pPr>
            <a:r>
              <a:rPr lang="en-US" sz="2000" dirty="0">
                <a:solidFill>
                  <a:srgbClr val="FF0000"/>
                </a:solidFill>
              </a:rPr>
              <a:t>Small test set sample size </a:t>
            </a:r>
          </a:p>
          <a:p>
            <a:pPr marL="285750" indent="-285750">
              <a:buFont typeface="Wingdings" panose="05000000000000000000" pitchFamily="2" charset="2"/>
              <a:buChar char="q"/>
            </a:pPr>
            <a:endParaRPr lang="en-US" sz="2000" dirty="0">
              <a:solidFill>
                <a:srgbClr val="FF0000"/>
              </a:solidFill>
            </a:endParaRPr>
          </a:p>
          <a:p>
            <a:pPr marL="285750" indent="-285750">
              <a:buFont typeface="Wingdings" panose="05000000000000000000" pitchFamily="2" charset="2"/>
              <a:buChar char="q"/>
            </a:pPr>
            <a:r>
              <a:rPr lang="en-US" sz="2000" dirty="0">
                <a:solidFill>
                  <a:srgbClr val="FF0000"/>
                </a:solidFill>
              </a:rPr>
              <a:t>Sparse data</a:t>
            </a:r>
          </a:p>
          <a:p>
            <a:pPr marL="285750" indent="-285750">
              <a:buFont typeface="Wingdings" panose="05000000000000000000" pitchFamily="2" charset="2"/>
              <a:buChar char="q"/>
            </a:pPr>
            <a:endParaRPr lang="en-US" sz="2000" dirty="0">
              <a:solidFill>
                <a:srgbClr val="FF0000"/>
              </a:solidFill>
            </a:endParaRPr>
          </a:p>
          <a:p>
            <a:pPr marL="285750" indent="-285750">
              <a:buFont typeface="Wingdings" panose="05000000000000000000" pitchFamily="2" charset="2"/>
              <a:buChar char="q"/>
            </a:pPr>
            <a:r>
              <a:rPr lang="en-US" sz="2000" dirty="0">
                <a:solidFill>
                  <a:srgbClr val="FF0000"/>
                </a:solidFill>
              </a:rPr>
              <a:t>Several large outliers </a:t>
            </a:r>
          </a:p>
        </p:txBody>
      </p:sp>
      <p:grpSp>
        <p:nvGrpSpPr>
          <p:cNvPr id="12" name="Group 11">
            <a:extLst>
              <a:ext uri="{FF2B5EF4-FFF2-40B4-BE49-F238E27FC236}">
                <a16:creationId xmlns:a16="http://schemas.microsoft.com/office/drawing/2014/main" id="{D9EB2BE9-B864-408C-82FD-C6EACCE4280C}"/>
              </a:ext>
            </a:extLst>
          </p:cNvPr>
          <p:cNvGrpSpPr/>
          <p:nvPr/>
        </p:nvGrpSpPr>
        <p:grpSpPr>
          <a:xfrm>
            <a:off x="196095" y="2429759"/>
            <a:ext cx="5106043" cy="3611449"/>
            <a:chOff x="196095" y="2429759"/>
            <a:chExt cx="5106043" cy="3611449"/>
          </a:xfrm>
        </p:grpSpPr>
        <p:pic>
          <p:nvPicPr>
            <p:cNvPr id="6" name="Picture 5">
              <a:extLst>
                <a:ext uri="{FF2B5EF4-FFF2-40B4-BE49-F238E27FC236}">
                  <a16:creationId xmlns:a16="http://schemas.microsoft.com/office/drawing/2014/main" id="{8C04D259-AD2A-48FF-8148-F77CCC1CB59E}"/>
                </a:ext>
              </a:extLst>
            </p:cNvPr>
            <p:cNvPicPr>
              <a:picLocks noChangeAspect="1"/>
            </p:cNvPicPr>
            <p:nvPr/>
          </p:nvPicPr>
          <p:blipFill>
            <a:blip r:embed="rId4"/>
            <a:stretch>
              <a:fillRect/>
            </a:stretch>
          </p:blipFill>
          <p:spPr>
            <a:xfrm>
              <a:off x="463438" y="2429759"/>
              <a:ext cx="4838700" cy="3390900"/>
            </a:xfrm>
            <a:prstGeom prst="rect">
              <a:avLst/>
            </a:prstGeom>
          </p:spPr>
        </p:pic>
        <p:sp>
          <p:nvSpPr>
            <p:cNvPr id="8" name="TextBox 7">
              <a:extLst>
                <a:ext uri="{FF2B5EF4-FFF2-40B4-BE49-F238E27FC236}">
                  <a16:creationId xmlns:a16="http://schemas.microsoft.com/office/drawing/2014/main" id="{7F35C81D-E792-4413-BE21-8D3D852D3894}"/>
                </a:ext>
              </a:extLst>
            </p:cNvPr>
            <p:cNvSpPr txBox="1"/>
            <p:nvPr/>
          </p:nvSpPr>
          <p:spPr>
            <a:xfrm rot="16200000">
              <a:off x="-473792" y="4215226"/>
              <a:ext cx="1616773" cy="276999"/>
            </a:xfrm>
            <a:prstGeom prst="rect">
              <a:avLst/>
            </a:prstGeom>
            <a:noFill/>
          </p:spPr>
          <p:txBody>
            <a:bodyPr wrap="square" rtlCol="0">
              <a:spAutoFit/>
            </a:bodyPr>
            <a:lstStyle/>
            <a:p>
              <a:pPr algn="ctr"/>
              <a:r>
                <a:rPr lang="en-US" sz="1200" dirty="0"/>
                <a:t>Sales 2019 in $</a:t>
              </a:r>
            </a:p>
          </p:txBody>
        </p:sp>
        <p:sp>
          <p:nvSpPr>
            <p:cNvPr id="10" name="TextBox 9">
              <a:extLst>
                <a:ext uri="{FF2B5EF4-FFF2-40B4-BE49-F238E27FC236}">
                  <a16:creationId xmlns:a16="http://schemas.microsoft.com/office/drawing/2014/main" id="{597AF43A-DD16-4F1D-AC20-5C57925AC96F}"/>
                </a:ext>
              </a:extLst>
            </p:cNvPr>
            <p:cNvSpPr txBox="1"/>
            <p:nvPr/>
          </p:nvSpPr>
          <p:spPr>
            <a:xfrm>
              <a:off x="1291472" y="5764209"/>
              <a:ext cx="3337089" cy="276999"/>
            </a:xfrm>
            <a:prstGeom prst="rect">
              <a:avLst/>
            </a:prstGeom>
            <a:noFill/>
          </p:spPr>
          <p:txBody>
            <a:bodyPr wrap="square" rtlCol="0">
              <a:spAutoFit/>
            </a:bodyPr>
            <a:lstStyle/>
            <a:p>
              <a:pPr algn="ctr"/>
              <a:r>
                <a:rPr lang="en-US" sz="1200" dirty="0"/>
                <a:t>Population sample in deciles %</a:t>
              </a:r>
            </a:p>
          </p:txBody>
        </p:sp>
      </p:grpSp>
    </p:spTree>
    <p:extLst>
      <p:ext uri="{BB962C8B-B14F-4D97-AF65-F5344CB8AC3E}">
        <p14:creationId xmlns:p14="http://schemas.microsoft.com/office/powerpoint/2010/main" val="3399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7" name="Picture 16">
            <a:extLst>
              <a:ext uri="{FF2B5EF4-FFF2-40B4-BE49-F238E27FC236}">
                <a16:creationId xmlns:a16="http://schemas.microsoft.com/office/drawing/2014/main" id="{45C2D884-7710-485F-A54A-2E081874C172}"/>
              </a:ext>
            </a:extLst>
          </p:cNvPr>
          <p:cNvPicPr>
            <a:picLocks noChangeAspect="1"/>
          </p:cNvPicPr>
          <p:nvPr/>
        </p:nvPicPr>
        <p:blipFill rotWithShape="1">
          <a:blip r:embed="rId3"/>
          <a:srcRect l="2172" t="5095" r="1531" b="4917"/>
          <a:stretch/>
        </p:blipFill>
        <p:spPr>
          <a:xfrm>
            <a:off x="180974" y="954636"/>
            <a:ext cx="10172701" cy="4848225"/>
          </a:xfrm>
          <a:prstGeom prst="rect">
            <a:avLst/>
          </a:prstGeom>
        </p:spPr>
      </p:pic>
      <p:sp>
        <p:nvSpPr>
          <p:cNvPr id="2" name="Slide Number Placeholder 1">
            <a:extLst>
              <a:ext uri="{FF2B5EF4-FFF2-40B4-BE49-F238E27FC236}">
                <a16:creationId xmlns:a16="http://schemas.microsoft.com/office/drawing/2014/main" id="{93A312A7-34C7-4304-B172-F88213AB01FA}"/>
              </a:ext>
            </a:extLst>
          </p:cNvPr>
          <p:cNvSpPr>
            <a:spLocks noGrp="1"/>
          </p:cNvSpPr>
          <p:nvPr>
            <p:ph type="sldNum" sz="quarter" idx="12"/>
          </p:nvPr>
        </p:nvSpPr>
        <p:spPr>
          <a:xfrm>
            <a:off x="8610600" y="6356350"/>
            <a:ext cx="2743200" cy="365125"/>
          </a:xfrm>
        </p:spPr>
        <p:txBody>
          <a:bodyPr>
            <a:normAutofit/>
          </a:bodyPr>
          <a:lstStyle/>
          <a:p>
            <a:pPr>
              <a:spcAft>
                <a:spcPts val="600"/>
              </a:spcAft>
            </a:pPr>
            <a:fld id="{8486921A-AD83-4227-888E-F81384748212}" type="slidenum">
              <a:rPr lang="en-US" smtClean="0"/>
              <a:pPr>
                <a:spcAft>
                  <a:spcPts val="600"/>
                </a:spcAft>
              </a:pPr>
              <a:t>14</a:t>
            </a:fld>
            <a:endParaRPr lang="en-US" dirty="0"/>
          </a:p>
        </p:txBody>
      </p:sp>
      <p:sp>
        <p:nvSpPr>
          <p:cNvPr id="27" name="TextBox 26">
            <a:extLst>
              <a:ext uri="{FF2B5EF4-FFF2-40B4-BE49-F238E27FC236}">
                <a16:creationId xmlns:a16="http://schemas.microsoft.com/office/drawing/2014/main" id="{493FF86F-3F4E-4C4C-BFB2-0355E039B48A}"/>
              </a:ext>
            </a:extLst>
          </p:cNvPr>
          <p:cNvSpPr txBox="1"/>
          <p:nvPr/>
        </p:nvSpPr>
        <p:spPr>
          <a:xfrm>
            <a:off x="0" y="0"/>
            <a:ext cx="5430982" cy="584775"/>
          </a:xfrm>
          <a:prstGeom prst="rect">
            <a:avLst/>
          </a:prstGeom>
          <a:noFill/>
        </p:spPr>
        <p:txBody>
          <a:bodyPr wrap="square" rtlCol="0">
            <a:spAutoFit/>
          </a:bodyPr>
          <a:lstStyle/>
          <a:p>
            <a:r>
              <a:rPr lang="en-US" sz="3200" dirty="0"/>
              <a:t>  Money flow</a:t>
            </a:r>
          </a:p>
        </p:txBody>
      </p:sp>
      <p:sp>
        <p:nvSpPr>
          <p:cNvPr id="18" name="TextBox 17">
            <a:extLst>
              <a:ext uri="{FF2B5EF4-FFF2-40B4-BE49-F238E27FC236}">
                <a16:creationId xmlns:a16="http://schemas.microsoft.com/office/drawing/2014/main" id="{00CC8E30-BD63-4D3E-9128-9C5925E69212}"/>
              </a:ext>
            </a:extLst>
          </p:cNvPr>
          <p:cNvSpPr txBox="1"/>
          <p:nvPr/>
        </p:nvSpPr>
        <p:spPr>
          <a:xfrm>
            <a:off x="10237475" y="1134000"/>
            <a:ext cx="886980" cy="369332"/>
          </a:xfrm>
          <a:prstGeom prst="rect">
            <a:avLst/>
          </a:prstGeom>
          <a:noFill/>
        </p:spPr>
        <p:txBody>
          <a:bodyPr wrap="square" rtlCol="0">
            <a:spAutoFit/>
          </a:bodyPr>
          <a:lstStyle/>
          <a:p>
            <a:r>
              <a:rPr lang="en-US" dirty="0"/>
              <a:t>$70 M</a:t>
            </a:r>
          </a:p>
        </p:txBody>
      </p:sp>
      <p:sp>
        <p:nvSpPr>
          <p:cNvPr id="31" name="TextBox 30">
            <a:extLst>
              <a:ext uri="{FF2B5EF4-FFF2-40B4-BE49-F238E27FC236}">
                <a16:creationId xmlns:a16="http://schemas.microsoft.com/office/drawing/2014/main" id="{C4F10AB7-FEDB-45DE-AE63-5D75ACD8A6A3}"/>
              </a:ext>
            </a:extLst>
          </p:cNvPr>
          <p:cNvSpPr txBox="1"/>
          <p:nvPr/>
        </p:nvSpPr>
        <p:spPr>
          <a:xfrm>
            <a:off x="10237475" y="2047928"/>
            <a:ext cx="886980" cy="369332"/>
          </a:xfrm>
          <a:prstGeom prst="rect">
            <a:avLst/>
          </a:prstGeom>
          <a:noFill/>
        </p:spPr>
        <p:txBody>
          <a:bodyPr wrap="square" rtlCol="0">
            <a:spAutoFit/>
          </a:bodyPr>
          <a:lstStyle/>
          <a:p>
            <a:r>
              <a:rPr lang="en-US" dirty="0"/>
              <a:t>$21 M</a:t>
            </a:r>
          </a:p>
        </p:txBody>
      </p:sp>
      <p:sp>
        <p:nvSpPr>
          <p:cNvPr id="33" name="TextBox 32">
            <a:extLst>
              <a:ext uri="{FF2B5EF4-FFF2-40B4-BE49-F238E27FC236}">
                <a16:creationId xmlns:a16="http://schemas.microsoft.com/office/drawing/2014/main" id="{EC3FE40F-84D0-4647-9D6F-B9D1F5444C4C}"/>
              </a:ext>
            </a:extLst>
          </p:cNvPr>
          <p:cNvSpPr txBox="1"/>
          <p:nvPr/>
        </p:nvSpPr>
        <p:spPr>
          <a:xfrm>
            <a:off x="10237475" y="2913224"/>
            <a:ext cx="886980" cy="369332"/>
          </a:xfrm>
          <a:prstGeom prst="rect">
            <a:avLst/>
          </a:prstGeom>
          <a:noFill/>
        </p:spPr>
        <p:txBody>
          <a:bodyPr wrap="square" rtlCol="0">
            <a:spAutoFit/>
          </a:bodyPr>
          <a:lstStyle/>
          <a:p>
            <a:r>
              <a:rPr lang="en-US" dirty="0"/>
              <a:t>$27 M</a:t>
            </a:r>
          </a:p>
        </p:txBody>
      </p:sp>
      <p:sp>
        <p:nvSpPr>
          <p:cNvPr id="35" name="TextBox 34">
            <a:extLst>
              <a:ext uri="{FF2B5EF4-FFF2-40B4-BE49-F238E27FC236}">
                <a16:creationId xmlns:a16="http://schemas.microsoft.com/office/drawing/2014/main" id="{A854BA04-A8A0-453D-A77D-8D437E65BEFC}"/>
              </a:ext>
            </a:extLst>
          </p:cNvPr>
          <p:cNvSpPr txBox="1"/>
          <p:nvPr/>
        </p:nvSpPr>
        <p:spPr>
          <a:xfrm>
            <a:off x="10249020" y="3806563"/>
            <a:ext cx="886980" cy="369332"/>
          </a:xfrm>
          <a:prstGeom prst="rect">
            <a:avLst/>
          </a:prstGeom>
          <a:noFill/>
        </p:spPr>
        <p:txBody>
          <a:bodyPr wrap="square" rtlCol="0">
            <a:spAutoFit/>
          </a:bodyPr>
          <a:lstStyle/>
          <a:p>
            <a:r>
              <a:rPr lang="en-US" dirty="0"/>
              <a:t>$24 M</a:t>
            </a:r>
          </a:p>
        </p:txBody>
      </p:sp>
      <p:sp>
        <p:nvSpPr>
          <p:cNvPr id="36" name="TextBox 35">
            <a:extLst>
              <a:ext uri="{FF2B5EF4-FFF2-40B4-BE49-F238E27FC236}">
                <a16:creationId xmlns:a16="http://schemas.microsoft.com/office/drawing/2014/main" id="{46547FD7-3011-4B01-8962-9C6BD19B134B}"/>
              </a:ext>
            </a:extLst>
          </p:cNvPr>
          <p:cNvSpPr txBox="1"/>
          <p:nvPr/>
        </p:nvSpPr>
        <p:spPr>
          <a:xfrm>
            <a:off x="10249020" y="4515236"/>
            <a:ext cx="886980" cy="369332"/>
          </a:xfrm>
          <a:prstGeom prst="rect">
            <a:avLst/>
          </a:prstGeom>
          <a:noFill/>
        </p:spPr>
        <p:txBody>
          <a:bodyPr wrap="square" rtlCol="0">
            <a:spAutoFit/>
          </a:bodyPr>
          <a:lstStyle/>
          <a:p>
            <a:r>
              <a:rPr lang="en-US" dirty="0"/>
              <a:t>$30 M</a:t>
            </a:r>
          </a:p>
        </p:txBody>
      </p:sp>
      <p:sp>
        <p:nvSpPr>
          <p:cNvPr id="37" name="TextBox 36">
            <a:extLst>
              <a:ext uri="{FF2B5EF4-FFF2-40B4-BE49-F238E27FC236}">
                <a16:creationId xmlns:a16="http://schemas.microsoft.com/office/drawing/2014/main" id="{5CEA169F-4694-4B11-AE29-A86462C63D37}"/>
              </a:ext>
            </a:extLst>
          </p:cNvPr>
          <p:cNvSpPr txBox="1"/>
          <p:nvPr/>
        </p:nvSpPr>
        <p:spPr>
          <a:xfrm>
            <a:off x="10223620" y="5258131"/>
            <a:ext cx="886980" cy="369332"/>
          </a:xfrm>
          <a:prstGeom prst="rect">
            <a:avLst/>
          </a:prstGeom>
          <a:noFill/>
        </p:spPr>
        <p:txBody>
          <a:bodyPr wrap="square" rtlCol="0">
            <a:spAutoFit/>
          </a:bodyPr>
          <a:lstStyle/>
          <a:p>
            <a:r>
              <a:rPr lang="en-US" dirty="0"/>
              <a:t>$8 M</a:t>
            </a:r>
          </a:p>
        </p:txBody>
      </p:sp>
      <p:sp>
        <p:nvSpPr>
          <p:cNvPr id="19" name="TextBox 18">
            <a:extLst>
              <a:ext uri="{FF2B5EF4-FFF2-40B4-BE49-F238E27FC236}">
                <a16:creationId xmlns:a16="http://schemas.microsoft.com/office/drawing/2014/main" id="{488DA531-9BBD-4D58-9473-BE340D427736}"/>
              </a:ext>
            </a:extLst>
          </p:cNvPr>
          <p:cNvSpPr txBox="1"/>
          <p:nvPr/>
        </p:nvSpPr>
        <p:spPr>
          <a:xfrm>
            <a:off x="8345055" y="5721793"/>
            <a:ext cx="3082635" cy="369332"/>
          </a:xfrm>
          <a:prstGeom prst="rect">
            <a:avLst/>
          </a:prstGeom>
          <a:noFill/>
        </p:spPr>
        <p:txBody>
          <a:bodyPr wrap="square" rtlCol="0">
            <a:spAutoFit/>
          </a:bodyPr>
          <a:lstStyle/>
          <a:p>
            <a:r>
              <a:rPr lang="en-US" dirty="0"/>
              <a:t>Market Opportunity = $178M</a:t>
            </a:r>
          </a:p>
        </p:txBody>
      </p:sp>
      <p:sp>
        <p:nvSpPr>
          <p:cNvPr id="20" name="TextBox 19">
            <a:extLst>
              <a:ext uri="{FF2B5EF4-FFF2-40B4-BE49-F238E27FC236}">
                <a16:creationId xmlns:a16="http://schemas.microsoft.com/office/drawing/2014/main" id="{BF34EF49-2D91-48E4-A8C9-8611909B84D9}"/>
              </a:ext>
            </a:extLst>
          </p:cNvPr>
          <p:cNvSpPr txBox="1"/>
          <p:nvPr/>
        </p:nvSpPr>
        <p:spPr>
          <a:xfrm>
            <a:off x="134300" y="4667548"/>
            <a:ext cx="3665972" cy="369332"/>
          </a:xfrm>
          <a:prstGeom prst="rect">
            <a:avLst/>
          </a:prstGeom>
          <a:noFill/>
        </p:spPr>
        <p:txBody>
          <a:bodyPr wrap="square" rtlCol="0">
            <a:spAutoFit/>
          </a:bodyPr>
          <a:lstStyle/>
          <a:p>
            <a:r>
              <a:rPr lang="en-US" dirty="0"/>
              <a:t>20% population sample size </a:t>
            </a:r>
          </a:p>
        </p:txBody>
      </p:sp>
      <p:sp>
        <p:nvSpPr>
          <p:cNvPr id="21" name="TextBox 20">
            <a:hlinkClick r:id="rId4" action="ppaction://hlinksldjump"/>
            <a:extLst>
              <a:ext uri="{FF2B5EF4-FFF2-40B4-BE49-F238E27FC236}">
                <a16:creationId xmlns:a16="http://schemas.microsoft.com/office/drawing/2014/main" id="{C01176B2-4CA8-4980-9BC4-080A3DC1E400}"/>
              </a:ext>
            </a:extLst>
          </p:cNvPr>
          <p:cNvSpPr txBox="1"/>
          <p:nvPr/>
        </p:nvSpPr>
        <p:spPr>
          <a:xfrm>
            <a:off x="4386000" y="5721793"/>
            <a:ext cx="2385000" cy="369332"/>
          </a:xfrm>
          <a:prstGeom prst="rect">
            <a:avLst/>
          </a:prstGeom>
          <a:noFill/>
        </p:spPr>
        <p:txBody>
          <a:bodyPr wrap="square" rtlCol="0">
            <a:spAutoFit/>
          </a:bodyPr>
          <a:lstStyle/>
          <a:p>
            <a:r>
              <a:rPr lang="en-US" dirty="0">
                <a:hlinkClick r:id="rId4" action="ppaction://hlinksldjump"/>
              </a:rPr>
              <a:t>Lift table</a:t>
            </a:r>
            <a:endParaRPr lang="en-US" dirty="0"/>
          </a:p>
        </p:txBody>
      </p:sp>
      <p:sp>
        <p:nvSpPr>
          <p:cNvPr id="3" name="TextBox 2">
            <a:extLst>
              <a:ext uri="{FF2B5EF4-FFF2-40B4-BE49-F238E27FC236}">
                <a16:creationId xmlns:a16="http://schemas.microsoft.com/office/drawing/2014/main" id="{3ED15778-0A01-4321-B8E5-2450765505E2}"/>
              </a:ext>
            </a:extLst>
          </p:cNvPr>
          <p:cNvSpPr txBox="1"/>
          <p:nvPr/>
        </p:nvSpPr>
        <p:spPr>
          <a:xfrm>
            <a:off x="180974" y="444060"/>
            <a:ext cx="875026" cy="405832"/>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DE4A52AC-ED9A-404A-A4C0-E4E4391813F0}"/>
              </a:ext>
            </a:extLst>
          </p:cNvPr>
          <p:cNvSpPr txBox="1"/>
          <p:nvPr/>
        </p:nvSpPr>
        <p:spPr>
          <a:xfrm>
            <a:off x="90974" y="670292"/>
            <a:ext cx="1055026" cy="338554"/>
          </a:xfrm>
          <a:prstGeom prst="rect">
            <a:avLst/>
          </a:prstGeom>
          <a:noFill/>
        </p:spPr>
        <p:txBody>
          <a:bodyPr wrap="square" rtlCol="0">
            <a:spAutoFit/>
          </a:bodyPr>
          <a:lstStyle/>
          <a:p>
            <a:r>
              <a:rPr lang="en-US" sz="1600" dirty="0"/>
              <a:t>Deciles</a:t>
            </a:r>
          </a:p>
        </p:txBody>
      </p:sp>
      <p:sp>
        <p:nvSpPr>
          <p:cNvPr id="24" name="TextBox 23">
            <a:extLst>
              <a:ext uri="{FF2B5EF4-FFF2-40B4-BE49-F238E27FC236}">
                <a16:creationId xmlns:a16="http://schemas.microsoft.com/office/drawing/2014/main" id="{E2B0AB3E-51FE-4EF2-AF29-5A60A1FA8F29}"/>
              </a:ext>
            </a:extLst>
          </p:cNvPr>
          <p:cNvSpPr txBox="1"/>
          <p:nvPr/>
        </p:nvSpPr>
        <p:spPr>
          <a:xfrm>
            <a:off x="3216000" y="643187"/>
            <a:ext cx="1055026" cy="338554"/>
          </a:xfrm>
          <a:prstGeom prst="rect">
            <a:avLst/>
          </a:prstGeom>
          <a:noFill/>
        </p:spPr>
        <p:txBody>
          <a:bodyPr wrap="square" rtlCol="0">
            <a:spAutoFit/>
          </a:bodyPr>
          <a:lstStyle/>
          <a:p>
            <a:r>
              <a:rPr lang="en-US" sz="1600" dirty="0"/>
              <a:t>Channels</a:t>
            </a:r>
          </a:p>
        </p:txBody>
      </p:sp>
      <p:sp>
        <p:nvSpPr>
          <p:cNvPr id="25" name="TextBox 24">
            <a:extLst>
              <a:ext uri="{FF2B5EF4-FFF2-40B4-BE49-F238E27FC236}">
                <a16:creationId xmlns:a16="http://schemas.microsoft.com/office/drawing/2014/main" id="{86A84BC8-437B-44DF-BF04-26F0EEC5EFAF}"/>
              </a:ext>
            </a:extLst>
          </p:cNvPr>
          <p:cNvSpPr txBox="1"/>
          <p:nvPr/>
        </p:nvSpPr>
        <p:spPr>
          <a:xfrm>
            <a:off x="6211736" y="629635"/>
            <a:ext cx="1346010" cy="338554"/>
          </a:xfrm>
          <a:prstGeom prst="rect">
            <a:avLst/>
          </a:prstGeom>
          <a:noFill/>
        </p:spPr>
        <p:txBody>
          <a:bodyPr wrap="square" rtlCol="0">
            <a:spAutoFit/>
          </a:bodyPr>
          <a:lstStyle/>
          <a:p>
            <a:r>
              <a:rPr lang="en-US" sz="1600" dirty="0"/>
              <a:t>Sub Channels</a:t>
            </a:r>
          </a:p>
        </p:txBody>
      </p:sp>
      <p:sp>
        <p:nvSpPr>
          <p:cNvPr id="26" name="TextBox 25">
            <a:extLst>
              <a:ext uri="{FF2B5EF4-FFF2-40B4-BE49-F238E27FC236}">
                <a16:creationId xmlns:a16="http://schemas.microsoft.com/office/drawing/2014/main" id="{E4661D89-7719-4972-BA2F-B6A1B18EC4A0}"/>
              </a:ext>
            </a:extLst>
          </p:cNvPr>
          <p:cNvSpPr txBox="1"/>
          <p:nvPr/>
        </p:nvSpPr>
        <p:spPr>
          <a:xfrm>
            <a:off x="9476750" y="631426"/>
            <a:ext cx="1346010" cy="338554"/>
          </a:xfrm>
          <a:prstGeom prst="rect">
            <a:avLst/>
          </a:prstGeom>
          <a:noFill/>
        </p:spPr>
        <p:txBody>
          <a:bodyPr wrap="square" rtlCol="0">
            <a:spAutoFit/>
          </a:bodyPr>
          <a:lstStyle/>
          <a:p>
            <a:pPr algn="ctr"/>
            <a:r>
              <a:rPr lang="en-US" sz="1600" dirty="0"/>
              <a:t>Firms</a:t>
            </a:r>
          </a:p>
        </p:txBody>
      </p:sp>
    </p:spTree>
    <p:extLst>
      <p:ext uri="{BB962C8B-B14F-4D97-AF65-F5344CB8AC3E}">
        <p14:creationId xmlns:p14="http://schemas.microsoft.com/office/powerpoint/2010/main" val="341011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Meeting Icons - Download Free Vector Icons | Noun Project">
            <a:extLst>
              <a:ext uri="{FF2B5EF4-FFF2-40B4-BE49-F238E27FC236}">
                <a16:creationId xmlns:a16="http://schemas.microsoft.com/office/drawing/2014/main" id="{A25619DD-84EB-4C38-B162-03B656C2D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583" y="2264948"/>
            <a:ext cx="649163" cy="6491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A9AF33C-BA56-41B7-AD84-F6098EC4EB25}"/>
              </a:ext>
            </a:extLst>
          </p:cNvPr>
          <p:cNvSpPr>
            <a:spLocks noGrp="1"/>
          </p:cNvSpPr>
          <p:nvPr>
            <p:ph type="sldNum" sz="quarter" idx="12"/>
          </p:nvPr>
        </p:nvSpPr>
        <p:spPr/>
        <p:txBody>
          <a:bodyPr/>
          <a:lstStyle/>
          <a:p>
            <a:fld id="{8486921A-AD83-4227-888E-F81384748212}" type="slidenum">
              <a:rPr lang="en-US" smtClean="0"/>
              <a:pPr/>
              <a:t>15</a:t>
            </a:fld>
            <a:endParaRPr lang="en-US" dirty="0"/>
          </a:p>
        </p:txBody>
      </p:sp>
      <p:sp>
        <p:nvSpPr>
          <p:cNvPr id="3" name="TextBox 2">
            <a:extLst>
              <a:ext uri="{FF2B5EF4-FFF2-40B4-BE49-F238E27FC236}">
                <a16:creationId xmlns:a16="http://schemas.microsoft.com/office/drawing/2014/main" id="{956AC5BD-7C00-49AC-A4C7-D8B098EFFFA3}"/>
              </a:ext>
            </a:extLst>
          </p:cNvPr>
          <p:cNvSpPr txBox="1"/>
          <p:nvPr/>
        </p:nvSpPr>
        <p:spPr>
          <a:xfrm>
            <a:off x="0" y="0"/>
            <a:ext cx="5430982" cy="584775"/>
          </a:xfrm>
          <a:prstGeom prst="rect">
            <a:avLst/>
          </a:prstGeom>
          <a:noFill/>
        </p:spPr>
        <p:txBody>
          <a:bodyPr wrap="square" rtlCol="0">
            <a:spAutoFit/>
          </a:bodyPr>
          <a:lstStyle/>
          <a:p>
            <a:r>
              <a:rPr lang="en-US" sz="3200" dirty="0"/>
              <a:t>  Market Strategy</a:t>
            </a:r>
          </a:p>
        </p:txBody>
      </p:sp>
      <p:sp>
        <p:nvSpPr>
          <p:cNvPr id="31" name="TextBox 30">
            <a:extLst>
              <a:ext uri="{FF2B5EF4-FFF2-40B4-BE49-F238E27FC236}">
                <a16:creationId xmlns:a16="http://schemas.microsoft.com/office/drawing/2014/main" id="{A5260B55-BFC4-4229-940D-E5819BF6F243}"/>
              </a:ext>
            </a:extLst>
          </p:cNvPr>
          <p:cNvSpPr txBox="1"/>
          <p:nvPr/>
        </p:nvSpPr>
        <p:spPr>
          <a:xfrm>
            <a:off x="2187248" y="760855"/>
            <a:ext cx="2186940" cy="523220"/>
          </a:xfrm>
          <a:prstGeom prst="rect">
            <a:avLst/>
          </a:prstGeom>
          <a:noFill/>
        </p:spPr>
        <p:txBody>
          <a:bodyPr wrap="square" rtlCol="0">
            <a:spAutoFit/>
          </a:bodyPr>
          <a:lstStyle/>
          <a:p>
            <a:r>
              <a:rPr lang="en-US" sz="2800" dirty="0"/>
              <a:t>Strategy </a:t>
            </a:r>
          </a:p>
        </p:txBody>
      </p:sp>
      <p:pic>
        <p:nvPicPr>
          <p:cNvPr id="1026" name="Picture 2" descr="Image result for inperson meeting icon">
            <a:extLst>
              <a:ext uri="{FF2B5EF4-FFF2-40B4-BE49-F238E27FC236}">
                <a16:creationId xmlns:a16="http://schemas.microsoft.com/office/drawing/2014/main" id="{DEC7D2CF-E67E-4C63-B74A-C99D43316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974" y="3526283"/>
            <a:ext cx="1221097" cy="1221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0E18790F-5642-4813-81D2-648CE5A42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599" y="2859593"/>
            <a:ext cx="715845" cy="5074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crophones, Headphones, support, people, Telemarketing, customer service, Telemarketer  icon">
            <a:extLst>
              <a:ext uri="{FF2B5EF4-FFF2-40B4-BE49-F238E27FC236}">
                <a16:creationId xmlns:a16="http://schemas.microsoft.com/office/drawing/2014/main" id="{B3A3837E-AAC8-4EBC-B90D-127CBE6E97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890" y="1720546"/>
            <a:ext cx="572682" cy="5726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ocial Media Campaign - Social Media Campaign Icon | Transparent PNG  Download #4930936 - Vippng">
            <a:extLst>
              <a:ext uri="{FF2B5EF4-FFF2-40B4-BE49-F238E27FC236}">
                <a16:creationId xmlns:a16="http://schemas.microsoft.com/office/drawing/2014/main" id="{89EC9CC1-C09A-4A17-B412-BB7FC7BCBF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487" y="1280815"/>
            <a:ext cx="463375" cy="482332"/>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60EC38D9-6973-42D1-94EF-118B71518904}"/>
              </a:ext>
            </a:extLst>
          </p:cNvPr>
          <p:cNvCxnSpPr>
            <a:cxnSpLocks/>
          </p:cNvCxnSpPr>
          <p:nvPr/>
        </p:nvCxnSpPr>
        <p:spPr>
          <a:xfrm>
            <a:off x="1070869" y="1280815"/>
            <a:ext cx="0" cy="3607067"/>
          </a:xfrm>
          <a:prstGeom prst="line">
            <a:avLst/>
          </a:prstGeom>
          <a:ln>
            <a:headEnd type="arrow"/>
            <a:tailEnd type="oval"/>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640FECEB-C726-43DF-BFEC-53246ABBB457}"/>
              </a:ext>
            </a:extLst>
          </p:cNvPr>
          <p:cNvCxnSpPr>
            <a:cxnSpLocks/>
          </p:cNvCxnSpPr>
          <p:nvPr/>
        </p:nvCxnSpPr>
        <p:spPr>
          <a:xfrm flipV="1">
            <a:off x="1070869" y="4887715"/>
            <a:ext cx="4305131" cy="2443"/>
          </a:xfrm>
          <a:prstGeom prst="line">
            <a:avLst/>
          </a:prstGeom>
          <a:ln>
            <a:headEnd type="oval"/>
            <a:tailEnd type="arrow"/>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A81A7260-D051-4DE2-84EA-F8FFBE02F640}"/>
              </a:ext>
            </a:extLst>
          </p:cNvPr>
          <p:cNvSpPr txBox="1"/>
          <p:nvPr/>
        </p:nvSpPr>
        <p:spPr>
          <a:xfrm rot="16200000">
            <a:off x="-1115667" y="2665242"/>
            <a:ext cx="3138185" cy="369332"/>
          </a:xfrm>
          <a:prstGeom prst="rect">
            <a:avLst/>
          </a:prstGeom>
          <a:noFill/>
        </p:spPr>
        <p:txBody>
          <a:bodyPr wrap="square" rtlCol="0">
            <a:spAutoFit/>
          </a:bodyPr>
          <a:lstStyle/>
          <a:p>
            <a:r>
              <a:rPr lang="en-US" dirty="0"/>
              <a:t>Sales budget (10% of revenue) </a:t>
            </a:r>
          </a:p>
        </p:txBody>
      </p:sp>
      <p:sp>
        <p:nvSpPr>
          <p:cNvPr id="47" name="TextBox 46">
            <a:extLst>
              <a:ext uri="{FF2B5EF4-FFF2-40B4-BE49-F238E27FC236}">
                <a16:creationId xmlns:a16="http://schemas.microsoft.com/office/drawing/2014/main" id="{D15011B7-B173-4AF8-9805-90662D97CBF3}"/>
              </a:ext>
            </a:extLst>
          </p:cNvPr>
          <p:cNvSpPr txBox="1"/>
          <p:nvPr/>
        </p:nvSpPr>
        <p:spPr>
          <a:xfrm>
            <a:off x="748070" y="3991470"/>
            <a:ext cx="645597" cy="276999"/>
          </a:xfrm>
          <a:prstGeom prst="rect">
            <a:avLst/>
          </a:prstGeom>
          <a:noFill/>
        </p:spPr>
        <p:txBody>
          <a:bodyPr wrap="square" rtlCol="0">
            <a:spAutoFit/>
          </a:bodyPr>
          <a:lstStyle/>
          <a:p>
            <a:r>
              <a:rPr lang="en-US" sz="1200" dirty="0"/>
              <a:t>2%</a:t>
            </a:r>
          </a:p>
        </p:txBody>
      </p:sp>
      <p:sp>
        <p:nvSpPr>
          <p:cNvPr id="54" name="TextBox 53">
            <a:extLst>
              <a:ext uri="{FF2B5EF4-FFF2-40B4-BE49-F238E27FC236}">
                <a16:creationId xmlns:a16="http://schemas.microsoft.com/office/drawing/2014/main" id="{EE713264-27D4-4821-8C38-2BB8BF17EB25}"/>
              </a:ext>
            </a:extLst>
          </p:cNvPr>
          <p:cNvSpPr txBox="1"/>
          <p:nvPr/>
        </p:nvSpPr>
        <p:spPr>
          <a:xfrm>
            <a:off x="748070" y="3290500"/>
            <a:ext cx="645597" cy="276999"/>
          </a:xfrm>
          <a:prstGeom prst="rect">
            <a:avLst/>
          </a:prstGeom>
          <a:noFill/>
        </p:spPr>
        <p:txBody>
          <a:bodyPr wrap="square" rtlCol="0">
            <a:spAutoFit/>
          </a:bodyPr>
          <a:lstStyle/>
          <a:p>
            <a:r>
              <a:rPr lang="en-US" sz="1200" dirty="0"/>
              <a:t>4%</a:t>
            </a:r>
          </a:p>
        </p:txBody>
      </p:sp>
      <p:sp>
        <p:nvSpPr>
          <p:cNvPr id="55" name="TextBox 54">
            <a:extLst>
              <a:ext uri="{FF2B5EF4-FFF2-40B4-BE49-F238E27FC236}">
                <a16:creationId xmlns:a16="http://schemas.microsoft.com/office/drawing/2014/main" id="{27843052-29AD-44B9-B320-1755B12AB98B}"/>
              </a:ext>
            </a:extLst>
          </p:cNvPr>
          <p:cNvSpPr txBox="1"/>
          <p:nvPr/>
        </p:nvSpPr>
        <p:spPr>
          <a:xfrm>
            <a:off x="754897" y="2589530"/>
            <a:ext cx="645597" cy="276999"/>
          </a:xfrm>
          <a:prstGeom prst="rect">
            <a:avLst/>
          </a:prstGeom>
          <a:noFill/>
        </p:spPr>
        <p:txBody>
          <a:bodyPr wrap="square" rtlCol="0">
            <a:spAutoFit/>
          </a:bodyPr>
          <a:lstStyle/>
          <a:p>
            <a:r>
              <a:rPr lang="en-US" sz="1200" dirty="0"/>
              <a:t>6%</a:t>
            </a:r>
          </a:p>
        </p:txBody>
      </p:sp>
      <p:sp>
        <p:nvSpPr>
          <p:cNvPr id="56" name="TextBox 55">
            <a:extLst>
              <a:ext uri="{FF2B5EF4-FFF2-40B4-BE49-F238E27FC236}">
                <a16:creationId xmlns:a16="http://schemas.microsoft.com/office/drawing/2014/main" id="{478E25FC-2121-4193-AC25-B60531175BE5}"/>
              </a:ext>
            </a:extLst>
          </p:cNvPr>
          <p:cNvSpPr txBox="1"/>
          <p:nvPr/>
        </p:nvSpPr>
        <p:spPr>
          <a:xfrm>
            <a:off x="651000" y="1206464"/>
            <a:ext cx="645597" cy="276999"/>
          </a:xfrm>
          <a:prstGeom prst="rect">
            <a:avLst/>
          </a:prstGeom>
          <a:noFill/>
        </p:spPr>
        <p:txBody>
          <a:bodyPr wrap="square" rtlCol="0">
            <a:spAutoFit/>
          </a:bodyPr>
          <a:lstStyle/>
          <a:p>
            <a:r>
              <a:rPr lang="en-US" sz="1200" dirty="0"/>
              <a:t>10%</a:t>
            </a:r>
          </a:p>
        </p:txBody>
      </p:sp>
      <p:sp>
        <p:nvSpPr>
          <p:cNvPr id="57" name="TextBox 56">
            <a:extLst>
              <a:ext uri="{FF2B5EF4-FFF2-40B4-BE49-F238E27FC236}">
                <a16:creationId xmlns:a16="http://schemas.microsoft.com/office/drawing/2014/main" id="{7C3A4D47-7035-429B-A959-A88F6EEF9EEA}"/>
              </a:ext>
            </a:extLst>
          </p:cNvPr>
          <p:cNvSpPr txBox="1"/>
          <p:nvPr/>
        </p:nvSpPr>
        <p:spPr>
          <a:xfrm>
            <a:off x="748069" y="1897997"/>
            <a:ext cx="645597" cy="276999"/>
          </a:xfrm>
          <a:prstGeom prst="rect">
            <a:avLst/>
          </a:prstGeom>
          <a:noFill/>
        </p:spPr>
        <p:txBody>
          <a:bodyPr wrap="square" rtlCol="0">
            <a:spAutoFit/>
          </a:bodyPr>
          <a:lstStyle/>
          <a:p>
            <a:r>
              <a:rPr lang="en-US" sz="1200" dirty="0"/>
              <a:t>8%</a:t>
            </a:r>
          </a:p>
        </p:txBody>
      </p:sp>
      <p:sp>
        <p:nvSpPr>
          <p:cNvPr id="58" name="TextBox 57">
            <a:extLst>
              <a:ext uri="{FF2B5EF4-FFF2-40B4-BE49-F238E27FC236}">
                <a16:creationId xmlns:a16="http://schemas.microsoft.com/office/drawing/2014/main" id="{0D06EA4A-FE1A-4550-A723-50F1DA9AD71A}"/>
              </a:ext>
            </a:extLst>
          </p:cNvPr>
          <p:cNvSpPr txBox="1"/>
          <p:nvPr/>
        </p:nvSpPr>
        <p:spPr>
          <a:xfrm>
            <a:off x="1541651" y="4887882"/>
            <a:ext cx="645597" cy="276999"/>
          </a:xfrm>
          <a:prstGeom prst="rect">
            <a:avLst/>
          </a:prstGeom>
          <a:noFill/>
        </p:spPr>
        <p:txBody>
          <a:bodyPr wrap="square" rtlCol="0">
            <a:spAutoFit/>
          </a:bodyPr>
          <a:lstStyle/>
          <a:p>
            <a:r>
              <a:rPr lang="en-US" sz="1200" dirty="0"/>
              <a:t>20%</a:t>
            </a:r>
          </a:p>
        </p:txBody>
      </p:sp>
      <p:sp>
        <p:nvSpPr>
          <p:cNvPr id="59" name="TextBox 58">
            <a:extLst>
              <a:ext uri="{FF2B5EF4-FFF2-40B4-BE49-F238E27FC236}">
                <a16:creationId xmlns:a16="http://schemas.microsoft.com/office/drawing/2014/main" id="{9199766F-237F-42FB-BCC4-160FEFDC6A76}"/>
              </a:ext>
            </a:extLst>
          </p:cNvPr>
          <p:cNvSpPr txBox="1"/>
          <p:nvPr/>
        </p:nvSpPr>
        <p:spPr>
          <a:xfrm>
            <a:off x="2346246" y="4887715"/>
            <a:ext cx="645597" cy="276999"/>
          </a:xfrm>
          <a:prstGeom prst="rect">
            <a:avLst/>
          </a:prstGeom>
          <a:noFill/>
        </p:spPr>
        <p:txBody>
          <a:bodyPr wrap="square" rtlCol="0">
            <a:spAutoFit/>
          </a:bodyPr>
          <a:lstStyle/>
          <a:p>
            <a:r>
              <a:rPr lang="en-US" sz="1200" dirty="0"/>
              <a:t>40%</a:t>
            </a:r>
          </a:p>
        </p:txBody>
      </p:sp>
      <p:sp>
        <p:nvSpPr>
          <p:cNvPr id="60" name="TextBox 59">
            <a:extLst>
              <a:ext uri="{FF2B5EF4-FFF2-40B4-BE49-F238E27FC236}">
                <a16:creationId xmlns:a16="http://schemas.microsoft.com/office/drawing/2014/main" id="{78ACF90B-39B4-445B-9A4D-D4456CC97ACB}"/>
              </a:ext>
            </a:extLst>
          </p:cNvPr>
          <p:cNvSpPr txBox="1"/>
          <p:nvPr/>
        </p:nvSpPr>
        <p:spPr>
          <a:xfrm>
            <a:off x="3013798" y="4897697"/>
            <a:ext cx="645597" cy="276999"/>
          </a:xfrm>
          <a:prstGeom prst="rect">
            <a:avLst/>
          </a:prstGeom>
          <a:noFill/>
        </p:spPr>
        <p:txBody>
          <a:bodyPr wrap="square" rtlCol="0">
            <a:spAutoFit/>
          </a:bodyPr>
          <a:lstStyle/>
          <a:p>
            <a:r>
              <a:rPr lang="en-US" sz="1200" dirty="0"/>
              <a:t>60%</a:t>
            </a:r>
          </a:p>
        </p:txBody>
      </p:sp>
      <p:sp>
        <p:nvSpPr>
          <p:cNvPr id="61" name="TextBox 60">
            <a:extLst>
              <a:ext uri="{FF2B5EF4-FFF2-40B4-BE49-F238E27FC236}">
                <a16:creationId xmlns:a16="http://schemas.microsoft.com/office/drawing/2014/main" id="{D3CCDED5-3C12-491C-9B7B-728493B193A2}"/>
              </a:ext>
            </a:extLst>
          </p:cNvPr>
          <p:cNvSpPr txBox="1"/>
          <p:nvPr/>
        </p:nvSpPr>
        <p:spPr>
          <a:xfrm>
            <a:off x="3741179" y="4897696"/>
            <a:ext cx="645597" cy="276999"/>
          </a:xfrm>
          <a:prstGeom prst="rect">
            <a:avLst/>
          </a:prstGeom>
          <a:noFill/>
        </p:spPr>
        <p:txBody>
          <a:bodyPr wrap="square" rtlCol="0">
            <a:spAutoFit/>
          </a:bodyPr>
          <a:lstStyle/>
          <a:p>
            <a:r>
              <a:rPr lang="en-US" sz="1200" dirty="0"/>
              <a:t>80%</a:t>
            </a:r>
          </a:p>
        </p:txBody>
      </p:sp>
      <p:sp>
        <p:nvSpPr>
          <p:cNvPr id="62" name="TextBox 61">
            <a:extLst>
              <a:ext uri="{FF2B5EF4-FFF2-40B4-BE49-F238E27FC236}">
                <a16:creationId xmlns:a16="http://schemas.microsoft.com/office/drawing/2014/main" id="{3123B86B-9D45-4AD0-991A-7853F1529D56}"/>
              </a:ext>
            </a:extLst>
          </p:cNvPr>
          <p:cNvSpPr txBox="1"/>
          <p:nvPr/>
        </p:nvSpPr>
        <p:spPr>
          <a:xfrm>
            <a:off x="4467456" y="4907678"/>
            <a:ext cx="645597" cy="276999"/>
          </a:xfrm>
          <a:prstGeom prst="rect">
            <a:avLst/>
          </a:prstGeom>
          <a:noFill/>
        </p:spPr>
        <p:txBody>
          <a:bodyPr wrap="square" rtlCol="0">
            <a:spAutoFit/>
          </a:bodyPr>
          <a:lstStyle/>
          <a:p>
            <a:r>
              <a:rPr lang="en-US" sz="1200" dirty="0"/>
              <a:t>100%</a:t>
            </a:r>
          </a:p>
        </p:txBody>
      </p:sp>
      <p:cxnSp>
        <p:nvCxnSpPr>
          <p:cNvPr id="50" name="Straight Arrow Connector 49">
            <a:extLst>
              <a:ext uri="{FF2B5EF4-FFF2-40B4-BE49-F238E27FC236}">
                <a16:creationId xmlns:a16="http://schemas.microsoft.com/office/drawing/2014/main" id="{BFD9AB26-4B21-45A0-B499-E64480B25CE5}"/>
              </a:ext>
            </a:extLst>
          </p:cNvPr>
          <p:cNvCxnSpPr>
            <a:cxnSpLocks/>
          </p:cNvCxnSpPr>
          <p:nvPr/>
        </p:nvCxnSpPr>
        <p:spPr>
          <a:xfrm>
            <a:off x="2346246" y="5482180"/>
            <a:ext cx="1590091"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153F16E-C639-460F-9A79-315CBCD16613}"/>
              </a:ext>
            </a:extLst>
          </p:cNvPr>
          <p:cNvSpPr txBox="1"/>
          <p:nvPr/>
        </p:nvSpPr>
        <p:spPr>
          <a:xfrm>
            <a:off x="1872287" y="5454000"/>
            <a:ext cx="1973713" cy="369332"/>
          </a:xfrm>
          <a:prstGeom prst="rect">
            <a:avLst/>
          </a:prstGeom>
          <a:noFill/>
        </p:spPr>
        <p:txBody>
          <a:bodyPr wrap="square" rtlCol="0">
            <a:spAutoFit/>
          </a:bodyPr>
          <a:lstStyle/>
          <a:p>
            <a:r>
              <a:rPr lang="en-US" dirty="0"/>
              <a:t>Top revenue firms</a:t>
            </a:r>
          </a:p>
        </p:txBody>
      </p:sp>
      <p:sp>
        <p:nvSpPr>
          <p:cNvPr id="53" name="Rectangle 52">
            <a:extLst>
              <a:ext uri="{FF2B5EF4-FFF2-40B4-BE49-F238E27FC236}">
                <a16:creationId xmlns:a16="http://schemas.microsoft.com/office/drawing/2014/main" id="{E42A1EB1-9433-47DF-9742-B085E92980C9}"/>
              </a:ext>
            </a:extLst>
          </p:cNvPr>
          <p:cNvSpPr/>
          <p:nvPr/>
        </p:nvSpPr>
        <p:spPr>
          <a:xfrm>
            <a:off x="1077695" y="3400304"/>
            <a:ext cx="1418288" cy="14686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BDE59209-8F76-4E3B-9BE9-CE96969ECFB4}"/>
              </a:ext>
            </a:extLst>
          </p:cNvPr>
          <p:cNvSpPr/>
          <p:nvPr/>
        </p:nvSpPr>
        <p:spPr>
          <a:xfrm>
            <a:off x="2495984" y="2306443"/>
            <a:ext cx="1114196" cy="1122557"/>
          </a:xfrm>
          <a:prstGeom prst="rect">
            <a:avLst/>
          </a:prstGeom>
          <a:noFill/>
          <a:ln w="158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TextBox 1023">
            <a:extLst>
              <a:ext uri="{FF2B5EF4-FFF2-40B4-BE49-F238E27FC236}">
                <a16:creationId xmlns:a16="http://schemas.microsoft.com/office/drawing/2014/main" id="{DD15C2A4-428C-4A35-BA31-172DBA2FC76E}"/>
              </a:ext>
            </a:extLst>
          </p:cNvPr>
          <p:cNvSpPr txBox="1"/>
          <p:nvPr/>
        </p:nvSpPr>
        <p:spPr>
          <a:xfrm>
            <a:off x="3603886" y="1724158"/>
            <a:ext cx="645597" cy="584775"/>
          </a:xfrm>
          <a:prstGeom prst="rect">
            <a:avLst/>
          </a:prstGeom>
          <a:noFill/>
          <a:ln w="15875">
            <a:solidFill>
              <a:srgbClr val="00B0F0"/>
            </a:solidFill>
            <a:prstDash val="lgDashDotDot"/>
          </a:ln>
        </p:spPr>
        <p:txBody>
          <a:bodyPr wrap="square" rtlCol="0">
            <a:spAutoFit/>
          </a:bodyPr>
          <a:lstStyle/>
          <a:p>
            <a:endParaRPr lang="en-US" sz="1600" dirty="0"/>
          </a:p>
          <a:p>
            <a:endParaRPr lang="en-US" sz="1600" dirty="0"/>
          </a:p>
        </p:txBody>
      </p:sp>
      <p:sp>
        <p:nvSpPr>
          <p:cNvPr id="1025" name="Rectangle 1024">
            <a:extLst>
              <a:ext uri="{FF2B5EF4-FFF2-40B4-BE49-F238E27FC236}">
                <a16:creationId xmlns:a16="http://schemas.microsoft.com/office/drawing/2014/main" id="{A45B2EE8-9F3C-4D64-B3BF-03C16C602829}"/>
              </a:ext>
            </a:extLst>
          </p:cNvPr>
          <p:cNvSpPr/>
          <p:nvPr/>
        </p:nvSpPr>
        <p:spPr>
          <a:xfrm>
            <a:off x="4268576" y="1261145"/>
            <a:ext cx="522419" cy="523220"/>
          </a:xfrm>
          <a:prstGeom prst="rect">
            <a:avLst/>
          </a:prstGeom>
          <a:noFill/>
          <a:ln w="15875">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TextBox 1026">
            <a:extLst>
              <a:ext uri="{FF2B5EF4-FFF2-40B4-BE49-F238E27FC236}">
                <a16:creationId xmlns:a16="http://schemas.microsoft.com/office/drawing/2014/main" id="{300AD58A-D090-4F6A-84C3-396F8DE2386E}"/>
              </a:ext>
            </a:extLst>
          </p:cNvPr>
          <p:cNvSpPr txBox="1"/>
          <p:nvPr/>
        </p:nvSpPr>
        <p:spPr>
          <a:xfrm>
            <a:off x="5820400" y="1573867"/>
            <a:ext cx="5824599" cy="2862322"/>
          </a:xfrm>
          <a:prstGeom prst="rect">
            <a:avLst/>
          </a:prstGeom>
          <a:noFill/>
        </p:spPr>
        <p:txBody>
          <a:bodyPr wrap="square" rtlCol="0">
            <a:spAutoFit/>
          </a:bodyPr>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Cost of maintaining Social Media campaign is relatively low and has significant outreach to ‘Millennials’.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Significant competition in mutual fund business nearly 8000 funds as on 2019 (Statista Research Department)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Better the predictions, more the market share!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4" name="TextBox 3">
            <a:extLst>
              <a:ext uri="{FF2B5EF4-FFF2-40B4-BE49-F238E27FC236}">
                <a16:creationId xmlns:a16="http://schemas.microsoft.com/office/drawing/2014/main" id="{AB182864-E01B-46B6-AA32-2F3C0DD68169}"/>
              </a:ext>
            </a:extLst>
          </p:cNvPr>
          <p:cNvSpPr txBox="1"/>
          <p:nvPr/>
        </p:nvSpPr>
        <p:spPr>
          <a:xfrm>
            <a:off x="1751710" y="5142526"/>
            <a:ext cx="2184627" cy="369332"/>
          </a:xfrm>
          <a:prstGeom prst="rect">
            <a:avLst/>
          </a:prstGeom>
          <a:noFill/>
        </p:spPr>
        <p:txBody>
          <a:bodyPr wrap="square" rtlCol="0">
            <a:spAutoFit/>
          </a:bodyPr>
          <a:lstStyle/>
          <a:p>
            <a:r>
              <a:rPr lang="en-US" dirty="0"/>
              <a:t>20% population size </a:t>
            </a:r>
          </a:p>
        </p:txBody>
      </p:sp>
    </p:spTree>
    <p:extLst>
      <p:ext uri="{BB962C8B-B14F-4D97-AF65-F5344CB8AC3E}">
        <p14:creationId xmlns:p14="http://schemas.microsoft.com/office/powerpoint/2010/main" val="403073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E15B31-4956-4D0B-B473-A1D4D1AC1210}"/>
              </a:ext>
            </a:extLst>
          </p:cNvPr>
          <p:cNvSpPr>
            <a:spLocks noGrp="1"/>
          </p:cNvSpPr>
          <p:nvPr>
            <p:ph type="sldNum" sz="quarter" idx="12"/>
          </p:nvPr>
        </p:nvSpPr>
        <p:spPr/>
        <p:txBody>
          <a:bodyPr/>
          <a:lstStyle/>
          <a:p>
            <a:fld id="{8486921A-AD83-4227-888E-F81384748212}" type="slidenum">
              <a:rPr lang="en-US" smtClean="0"/>
              <a:pPr/>
              <a:t>16</a:t>
            </a:fld>
            <a:endParaRPr lang="en-US" dirty="0"/>
          </a:p>
        </p:txBody>
      </p:sp>
      <p:sp>
        <p:nvSpPr>
          <p:cNvPr id="7" name="TextBox 6">
            <a:extLst>
              <a:ext uri="{FF2B5EF4-FFF2-40B4-BE49-F238E27FC236}">
                <a16:creationId xmlns:a16="http://schemas.microsoft.com/office/drawing/2014/main" id="{348A0703-4DCD-45DD-ABD4-EB78461B89D6}"/>
              </a:ext>
            </a:extLst>
          </p:cNvPr>
          <p:cNvSpPr txBox="1"/>
          <p:nvPr/>
        </p:nvSpPr>
        <p:spPr>
          <a:xfrm>
            <a:off x="0" y="0"/>
            <a:ext cx="5430982" cy="584775"/>
          </a:xfrm>
          <a:prstGeom prst="rect">
            <a:avLst/>
          </a:prstGeom>
          <a:noFill/>
        </p:spPr>
        <p:txBody>
          <a:bodyPr wrap="square" rtlCol="0">
            <a:spAutoFit/>
          </a:bodyPr>
          <a:lstStyle/>
          <a:p>
            <a:r>
              <a:rPr lang="en-US" sz="3200" dirty="0"/>
              <a:t>  Classification Analysis</a:t>
            </a:r>
          </a:p>
        </p:txBody>
      </p:sp>
      <p:grpSp>
        <p:nvGrpSpPr>
          <p:cNvPr id="26" name="Group 25">
            <a:extLst>
              <a:ext uri="{FF2B5EF4-FFF2-40B4-BE49-F238E27FC236}">
                <a16:creationId xmlns:a16="http://schemas.microsoft.com/office/drawing/2014/main" id="{44AC2D73-4A68-4F00-835C-F8CBE3D311B9}"/>
              </a:ext>
            </a:extLst>
          </p:cNvPr>
          <p:cNvGrpSpPr/>
          <p:nvPr/>
        </p:nvGrpSpPr>
        <p:grpSpPr>
          <a:xfrm>
            <a:off x="253049" y="1038069"/>
            <a:ext cx="4997681" cy="4730931"/>
            <a:chOff x="253049" y="1038069"/>
            <a:chExt cx="4997681" cy="4730931"/>
          </a:xfrm>
        </p:grpSpPr>
        <p:grpSp>
          <p:nvGrpSpPr>
            <p:cNvPr id="6" name="Group 5">
              <a:extLst>
                <a:ext uri="{FF2B5EF4-FFF2-40B4-BE49-F238E27FC236}">
                  <a16:creationId xmlns:a16="http://schemas.microsoft.com/office/drawing/2014/main" id="{F725B9A2-AFD4-45A8-8A71-B6045BB20575}"/>
                </a:ext>
              </a:extLst>
            </p:cNvPr>
            <p:cNvGrpSpPr/>
            <p:nvPr/>
          </p:nvGrpSpPr>
          <p:grpSpPr>
            <a:xfrm>
              <a:off x="253049" y="1038069"/>
              <a:ext cx="4997681" cy="987955"/>
              <a:chOff x="253049" y="1038069"/>
              <a:chExt cx="4997681" cy="987955"/>
            </a:xfrm>
          </p:grpSpPr>
          <p:sp>
            <p:nvSpPr>
              <p:cNvPr id="15" name="Rectangle 14">
                <a:extLst>
                  <a:ext uri="{FF2B5EF4-FFF2-40B4-BE49-F238E27FC236}">
                    <a16:creationId xmlns:a16="http://schemas.microsoft.com/office/drawing/2014/main" id="{04B5216B-1BBC-4AE1-A2EB-A2ED1CF9E4A0}"/>
                  </a:ext>
                </a:extLst>
              </p:cNvPr>
              <p:cNvSpPr/>
              <p:nvPr/>
            </p:nvSpPr>
            <p:spPr>
              <a:xfrm>
                <a:off x="1760554" y="1038069"/>
                <a:ext cx="3490176" cy="987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Import files merge 2018 &amp; 2019 </a:t>
                </a:r>
              </a:p>
              <a:p>
                <a:pPr marL="285750" indent="-285750">
                  <a:buFont typeface="Arial" panose="020B0604020202020204" pitchFamily="34" charset="0"/>
                  <a:buChar char="•"/>
                </a:pPr>
                <a:r>
                  <a:rPr lang="en-US" dirty="0"/>
                  <a:t>Firm info</a:t>
                </a:r>
              </a:p>
            </p:txBody>
          </p:sp>
          <p:grpSp>
            <p:nvGrpSpPr>
              <p:cNvPr id="5" name="Group 4">
                <a:extLst>
                  <a:ext uri="{FF2B5EF4-FFF2-40B4-BE49-F238E27FC236}">
                    <a16:creationId xmlns:a16="http://schemas.microsoft.com/office/drawing/2014/main" id="{8E9371B5-DC59-464A-841C-C336A752617D}"/>
                  </a:ext>
                </a:extLst>
              </p:cNvPr>
              <p:cNvGrpSpPr/>
              <p:nvPr/>
            </p:nvGrpSpPr>
            <p:grpSpPr>
              <a:xfrm>
                <a:off x="253049" y="1038069"/>
                <a:ext cx="1405493" cy="987955"/>
                <a:chOff x="253049" y="1038069"/>
                <a:chExt cx="1405493" cy="987955"/>
              </a:xfrm>
            </p:grpSpPr>
            <p:pic>
              <p:nvPicPr>
                <p:cNvPr id="11" name="Graphic 10" descr="Priorities">
                  <a:extLst>
                    <a:ext uri="{FF2B5EF4-FFF2-40B4-BE49-F238E27FC236}">
                      <a16:creationId xmlns:a16="http://schemas.microsoft.com/office/drawing/2014/main" id="{F1C96141-CBF4-408F-9F11-8E00250DB5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049" y="1038070"/>
                  <a:ext cx="914400" cy="914400"/>
                </a:xfrm>
                <a:prstGeom prst="rect">
                  <a:avLst/>
                </a:prstGeom>
              </p:spPr>
            </p:pic>
            <p:sp>
              <p:nvSpPr>
                <p:cNvPr id="19" name="Rectangle 18">
                  <a:extLst>
                    <a:ext uri="{FF2B5EF4-FFF2-40B4-BE49-F238E27FC236}">
                      <a16:creationId xmlns:a16="http://schemas.microsoft.com/office/drawing/2014/main" id="{6E3E8F94-0267-487A-95C1-5B153848C953}"/>
                    </a:ext>
                  </a:extLst>
                </p:cNvPr>
                <p:cNvSpPr/>
                <p:nvPr/>
              </p:nvSpPr>
              <p:spPr>
                <a:xfrm>
                  <a:off x="1266779" y="1038069"/>
                  <a:ext cx="391763" cy="987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2000" dirty="0"/>
                    <a:t>Import</a:t>
                  </a:r>
                  <a:endParaRPr lang="en-US" sz="1100" dirty="0"/>
                </a:p>
              </p:txBody>
            </p:sp>
          </p:grpSp>
        </p:grpSp>
        <p:grpSp>
          <p:nvGrpSpPr>
            <p:cNvPr id="23" name="Group 22">
              <a:extLst>
                <a:ext uri="{FF2B5EF4-FFF2-40B4-BE49-F238E27FC236}">
                  <a16:creationId xmlns:a16="http://schemas.microsoft.com/office/drawing/2014/main" id="{AC69949E-C3C9-4896-912D-E71A10F8809E}"/>
                </a:ext>
              </a:extLst>
            </p:cNvPr>
            <p:cNvGrpSpPr/>
            <p:nvPr/>
          </p:nvGrpSpPr>
          <p:grpSpPr>
            <a:xfrm>
              <a:off x="265715" y="3502144"/>
              <a:ext cx="4985015" cy="1000925"/>
              <a:chOff x="265715" y="3502144"/>
              <a:chExt cx="4985015" cy="1000925"/>
            </a:xfrm>
          </p:grpSpPr>
          <p:pic>
            <p:nvPicPr>
              <p:cNvPr id="12" name="Graphic 11" descr="Test tubes">
                <a:extLst>
                  <a:ext uri="{FF2B5EF4-FFF2-40B4-BE49-F238E27FC236}">
                    <a16:creationId xmlns:a16="http://schemas.microsoft.com/office/drawing/2014/main" id="{FCE8EA4C-747B-4DE8-9E2B-22F0D34E1C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5715" y="3566272"/>
                <a:ext cx="914400" cy="914400"/>
              </a:xfrm>
              <a:prstGeom prst="rect">
                <a:avLst/>
              </a:prstGeom>
            </p:spPr>
          </p:pic>
          <p:sp>
            <p:nvSpPr>
              <p:cNvPr id="16" name="Rectangle 15">
                <a:extLst>
                  <a:ext uri="{FF2B5EF4-FFF2-40B4-BE49-F238E27FC236}">
                    <a16:creationId xmlns:a16="http://schemas.microsoft.com/office/drawing/2014/main" id="{AE9F43D9-C1CF-4325-B83C-28B97E694077}"/>
                  </a:ext>
                </a:extLst>
              </p:cNvPr>
              <p:cNvSpPr/>
              <p:nvPr/>
            </p:nvSpPr>
            <p:spPr>
              <a:xfrm>
                <a:off x="1751127" y="3502144"/>
                <a:ext cx="3499603" cy="100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Fill NaNs with zeros</a:t>
                </a:r>
              </a:p>
              <a:p>
                <a:pPr marL="285750" indent="-285750">
                  <a:buFont typeface="Arial" panose="020B0604020202020204" pitchFamily="34" charset="0"/>
                  <a:buChar char="•"/>
                </a:pPr>
                <a:r>
                  <a:rPr lang="en-US" sz="1600" dirty="0"/>
                  <a:t>Split X_test and y_test</a:t>
                </a:r>
              </a:p>
            </p:txBody>
          </p:sp>
          <p:sp>
            <p:nvSpPr>
              <p:cNvPr id="20" name="Rectangle 19">
                <a:extLst>
                  <a:ext uri="{FF2B5EF4-FFF2-40B4-BE49-F238E27FC236}">
                    <a16:creationId xmlns:a16="http://schemas.microsoft.com/office/drawing/2014/main" id="{1D5CFF32-B20B-4FCF-85D9-777873EF7E61}"/>
                  </a:ext>
                </a:extLst>
              </p:cNvPr>
              <p:cNvSpPr/>
              <p:nvPr/>
            </p:nvSpPr>
            <p:spPr>
              <a:xfrm>
                <a:off x="1266778" y="3502144"/>
                <a:ext cx="391763" cy="10009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800" dirty="0"/>
                  <a:t>Test</a:t>
                </a:r>
                <a:endParaRPr lang="en-US" dirty="0"/>
              </a:p>
            </p:txBody>
          </p:sp>
        </p:grpSp>
        <p:grpSp>
          <p:nvGrpSpPr>
            <p:cNvPr id="9" name="Group 8">
              <a:extLst>
                <a:ext uri="{FF2B5EF4-FFF2-40B4-BE49-F238E27FC236}">
                  <a16:creationId xmlns:a16="http://schemas.microsoft.com/office/drawing/2014/main" id="{2035D274-CB5D-4C13-817D-D7FF37807A26}"/>
                </a:ext>
              </a:extLst>
            </p:cNvPr>
            <p:cNvGrpSpPr/>
            <p:nvPr/>
          </p:nvGrpSpPr>
          <p:grpSpPr>
            <a:xfrm>
              <a:off x="259528" y="2148860"/>
              <a:ext cx="4991202" cy="1256905"/>
              <a:chOff x="259528" y="2148860"/>
              <a:chExt cx="4991202" cy="1256905"/>
            </a:xfrm>
          </p:grpSpPr>
          <p:sp>
            <p:nvSpPr>
              <p:cNvPr id="17" name="Rectangle 16">
                <a:extLst>
                  <a:ext uri="{FF2B5EF4-FFF2-40B4-BE49-F238E27FC236}">
                    <a16:creationId xmlns:a16="http://schemas.microsoft.com/office/drawing/2014/main" id="{8059EA7B-6E86-4742-A15A-92C77DF4FA85}"/>
                  </a:ext>
                </a:extLst>
              </p:cNvPr>
              <p:cNvSpPr/>
              <p:nvPr/>
            </p:nvSpPr>
            <p:spPr>
              <a:xfrm>
                <a:off x="1751127" y="2148860"/>
                <a:ext cx="3499603" cy="125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Fill NaNs with zeros</a:t>
                </a:r>
              </a:p>
              <a:p>
                <a:pPr marL="285750" indent="-285750">
                  <a:buFont typeface="Arial" panose="020B0604020202020204" pitchFamily="34" charset="0"/>
                  <a:buChar char="•"/>
                </a:pPr>
                <a:r>
                  <a:rPr lang="en-US" sz="1400" dirty="0"/>
                  <a:t>Convert some datatype to categorical</a:t>
                </a:r>
              </a:p>
              <a:p>
                <a:pPr marL="285750" indent="-285750">
                  <a:buFont typeface="Arial" panose="020B0604020202020204" pitchFamily="34" charset="0"/>
                  <a:buChar char="•"/>
                </a:pPr>
                <a:r>
                  <a:rPr lang="en-US" sz="1400" dirty="0"/>
                  <a:t>Feature selection</a:t>
                </a:r>
              </a:p>
              <a:p>
                <a:pPr marL="285750" indent="-285750">
                  <a:buFont typeface="Arial" panose="020B0604020202020204" pitchFamily="34" charset="0"/>
                  <a:buChar char="•"/>
                </a:pPr>
                <a:r>
                  <a:rPr lang="en-US" sz="1400" dirty="0"/>
                  <a:t>Split X_train and y_train</a:t>
                </a:r>
              </a:p>
              <a:p>
                <a:pPr marL="285750" indent="-285750">
                  <a:buFont typeface="Arial" panose="020B0604020202020204" pitchFamily="34" charset="0"/>
                  <a:buChar char="•"/>
                </a:pPr>
                <a:r>
                  <a:rPr lang="en-US" sz="1400" dirty="0"/>
                  <a:t>Balance labels</a:t>
                </a:r>
              </a:p>
            </p:txBody>
          </p:sp>
          <p:grpSp>
            <p:nvGrpSpPr>
              <p:cNvPr id="8" name="Group 7">
                <a:extLst>
                  <a:ext uri="{FF2B5EF4-FFF2-40B4-BE49-F238E27FC236}">
                    <a16:creationId xmlns:a16="http://schemas.microsoft.com/office/drawing/2014/main" id="{4AF5BA87-3F96-49E2-A91B-ADFA6E65CBAB}"/>
                  </a:ext>
                </a:extLst>
              </p:cNvPr>
              <p:cNvGrpSpPr/>
              <p:nvPr/>
            </p:nvGrpSpPr>
            <p:grpSpPr>
              <a:xfrm>
                <a:off x="259528" y="2148860"/>
                <a:ext cx="1399015" cy="1256905"/>
                <a:chOff x="259528" y="2148860"/>
                <a:chExt cx="1399015" cy="1256905"/>
              </a:xfrm>
            </p:grpSpPr>
            <p:pic>
              <p:nvPicPr>
                <p:cNvPr id="13" name="Graphic 12" descr="Train">
                  <a:extLst>
                    <a:ext uri="{FF2B5EF4-FFF2-40B4-BE49-F238E27FC236}">
                      <a16:creationId xmlns:a16="http://schemas.microsoft.com/office/drawing/2014/main" id="{8E4FF459-4745-44D0-BB36-DB77EDCAB5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528" y="2343069"/>
                  <a:ext cx="914400" cy="914400"/>
                </a:xfrm>
                <a:prstGeom prst="rect">
                  <a:avLst/>
                </a:prstGeom>
              </p:spPr>
            </p:pic>
            <p:sp>
              <p:nvSpPr>
                <p:cNvPr id="21" name="Rectangle 20">
                  <a:extLst>
                    <a:ext uri="{FF2B5EF4-FFF2-40B4-BE49-F238E27FC236}">
                      <a16:creationId xmlns:a16="http://schemas.microsoft.com/office/drawing/2014/main" id="{974F7F14-2C68-4817-85EE-27A860056D63}"/>
                    </a:ext>
                  </a:extLst>
                </p:cNvPr>
                <p:cNvSpPr/>
                <p:nvPr/>
              </p:nvSpPr>
              <p:spPr>
                <a:xfrm>
                  <a:off x="1266780" y="2148860"/>
                  <a:ext cx="391763" cy="1256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Train</a:t>
                  </a:r>
                </a:p>
              </p:txBody>
            </p:sp>
          </p:grpSp>
        </p:grpSp>
        <p:grpSp>
          <p:nvGrpSpPr>
            <p:cNvPr id="24" name="Group 23">
              <a:extLst>
                <a:ext uri="{FF2B5EF4-FFF2-40B4-BE49-F238E27FC236}">
                  <a16:creationId xmlns:a16="http://schemas.microsoft.com/office/drawing/2014/main" id="{33D85214-A9DC-4C16-98FC-8FE1B6B3A4F7}"/>
                </a:ext>
              </a:extLst>
            </p:cNvPr>
            <p:cNvGrpSpPr/>
            <p:nvPr/>
          </p:nvGrpSpPr>
          <p:grpSpPr>
            <a:xfrm>
              <a:off x="253049" y="4638069"/>
              <a:ext cx="4997681" cy="1130931"/>
              <a:chOff x="253049" y="4638069"/>
              <a:chExt cx="4997681" cy="1130931"/>
            </a:xfrm>
          </p:grpSpPr>
          <p:pic>
            <p:nvPicPr>
              <p:cNvPr id="14" name="Graphic 13" descr="Research">
                <a:extLst>
                  <a:ext uri="{FF2B5EF4-FFF2-40B4-BE49-F238E27FC236}">
                    <a16:creationId xmlns:a16="http://schemas.microsoft.com/office/drawing/2014/main" id="{3DB0D8B1-BE99-45BB-8A77-55E8CAC538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049" y="4638069"/>
                <a:ext cx="914400" cy="914400"/>
              </a:xfrm>
              <a:prstGeom prst="rect">
                <a:avLst/>
              </a:prstGeom>
            </p:spPr>
          </p:pic>
          <p:sp>
            <p:nvSpPr>
              <p:cNvPr id="18" name="Rectangle 17">
                <a:extLst>
                  <a:ext uri="{FF2B5EF4-FFF2-40B4-BE49-F238E27FC236}">
                    <a16:creationId xmlns:a16="http://schemas.microsoft.com/office/drawing/2014/main" id="{3991D89D-0A8A-4612-908C-B5365DC68235}"/>
                  </a:ext>
                </a:extLst>
              </p:cNvPr>
              <p:cNvSpPr/>
              <p:nvPr/>
            </p:nvSpPr>
            <p:spPr>
              <a:xfrm>
                <a:off x="1757870" y="4638070"/>
                <a:ext cx="3492860" cy="1130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Run Classifier models</a:t>
                </a:r>
              </a:p>
              <a:p>
                <a:pPr marL="285750" indent="-285750">
                  <a:buFont typeface="Arial" panose="020B0604020202020204" pitchFamily="34" charset="0"/>
                  <a:buChar char="•"/>
                </a:pPr>
                <a:r>
                  <a:rPr lang="en-US" dirty="0"/>
                  <a:t>Select best classifier model</a:t>
                </a:r>
              </a:p>
              <a:p>
                <a:pPr marL="285750" indent="-285750">
                  <a:buFont typeface="Arial" panose="020B0604020202020204" pitchFamily="34" charset="0"/>
                  <a:buChar char="•"/>
                </a:pPr>
                <a:r>
                  <a:rPr lang="en-US" dirty="0"/>
                  <a:t>Find feature importance</a:t>
                </a:r>
              </a:p>
            </p:txBody>
          </p:sp>
          <p:sp>
            <p:nvSpPr>
              <p:cNvPr id="22" name="Rectangle 21">
                <a:extLst>
                  <a:ext uri="{FF2B5EF4-FFF2-40B4-BE49-F238E27FC236}">
                    <a16:creationId xmlns:a16="http://schemas.microsoft.com/office/drawing/2014/main" id="{0210665D-C1EB-460F-AF25-B15ED5B1A67B}"/>
                  </a:ext>
                </a:extLst>
              </p:cNvPr>
              <p:cNvSpPr/>
              <p:nvPr/>
            </p:nvSpPr>
            <p:spPr>
              <a:xfrm>
                <a:off x="1266778" y="4638069"/>
                <a:ext cx="391763" cy="11309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Regressor</a:t>
                </a:r>
              </a:p>
            </p:txBody>
          </p:sp>
        </p:grpSp>
      </p:grpSp>
      <p:sp>
        <p:nvSpPr>
          <p:cNvPr id="4" name="TextBox 3">
            <a:extLst>
              <a:ext uri="{FF2B5EF4-FFF2-40B4-BE49-F238E27FC236}">
                <a16:creationId xmlns:a16="http://schemas.microsoft.com/office/drawing/2014/main" id="{34B47ACA-6670-4D94-83FB-EB11CA2A025F}"/>
              </a:ext>
            </a:extLst>
          </p:cNvPr>
          <p:cNvSpPr txBox="1"/>
          <p:nvPr/>
        </p:nvSpPr>
        <p:spPr>
          <a:xfrm>
            <a:off x="6752042" y="647415"/>
            <a:ext cx="4680000" cy="369332"/>
          </a:xfrm>
          <a:prstGeom prst="rect">
            <a:avLst/>
          </a:prstGeom>
          <a:noFill/>
        </p:spPr>
        <p:txBody>
          <a:bodyPr wrap="square" rtlCol="0">
            <a:spAutoFit/>
          </a:bodyPr>
          <a:lstStyle/>
          <a:p>
            <a:r>
              <a:rPr lang="en-US" dirty="0"/>
              <a:t>RandomForest Classifier Feature importance</a:t>
            </a:r>
          </a:p>
        </p:txBody>
      </p:sp>
      <p:sp>
        <p:nvSpPr>
          <p:cNvPr id="44" name="TextBox 43">
            <a:extLst>
              <a:ext uri="{FF2B5EF4-FFF2-40B4-BE49-F238E27FC236}">
                <a16:creationId xmlns:a16="http://schemas.microsoft.com/office/drawing/2014/main" id="{E31E9C90-70A2-4489-AFF2-9927869164AE}"/>
              </a:ext>
            </a:extLst>
          </p:cNvPr>
          <p:cNvSpPr txBox="1"/>
          <p:nvPr/>
        </p:nvSpPr>
        <p:spPr>
          <a:xfrm>
            <a:off x="5871000" y="4432110"/>
            <a:ext cx="6126166" cy="646331"/>
          </a:xfrm>
          <a:prstGeom prst="rect">
            <a:avLst/>
          </a:prstGeom>
          <a:noFill/>
        </p:spPr>
        <p:txBody>
          <a:bodyPr wrap="square" rtlCol="0">
            <a:spAutoFit/>
          </a:bodyPr>
          <a:lstStyle/>
          <a:p>
            <a:r>
              <a:rPr lang="en-US" dirty="0"/>
              <a:t>If 2018 sales has money in ‘AUM’, has 24% probability of adding ‘new funds in 2019’.</a:t>
            </a:r>
          </a:p>
        </p:txBody>
      </p:sp>
      <p:grpSp>
        <p:nvGrpSpPr>
          <p:cNvPr id="51" name="Group 50">
            <a:extLst>
              <a:ext uri="{FF2B5EF4-FFF2-40B4-BE49-F238E27FC236}">
                <a16:creationId xmlns:a16="http://schemas.microsoft.com/office/drawing/2014/main" id="{3A04E2A4-E3BB-4B52-9A36-6F205E3C76F0}"/>
              </a:ext>
            </a:extLst>
          </p:cNvPr>
          <p:cNvGrpSpPr/>
          <p:nvPr/>
        </p:nvGrpSpPr>
        <p:grpSpPr>
          <a:xfrm>
            <a:off x="5601000" y="919020"/>
            <a:ext cx="6075707" cy="3065745"/>
            <a:chOff x="5601000" y="919020"/>
            <a:chExt cx="6075707" cy="3065745"/>
          </a:xfrm>
        </p:grpSpPr>
        <p:sp>
          <p:nvSpPr>
            <p:cNvPr id="27" name="TextBox 26">
              <a:extLst>
                <a:ext uri="{FF2B5EF4-FFF2-40B4-BE49-F238E27FC236}">
                  <a16:creationId xmlns:a16="http://schemas.microsoft.com/office/drawing/2014/main" id="{A6A8E9AA-18AD-4448-9820-81AB362D6CD1}"/>
                </a:ext>
              </a:extLst>
            </p:cNvPr>
            <p:cNvSpPr txBox="1"/>
            <p:nvPr/>
          </p:nvSpPr>
          <p:spPr>
            <a:xfrm>
              <a:off x="5847704" y="919020"/>
              <a:ext cx="1103296" cy="246221"/>
            </a:xfrm>
            <a:prstGeom prst="rect">
              <a:avLst/>
            </a:prstGeom>
            <a:noFill/>
          </p:spPr>
          <p:txBody>
            <a:bodyPr wrap="square" rtlCol="0">
              <a:spAutoFit/>
            </a:bodyPr>
            <a:lstStyle/>
            <a:p>
              <a:r>
                <a:rPr lang="en-US" sz="1000" dirty="0"/>
                <a:t>AC Real Estate</a:t>
              </a:r>
            </a:p>
          </p:txBody>
        </p:sp>
        <p:sp>
          <p:nvSpPr>
            <p:cNvPr id="28" name="TextBox 27">
              <a:extLst>
                <a:ext uri="{FF2B5EF4-FFF2-40B4-BE49-F238E27FC236}">
                  <a16:creationId xmlns:a16="http://schemas.microsoft.com/office/drawing/2014/main" id="{DEDF5459-9925-4959-BDF4-EB40E932F1A3}"/>
                </a:ext>
              </a:extLst>
            </p:cNvPr>
            <p:cNvSpPr txBox="1"/>
            <p:nvPr/>
          </p:nvSpPr>
          <p:spPr>
            <a:xfrm>
              <a:off x="6207704" y="1102470"/>
              <a:ext cx="1103296" cy="246221"/>
            </a:xfrm>
            <a:prstGeom prst="rect">
              <a:avLst/>
            </a:prstGeom>
            <a:noFill/>
          </p:spPr>
          <p:txBody>
            <a:bodyPr wrap="square" rtlCol="0">
              <a:spAutoFit/>
            </a:bodyPr>
            <a:lstStyle/>
            <a:p>
              <a:r>
                <a:rPr lang="en-US" sz="1000" dirty="0"/>
                <a:t>PC 529</a:t>
              </a:r>
            </a:p>
          </p:txBody>
        </p:sp>
        <p:sp>
          <p:nvSpPr>
            <p:cNvPr id="29" name="TextBox 28">
              <a:extLst>
                <a:ext uri="{FF2B5EF4-FFF2-40B4-BE49-F238E27FC236}">
                  <a16:creationId xmlns:a16="http://schemas.microsoft.com/office/drawing/2014/main" id="{91D2ACE2-0866-4B48-A08C-71A4AA77A66C}"/>
                </a:ext>
              </a:extLst>
            </p:cNvPr>
            <p:cNvSpPr txBox="1"/>
            <p:nvPr/>
          </p:nvSpPr>
          <p:spPr>
            <a:xfrm>
              <a:off x="6072704" y="1261249"/>
              <a:ext cx="1103296" cy="246221"/>
            </a:xfrm>
            <a:prstGeom prst="rect">
              <a:avLst/>
            </a:prstGeom>
            <a:noFill/>
          </p:spPr>
          <p:txBody>
            <a:bodyPr wrap="square" rtlCol="0">
              <a:spAutoFit/>
            </a:bodyPr>
            <a:lstStyle/>
            <a:p>
              <a:r>
                <a:rPr lang="en-US" sz="1000" dirty="0"/>
                <a:t>AC Target</a:t>
              </a:r>
            </a:p>
          </p:txBody>
        </p:sp>
        <p:sp>
          <p:nvSpPr>
            <p:cNvPr id="30" name="TextBox 29">
              <a:extLst>
                <a:ext uri="{FF2B5EF4-FFF2-40B4-BE49-F238E27FC236}">
                  <a16:creationId xmlns:a16="http://schemas.microsoft.com/office/drawing/2014/main" id="{8CCF9115-56DD-43F2-B819-6AD13DD325D9}"/>
                </a:ext>
              </a:extLst>
            </p:cNvPr>
            <p:cNvSpPr txBox="1"/>
            <p:nvPr/>
          </p:nvSpPr>
          <p:spPr>
            <a:xfrm>
              <a:off x="5792940" y="1441249"/>
              <a:ext cx="1103296" cy="246221"/>
            </a:xfrm>
            <a:prstGeom prst="rect">
              <a:avLst/>
            </a:prstGeom>
            <a:noFill/>
          </p:spPr>
          <p:txBody>
            <a:bodyPr wrap="square" rtlCol="0">
              <a:spAutoFit/>
            </a:bodyPr>
            <a:lstStyle/>
            <a:p>
              <a:r>
                <a:rPr lang="en-US" sz="1000" dirty="0"/>
                <a:t>New fund 2018</a:t>
              </a:r>
            </a:p>
          </p:txBody>
        </p:sp>
        <p:sp>
          <p:nvSpPr>
            <p:cNvPr id="31" name="TextBox 30">
              <a:extLst>
                <a:ext uri="{FF2B5EF4-FFF2-40B4-BE49-F238E27FC236}">
                  <a16:creationId xmlns:a16="http://schemas.microsoft.com/office/drawing/2014/main" id="{AD8626D9-0CB9-4A70-B219-8430D7C2BE5F}"/>
                </a:ext>
              </a:extLst>
            </p:cNvPr>
            <p:cNvSpPr txBox="1"/>
            <p:nvPr/>
          </p:nvSpPr>
          <p:spPr>
            <a:xfrm>
              <a:off x="6231000" y="1621249"/>
              <a:ext cx="1103296" cy="246221"/>
            </a:xfrm>
            <a:prstGeom prst="rect">
              <a:avLst/>
            </a:prstGeom>
            <a:noFill/>
          </p:spPr>
          <p:txBody>
            <a:bodyPr wrap="square" rtlCol="0">
              <a:spAutoFit/>
            </a:bodyPr>
            <a:lstStyle/>
            <a:p>
              <a:r>
                <a:rPr lang="en-US" sz="1000" dirty="0"/>
                <a:t>PC CEF</a:t>
              </a:r>
            </a:p>
          </p:txBody>
        </p:sp>
        <p:sp>
          <p:nvSpPr>
            <p:cNvPr id="32" name="TextBox 31">
              <a:extLst>
                <a:ext uri="{FF2B5EF4-FFF2-40B4-BE49-F238E27FC236}">
                  <a16:creationId xmlns:a16="http://schemas.microsoft.com/office/drawing/2014/main" id="{BE858416-A517-402F-98A9-34635A0BA9D6}"/>
                </a:ext>
              </a:extLst>
            </p:cNvPr>
            <p:cNvSpPr txBox="1"/>
            <p:nvPr/>
          </p:nvSpPr>
          <p:spPr>
            <a:xfrm>
              <a:off x="5982704" y="1801249"/>
              <a:ext cx="1103296" cy="246221"/>
            </a:xfrm>
            <a:prstGeom prst="rect">
              <a:avLst/>
            </a:prstGeom>
            <a:noFill/>
          </p:spPr>
          <p:txBody>
            <a:bodyPr wrap="square" rtlCol="0">
              <a:spAutoFit/>
            </a:bodyPr>
            <a:lstStyle/>
            <a:p>
              <a:r>
                <a:rPr lang="en-US" sz="1000" dirty="0"/>
                <a:t>Subchannel</a:t>
              </a:r>
            </a:p>
          </p:txBody>
        </p:sp>
        <p:sp>
          <p:nvSpPr>
            <p:cNvPr id="33" name="TextBox 32">
              <a:extLst>
                <a:ext uri="{FF2B5EF4-FFF2-40B4-BE49-F238E27FC236}">
                  <a16:creationId xmlns:a16="http://schemas.microsoft.com/office/drawing/2014/main" id="{727BF416-B279-4B6F-AFAE-CBB2D65D3FDC}"/>
                </a:ext>
              </a:extLst>
            </p:cNvPr>
            <p:cNvSpPr txBox="1"/>
            <p:nvPr/>
          </p:nvSpPr>
          <p:spPr>
            <a:xfrm>
              <a:off x="5871000" y="1981249"/>
              <a:ext cx="1103296" cy="246221"/>
            </a:xfrm>
            <a:prstGeom prst="rect">
              <a:avLst/>
            </a:prstGeom>
            <a:noFill/>
          </p:spPr>
          <p:txBody>
            <a:bodyPr wrap="square" rtlCol="0">
              <a:spAutoFit/>
            </a:bodyPr>
            <a:lstStyle/>
            <a:p>
              <a:r>
                <a:rPr lang="en-US" sz="1000" dirty="0"/>
                <a:t>No funds sold </a:t>
              </a:r>
            </a:p>
          </p:txBody>
        </p:sp>
        <p:sp>
          <p:nvSpPr>
            <p:cNvPr id="34" name="TextBox 33">
              <a:extLst>
                <a:ext uri="{FF2B5EF4-FFF2-40B4-BE49-F238E27FC236}">
                  <a16:creationId xmlns:a16="http://schemas.microsoft.com/office/drawing/2014/main" id="{B2290125-72E3-449E-9EC1-8FEA7B0140B2}"/>
                </a:ext>
              </a:extLst>
            </p:cNvPr>
            <p:cNvSpPr txBox="1"/>
            <p:nvPr/>
          </p:nvSpPr>
          <p:spPr>
            <a:xfrm>
              <a:off x="5982704" y="2137470"/>
              <a:ext cx="1103296" cy="246221"/>
            </a:xfrm>
            <a:prstGeom prst="rect">
              <a:avLst/>
            </a:prstGeom>
            <a:noFill/>
          </p:spPr>
          <p:txBody>
            <a:bodyPr wrap="square" rtlCol="0">
              <a:spAutoFit/>
            </a:bodyPr>
            <a:lstStyle/>
            <a:p>
              <a:r>
                <a:rPr lang="en-US" sz="1000" dirty="0"/>
                <a:t>AC Multiple</a:t>
              </a:r>
            </a:p>
          </p:txBody>
        </p:sp>
        <p:sp>
          <p:nvSpPr>
            <p:cNvPr id="35" name="TextBox 34">
              <a:extLst>
                <a:ext uri="{FF2B5EF4-FFF2-40B4-BE49-F238E27FC236}">
                  <a16:creationId xmlns:a16="http://schemas.microsoft.com/office/drawing/2014/main" id="{71EACD92-D98E-483E-9615-8E0288BB4A78}"/>
                </a:ext>
              </a:extLst>
            </p:cNvPr>
            <p:cNvSpPr txBox="1"/>
            <p:nvPr/>
          </p:nvSpPr>
          <p:spPr>
            <a:xfrm>
              <a:off x="6141000" y="2317470"/>
              <a:ext cx="1103296" cy="246221"/>
            </a:xfrm>
            <a:prstGeom prst="rect">
              <a:avLst/>
            </a:prstGeom>
            <a:noFill/>
          </p:spPr>
          <p:txBody>
            <a:bodyPr wrap="square" rtlCol="0">
              <a:spAutoFit/>
            </a:bodyPr>
            <a:lstStyle/>
            <a:p>
              <a:r>
                <a:rPr lang="en-US" sz="1000" dirty="0"/>
                <a:t>PC SMA</a:t>
              </a:r>
            </a:p>
          </p:txBody>
        </p:sp>
        <p:sp>
          <p:nvSpPr>
            <p:cNvPr id="36" name="TextBox 35">
              <a:extLst>
                <a:ext uri="{FF2B5EF4-FFF2-40B4-BE49-F238E27FC236}">
                  <a16:creationId xmlns:a16="http://schemas.microsoft.com/office/drawing/2014/main" id="{E3C0D703-9AF9-4529-A856-2B5AEB2F93D6}"/>
                </a:ext>
              </a:extLst>
            </p:cNvPr>
            <p:cNvSpPr txBox="1"/>
            <p:nvPr/>
          </p:nvSpPr>
          <p:spPr>
            <a:xfrm>
              <a:off x="5601000" y="2497470"/>
              <a:ext cx="1392700" cy="246221"/>
            </a:xfrm>
            <a:prstGeom prst="rect">
              <a:avLst/>
            </a:prstGeom>
            <a:noFill/>
          </p:spPr>
          <p:txBody>
            <a:bodyPr wrap="square" rtlCol="0">
              <a:spAutoFit/>
            </a:bodyPr>
            <a:lstStyle/>
            <a:p>
              <a:r>
                <a:rPr lang="en-US" sz="1000" dirty="0"/>
                <a:t>No of fund current</a:t>
              </a:r>
            </a:p>
          </p:txBody>
        </p:sp>
        <p:sp>
          <p:nvSpPr>
            <p:cNvPr id="37" name="TextBox 36">
              <a:extLst>
                <a:ext uri="{FF2B5EF4-FFF2-40B4-BE49-F238E27FC236}">
                  <a16:creationId xmlns:a16="http://schemas.microsoft.com/office/drawing/2014/main" id="{06E345F4-2CF6-4684-B05A-50F6DE724992}"/>
                </a:ext>
              </a:extLst>
            </p:cNvPr>
            <p:cNvSpPr txBox="1"/>
            <p:nvPr/>
          </p:nvSpPr>
          <p:spPr>
            <a:xfrm>
              <a:off x="6006000" y="2656249"/>
              <a:ext cx="1392700" cy="246221"/>
            </a:xfrm>
            <a:prstGeom prst="rect">
              <a:avLst/>
            </a:prstGeom>
            <a:noFill/>
          </p:spPr>
          <p:txBody>
            <a:bodyPr wrap="square" rtlCol="0">
              <a:spAutoFit/>
            </a:bodyPr>
            <a:lstStyle/>
            <a:p>
              <a:r>
                <a:rPr lang="en-US" sz="1000" dirty="0"/>
                <a:t>No of sales </a:t>
              </a:r>
            </a:p>
          </p:txBody>
        </p:sp>
        <p:sp>
          <p:nvSpPr>
            <p:cNvPr id="38" name="TextBox 37">
              <a:extLst>
                <a:ext uri="{FF2B5EF4-FFF2-40B4-BE49-F238E27FC236}">
                  <a16:creationId xmlns:a16="http://schemas.microsoft.com/office/drawing/2014/main" id="{1445A8F9-334D-48EF-8740-C56C271A5D82}"/>
                </a:ext>
              </a:extLst>
            </p:cNvPr>
            <p:cNvSpPr txBox="1"/>
            <p:nvPr/>
          </p:nvSpPr>
          <p:spPr>
            <a:xfrm>
              <a:off x="5646000" y="2836249"/>
              <a:ext cx="1392700" cy="246221"/>
            </a:xfrm>
            <a:prstGeom prst="rect">
              <a:avLst/>
            </a:prstGeom>
            <a:noFill/>
          </p:spPr>
          <p:txBody>
            <a:bodyPr wrap="square" rtlCol="0">
              <a:spAutoFit/>
            </a:bodyPr>
            <a:lstStyle/>
            <a:p>
              <a:r>
                <a:rPr lang="en-US" sz="1000" dirty="0"/>
                <a:t>No of Redemption</a:t>
              </a:r>
            </a:p>
          </p:txBody>
        </p:sp>
        <p:sp>
          <p:nvSpPr>
            <p:cNvPr id="39" name="TextBox 38">
              <a:extLst>
                <a:ext uri="{FF2B5EF4-FFF2-40B4-BE49-F238E27FC236}">
                  <a16:creationId xmlns:a16="http://schemas.microsoft.com/office/drawing/2014/main" id="{1CC3DF67-206E-425F-A35B-45E5B94C2C23}"/>
                </a:ext>
              </a:extLst>
            </p:cNvPr>
            <p:cNvSpPr txBox="1"/>
            <p:nvPr/>
          </p:nvSpPr>
          <p:spPr>
            <a:xfrm>
              <a:off x="6006000" y="2992470"/>
              <a:ext cx="1392700" cy="246221"/>
            </a:xfrm>
            <a:prstGeom prst="rect">
              <a:avLst/>
            </a:prstGeom>
            <a:noFill/>
          </p:spPr>
          <p:txBody>
            <a:bodyPr wrap="square" rtlCol="0">
              <a:spAutoFit/>
            </a:bodyPr>
            <a:lstStyle/>
            <a:p>
              <a:r>
                <a:rPr lang="en-US" sz="1000" dirty="0"/>
                <a:t>Total Sales</a:t>
              </a:r>
            </a:p>
          </p:txBody>
        </p:sp>
        <p:sp>
          <p:nvSpPr>
            <p:cNvPr id="40" name="TextBox 39">
              <a:extLst>
                <a:ext uri="{FF2B5EF4-FFF2-40B4-BE49-F238E27FC236}">
                  <a16:creationId xmlns:a16="http://schemas.microsoft.com/office/drawing/2014/main" id="{F6FB4B05-2041-41AE-9BDA-D57460DB7DAC}"/>
                </a:ext>
              </a:extLst>
            </p:cNvPr>
            <p:cNvSpPr txBox="1"/>
            <p:nvPr/>
          </p:nvSpPr>
          <p:spPr>
            <a:xfrm>
              <a:off x="5736000" y="3170436"/>
              <a:ext cx="1392700" cy="246221"/>
            </a:xfrm>
            <a:prstGeom prst="rect">
              <a:avLst/>
            </a:prstGeom>
            <a:noFill/>
          </p:spPr>
          <p:txBody>
            <a:bodyPr wrap="square" rtlCol="0">
              <a:spAutoFit/>
            </a:bodyPr>
            <a:lstStyle/>
            <a:p>
              <a:r>
                <a:rPr lang="en-US" sz="1000" dirty="0"/>
                <a:t>AC Fixed Income</a:t>
              </a:r>
            </a:p>
          </p:txBody>
        </p:sp>
        <p:sp>
          <p:nvSpPr>
            <p:cNvPr id="41" name="TextBox 40">
              <a:extLst>
                <a:ext uri="{FF2B5EF4-FFF2-40B4-BE49-F238E27FC236}">
                  <a16:creationId xmlns:a16="http://schemas.microsoft.com/office/drawing/2014/main" id="{0F1B11E9-1B61-44FB-88A0-2E4C804F5918}"/>
                </a:ext>
              </a:extLst>
            </p:cNvPr>
            <p:cNvSpPr txBox="1"/>
            <p:nvPr/>
          </p:nvSpPr>
          <p:spPr>
            <a:xfrm>
              <a:off x="6323300" y="3363364"/>
              <a:ext cx="1392700" cy="246221"/>
            </a:xfrm>
            <a:prstGeom prst="rect">
              <a:avLst/>
            </a:prstGeom>
            <a:noFill/>
          </p:spPr>
          <p:txBody>
            <a:bodyPr wrap="square" rtlCol="0">
              <a:spAutoFit/>
            </a:bodyPr>
            <a:lstStyle/>
            <a:p>
              <a:r>
                <a:rPr lang="en-US" sz="1000" dirty="0"/>
                <a:t>AUM</a:t>
              </a:r>
            </a:p>
          </p:txBody>
        </p:sp>
        <p:pic>
          <p:nvPicPr>
            <p:cNvPr id="49" name="Picture 48">
              <a:extLst>
                <a:ext uri="{FF2B5EF4-FFF2-40B4-BE49-F238E27FC236}">
                  <a16:creationId xmlns:a16="http://schemas.microsoft.com/office/drawing/2014/main" id="{657DED42-FF47-46C9-997A-9F9D0EA578D1}"/>
                </a:ext>
              </a:extLst>
            </p:cNvPr>
            <p:cNvPicPr>
              <a:picLocks noChangeAspect="1"/>
            </p:cNvPicPr>
            <p:nvPr/>
          </p:nvPicPr>
          <p:blipFill>
            <a:blip r:embed="rId11"/>
            <a:stretch>
              <a:fillRect/>
            </a:stretch>
          </p:blipFill>
          <p:spPr>
            <a:xfrm>
              <a:off x="6703630" y="972524"/>
              <a:ext cx="4973077" cy="2803007"/>
            </a:xfrm>
            <a:prstGeom prst="rect">
              <a:avLst/>
            </a:prstGeom>
          </p:spPr>
        </p:pic>
        <p:sp>
          <p:nvSpPr>
            <p:cNvPr id="50" name="TextBox 49">
              <a:extLst>
                <a:ext uri="{FF2B5EF4-FFF2-40B4-BE49-F238E27FC236}">
                  <a16:creationId xmlns:a16="http://schemas.microsoft.com/office/drawing/2014/main" id="{A92CB847-C857-458D-8E02-74FE384B8950}"/>
                </a:ext>
              </a:extLst>
            </p:cNvPr>
            <p:cNvSpPr txBox="1"/>
            <p:nvPr/>
          </p:nvSpPr>
          <p:spPr>
            <a:xfrm>
              <a:off x="8102042" y="3738544"/>
              <a:ext cx="1980000" cy="246221"/>
            </a:xfrm>
            <a:prstGeom prst="rect">
              <a:avLst/>
            </a:prstGeom>
            <a:noFill/>
          </p:spPr>
          <p:txBody>
            <a:bodyPr wrap="square" rtlCol="0">
              <a:spAutoFit/>
            </a:bodyPr>
            <a:lstStyle/>
            <a:p>
              <a:r>
                <a:rPr lang="en-US" sz="1000" dirty="0"/>
                <a:t>% Probability of adding new fund</a:t>
              </a:r>
            </a:p>
          </p:txBody>
        </p:sp>
      </p:grpSp>
    </p:spTree>
    <p:extLst>
      <p:ext uri="{BB962C8B-B14F-4D97-AF65-F5344CB8AC3E}">
        <p14:creationId xmlns:p14="http://schemas.microsoft.com/office/powerpoint/2010/main" val="13212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15BE36-5511-4C14-A387-21A6AAE29D75}"/>
              </a:ext>
            </a:extLst>
          </p:cNvPr>
          <p:cNvSpPr>
            <a:spLocks noGrp="1"/>
          </p:cNvSpPr>
          <p:nvPr>
            <p:ph type="sldNum" sz="quarter" idx="12"/>
          </p:nvPr>
        </p:nvSpPr>
        <p:spPr/>
        <p:txBody>
          <a:bodyPr/>
          <a:lstStyle/>
          <a:p>
            <a:fld id="{8486921A-AD83-4227-888E-F81384748212}" type="slidenum">
              <a:rPr lang="en-US" smtClean="0"/>
              <a:pPr/>
              <a:t>17</a:t>
            </a:fld>
            <a:endParaRPr lang="en-US" dirty="0"/>
          </a:p>
        </p:txBody>
      </p:sp>
      <p:grpSp>
        <p:nvGrpSpPr>
          <p:cNvPr id="10" name="Group 9">
            <a:extLst>
              <a:ext uri="{FF2B5EF4-FFF2-40B4-BE49-F238E27FC236}">
                <a16:creationId xmlns:a16="http://schemas.microsoft.com/office/drawing/2014/main" id="{3FED207C-E70D-4127-B6FC-16F87788A6C8}"/>
              </a:ext>
            </a:extLst>
          </p:cNvPr>
          <p:cNvGrpSpPr/>
          <p:nvPr/>
        </p:nvGrpSpPr>
        <p:grpSpPr>
          <a:xfrm>
            <a:off x="246000" y="954000"/>
            <a:ext cx="4587414" cy="3790720"/>
            <a:chOff x="428586" y="1483280"/>
            <a:chExt cx="4305300" cy="3455625"/>
          </a:xfrm>
        </p:grpSpPr>
        <p:pic>
          <p:nvPicPr>
            <p:cNvPr id="9" name="Picture 8">
              <a:extLst>
                <a:ext uri="{FF2B5EF4-FFF2-40B4-BE49-F238E27FC236}">
                  <a16:creationId xmlns:a16="http://schemas.microsoft.com/office/drawing/2014/main" id="{0E4C5B95-60D3-4E39-9479-FD7B053636C5}"/>
                </a:ext>
              </a:extLst>
            </p:cNvPr>
            <p:cNvPicPr>
              <a:picLocks noChangeAspect="1"/>
            </p:cNvPicPr>
            <p:nvPr/>
          </p:nvPicPr>
          <p:blipFill>
            <a:blip r:embed="rId2"/>
            <a:stretch>
              <a:fillRect/>
            </a:stretch>
          </p:blipFill>
          <p:spPr>
            <a:xfrm>
              <a:off x="428586" y="1483280"/>
              <a:ext cx="4305300" cy="3438525"/>
            </a:xfrm>
            <a:prstGeom prst="rect">
              <a:avLst/>
            </a:prstGeom>
          </p:spPr>
        </p:pic>
        <p:sp>
          <p:nvSpPr>
            <p:cNvPr id="5" name="TextBox 4">
              <a:extLst>
                <a:ext uri="{FF2B5EF4-FFF2-40B4-BE49-F238E27FC236}">
                  <a16:creationId xmlns:a16="http://schemas.microsoft.com/office/drawing/2014/main" id="{49E860A8-E3CE-4874-9271-1020C842AB58}"/>
                </a:ext>
              </a:extLst>
            </p:cNvPr>
            <p:cNvSpPr txBox="1"/>
            <p:nvPr/>
          </p:nvSpPr>
          <p:spPr>
            <a:xfrm>
              <a:off x="3306000" y="4569573"/>
              <a:ext cx="1427886" cy="369332"/>
            </a:xfrm>
            <a:prstGeom prst="rect">
              <a:avLst/>
            </a:prstGeom>
            <a:noFill/>
          </p:spPr>
          <p:txBody>
            <a:bodyPr wrap="square" rtlCol="0">
              <a:spAutoFit/>
            </a:bodyPr>
            <a:lstStyle/>
            <a:p>
              <a:r>
                <a:rPr lang="en-US" sz="900" dirty="0"/>
                <a:t>Class 1 = New fund added</a:t>
              </a:r>
            </a:p>
            <a:p>
              <a:r>
                <a:rPr lang="en-US" sz="900" dirty="0"/>
                <a:t>Class 0 = No new fund</a:t>
              </a:r>
            </a:p>
          </p:txBody>
        </p:sp>
      </p:grpSp>
      <p:sp>
        <p:nvSpPr>
          <p:cNvPr id="6" name="TextBox 5">
            <a:extLst>
              <a:ext uri="{FF2B5EF4-FFF2-40B4-BE49-F238E27FC236}">
                <a16:creationId xmlns:a16="http://schemas.microsoft.com/office/drawing/2014/main" id="{6B05122F-1434-4472-B312-C07DD01E679D}"/>
              </a:ext>
            </a:extLst>
          </p:cNvPr>
          <p:cNvSpPr txBox="1"/>
          <p:nvPr/>
        </p:nvSpPr>
        <p:spPr>
          <a:xfrm>
            <a:off x="0" y="0"/>
            <a:ext cx="5430982" cy="584775"/>
          </a:xfrm>
          <a:prstGeom prst="rect">
            <a:avLst/>
          </a:prstGeom>
          <a:noFill/>
        </p:spPr>
        <p:txBody>
          <a:bodyPr wrap="square" rtlCol="0">
            <a:spAutoFit/>
          </a:bodyPr>
          <a:lstStyle/>
          <a:p>
            <a:r>
              <a:rPr lang="en-US" sz="3200" dirty="0"/>
              <a:t>  Classification Metrics</a:t>
            </a:r>
          </a:p>
        </p:txBody>
      </p:sp>
      <p:pic>
        <p:nvPicPr>
          <p:cNvPr id="12" name="Picture 11">
            <a:extLst>
              <a:ext uri="{FF2B5EF4-FFF2-40B4-BE49-F238E27FC236}">
                <a16:creationId xmlns:a16="http://schemas.microsoft.com/office/drawing/2014/main" id="{C2613B1A-0ED8-44E9-9D28-F2D5F1C72E5F}"/>
              </a:ext>
            </a:extLst>
          </p:cNvPr>
          <p:cNvPicPr>
            <a:picLocks noChangeAspect="1"/>
          </p:cNvPicPr>
          <p:nvPr/>
        </p:nvPicPr>
        <p:blipFill>
          <a:blip r:embed="rId3"/>
          <a:stretch>
            <a:fillRect/>
          </a:stretch>
        </p:blipFill>
        <p:spPr>
          <a:xfrm>
            <a:off x="5423782" y="1030231"/>
            <a:ext cx="5524500" cy="1809750"/>
          </a:xfrm>
          <a:prstGeom prst="rect">
            <a:avLst/>
          </a:prstGeom>
        </p:spPr>
      </p:pic>
      <p:sp>
        <p:nvSpPr>
          <p:cNvPr id="16" name="TextBox 15">
            <a:extLst>
              <a:ext uri="{FF2B5EF4-FFF2-40B4-BE49-F238E27FC236}">
                <a16:creationId xmlns:a16="http://schemas.microsoft.com/office/drawing/2014/main" id="{0B91C4B9-ABDD-47BD-9289-DB1D66CE20C6}"/>
              </a:ext>
            </a:extLst>
          </p:cNvPr>
          <p:cNvSpPr txBox="1"/>
          <p:nvPr/>
        </p:nvSpPr>
        <p:spPr>
          <a:xfrm>
            <a:off x="5985268" y="3556355"/>
            <a:ext cx="4947414" cy="923330"/>
          </a:xfrm>
          <a:prstGeom prst="rect">
            <a:avLst/>
          </a:prstGeom>
          <a:noFill/>
          <a:ln>
            <a:solidFill>
              <a:srgbClr val="FF0000"/>
            </a:solidFill>
          </a:ln>
        </p:spPr>
        <p:txBody>
          <a:bodyPr wrap="square" rtlCol="0">
            <a:spAutoFit/>
          </a:bodyPr>
          <a:lstStyle/>
          <a:p>
            <a:pPr marL="285750" indent="-285750">
              <a:buFont typeface="Wingdings" panose="05000000000000000000" pitchFamily="2" charset="2"/>
              <a:buChar char="q"/>
            </a:pPr>
            <a:r>
              <a:rPr lang="en-US" dirty="0"/>
              <a:t>%11 increase in recall compared to Baseline </a:t>
            </a:r>
          </a:p>
          <a:p>
            <a:pPr marL="285750" indent="-285750">
              <a:buFont typeface="Wingdings" panose="05000000000000000000" pitchFamily="2" charset="2"/>
              <a:buChar char="q"/>
            </a:pPr>
            <a:r>
              <a:rPr lang="en-US" dirty="0"/>
              <a:t>% 7 increase in f1-score compared to Baseline</a:t>
            </a:r>
          </a:p>
          <a:p>
            <a:pPr marL="285750" indent="-285750">
              <a:buFont typeface="Wingdings" panose="05000000000000000000" pitchFamily="2" charset="2"/>
              <a:buChar char="q"/>
            </a:pPr>
            <a:r>
              <a:rPr lang="en-US" dirty="0"/>
              <a:t>% 4 increase in precision compared to Baseline</a:t>
            </a:r>
          </a:p>
        </p:txBody>
      </p:sp>
    </p:spTree>
    <p:extLst>
      <p:ext uri="{BB962C8B-B14F-4D97-AF65-F5344CB8AC3E}">
        <p14:creationId xmlns:p14="http://schemas.microsoft.com/office/powerpoint/2010/main" val="301103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128764-A608-430A-AEE2-2CC367E8D45C}"/>
              </a:ext>
            </a:extLst>
          </p:cNvPr>
          <p:cNvSpPr>
            <a:spLocks noGrp="1"/>
          </p:cNvSpPr>
          <p:nvPr>
            <p:ph type="sldNum" sz="quarter" idx="12"/>
          </p:nvPr>
        </p:nvSpPr>
        <p:spPr/>
        <p:txBody>
          <a:bodyPr/>
          <a:lstStyle/>
          <a:p>
            <a:fld id="{8486921A-AD83-4227-888E-F81384748212}" type="slidenum">
              <a:rPr lang="en-US" smtClean="0"/>
              <a:pPr/>
              <a:t>18</a:t>
            </a:fld>
            <a:endParaRPr lang="en-US" dirty="0"/>
          </a:p>
        </p:txBody>
      </p:sp>
      <p:sp>
        <p:nvSpPr>
          <p:cNvPr id="3" name="TextBox 2">
            <a:extLst>
              <a:ext uri="{FF2B5EF4-FFF2-40B4-BE49-F238E27FC236}">
                <a16:creationId xmlns:a16="http://schemas.microsoft.com/office/drawing/2014/main" id="{B4F3FCE6-40AA-4660-B05A-A95C38B369B2}"/>
              </a:ext>
            </a:extLst>
          </p:cNvPr>
          <p:cNvSpPr txBox="1"/>
          <p:nvPr/>
        </p:nvSpPr>
        <p:spPr>
          <a:xfrm>
            <a:off x="0" y="0"/>
            <a:ext cx="6834432" cy="584775"/>
          </a:xfrm>
          <a:prstGeom prst="rect">
            <a:avLst/>
          </a:prstGeom>
          <a:noFill/>
        </p:spPr>
        <p:txBody>
          <a:bodyPr wrap="square" rtlCol="0">
            <a:spAutoFit/>
          </a:bodyPr>
          <a:lstStyle/>
          <a:p>
            <a:r>
              <a:rPr lang="en-US" sz="3200" dirty="0"/>
              <a:t>  More new funds </a:t>
            </a:r>
            <a:r>
              <a:rPr lang="en-US" sz="3200" dirty="0">
                <a:sym typeface="Wingdings" panose="05000000000000000000" pitchFamily="2" charset="2"/>
              </a:rPr>
              <a:t> More revenue? </a:t>
            </a:r>
            <a:endParaRPr lang="en-US" sz="32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B07EA7-76CE-4297-8A43-C01BFEB28DEA}"/>
                  </a:ext>
                </a:extLst>
              </p:cNvPr>
              <p:cNvSpPr txBox="1"/>
              <p:nvPr/>
            </p:nvSpPr>
            <p:spPr>
              <a:xfrm>
                <a:off x="518473" y="1385178"/>
                <a:ext cx="4951072" cy="690830"/>
              </a:xfrm>
              <a:prstGeom prst="rect">
                <a:avLst/>
              </a:prstGeom>
              <a:noFill/>
            </p:spPr>
            <p:txBody>
              <a:bodyPr wrap="square" rtlCol="0">
                <a:spAutoFit/>
              </a:bodyPr>
              <a:lstStyle/>
              <a:p>
                <a:r>
                  <a:rPr lang="en-US" dirty="0"/>
                  <a:t>H</a:t>
                </a:r>
                <a:r>
                  <a:rPr lang="en-US" baseline="-25000" dirty="0"/>
                  <a:t>0</a:t>
                </a:r>
                <a:r>
                  <a:rPr lang="en-US" dirty="0"/>
                  <a:t>  : </a:t>
                </a:r>
                <a14:m>
                  <m:oMath xmlns:m="http://schemas.openxmlformats.org/officeDocument/2006/math">
                    <m:sSub>
                      <m:sSubPr>
                        <m:ctrlPr>
                          <a:rPr lang="pt-BR" i="1" smtClean="0">
                            <a:latin typeface="Cambria Math" panose="02040503050406030204" pitchFamily="18" charset="0"/>
                          </a:rPr>
                        </m:ctrlPr>
                      </m:sSubPr>
                      <m:e>
                        <m:r>
                          <m:rPr>
                            <m:sty m:val="p"/>
                          </m:rPr>
                          <a:rPr lang="el-GR" i="1" smtClean="0">
                            <a:latin typeface="Cambria Math" panose="02040503050406030204" pitchFamily="18" charset="0"/>
                          </a:rPr>
                          <m:t>μ</m:t>
                        </m:r>
                      </m:e>
                      <m:sub>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𝑛𝑒𝑤</m:t>
                        </m:r>
                        <m:r>
                          <a:rPr lang="en-US" b="0" i="1" smtClean="0">
                            <a:latin typeface="Cambria Math" panose="02040503050406030204" pitchFamily="18" charset="0"/>
                          </a:rPr>
                          <m:t> </m:t>
                        </m:r>
                        <m:r>
                          <a:rPr lang="en-US" b="0" i="1" smtClean="0">
                            <a:latin typeface="Cambria Math" panose="02040503050406030204" pitchFamily="18" charset="0"/>
                          </a:rPr>
                          <m:t>𝑓𝑢𝑛𝑑</m:t>
                        </m:r>
                      </m:sub>
                    </m:sSub>
                    <m:r>
                      <a:rPr lang="pt-BR" i="1" smtClean="0">
                        <a:latin typeface="Cambria Math" panose="02040503050406030204" pitchFamily="18" charset="0"/>
                      </a:rPr>
                      <m:t>=</m:t>
                    </m:r>
                  </m:oMath>
                </a14:m>
                <a:r>
                  <a:rPr lang="pt-BR" dirty="0"/>
                  <a:t> </a:t>
                </a:r>
                <a14:m>
                  <m:oMath xmlns:m="http://schemas.openxmlformats.org/officeDocument/2006/math">
                    <m:sSub>
                      <m:sSubPr>
                        <m:ctrlPr>
                          <a:rPr lang="pt-BR" i="1">
                            <a:latin typeface="Cambria Math" panose="02040503050406030204" pitchFamily="18" charset="0"/>
                          </a:rPr>
                        </m:ctrlPr>
                      </m:sSubPr>
                      <m:e>
                        <m:r>
                          <m:rPr>
                            <m:sty m:val="p"/>
                          </m:rPr>
                          <a:rPr lang="el-GR" i="1">
                            <a:latin typeface="Cambria Math" panose="02040503050406030204" pitchFamily="18" charset="0"/>
                          </a:rPr>
                          <m:t>μ</m:t>
                        </m:r>
                      </m:e>
                      <m:sub>
                        <m:r>
                          <a:rPr lang="en-US" i="1">
                            <a:latin typeface="Cambria Math" panose="02040503050406030204" pitchFamily="18" charset="0"/>
                          </a:rPr>
                          <m:t>𝑛𝑒𝑤</m:t>
                        </m:r>
                        <m:r>
                          <a:rPr lang="en-US" i="1">
                            <a:latin typeface="Cambria Math" panose="02040503050406030204" pitchFamily="18" charset="0"/>
                          </a:rPr>
                          <m:t> </m:t>
                        </m:r>
                        <m:r>
                          <a:rPr lang="en-US" i="1">
                            <a:latin typeface="Cambria Math" panose="02040503050406030204" pitchFamily="18" charset="0"/>
                          </a:rPr>
                          <m:t>𝑓𝑢𝑛𝑑</m:t>
                        </m:r>
                      </m:sub>
                    </m:sSub>
                  </m:oMath>
                </a14:m>
                <a:endParaRPr lang="en-US" dirty="0"/>
              </a:p>
              <a:p>
                <a:r>
                  <a:rPr lang="en-US" dirty="0"/>
                  <a:t>Ha  : </a:t>
                </a:r>
                <a14:m>
                  <m:oMath xmlns:m="http://schemas.openxmlformats.org/officeDocument/2006/math">
                    <m:sSub>
                      <m:sSubPr>
                        <m:ctrlPr>
                          <a:rPr lang="pt-BR" i="1" smtClean="0">
                            <a:latin typeface="Cambria Math" panose="02040503050406030204" pitchFamily="18" charset="0"/>
                          </a:rPr>
                        </m:ctrlPr>
                      </m:sSubPr>
                      <m:e>
                        <m:r>
                          <m:rPr>
                            <m:sty m:val="p"/>
                          </m:rPr>
                          <a:rPr lang="el-GR" i="1" smtClean="0">
                            <a:latin typeface="Cambria Math" panose="02040503050406030204" pitchFamily="18" charset="0"/>
                          </a:rPr>
                          <m:t>μ</m:t>
                        </m:r>
                      </m:e>
                      <m:sub>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𝑛𝑒𝑤</m:t>
                        </m:r>
                        <m:r>
                          <a:rPr lang="en-US" b="0" i="1" smtClean="0">
                            <a:latin typeface="Cambria Math" panose="02040503050406030204" pitchFamily="18" charset="0"/>
                          </a:rPr>
                          <m:t> </m:t>
                        </m:r>
                        <m:r>
                          <a:rPr lang="en-US" b="0" i="1" smtClean="0">
                            <a:latin typeface="Cambria Math" panose="02040503050406030204" pitchFamily="18" charset="0"/>
                          </a:rPr>
                          <m:t>𝑓𝑢𝑛𝑑</m:t>
                        </m:r>
                      </m:sub>
                    </m:sSub>
                    <m:r>
                      <a:rPr lang="pt-BR" i="1" smtClean="0">
                        <a:latin typeface="Cambria Math" panose="02040503050406030204" pitchFamily="18" charset="0"/>
                      </a:rPr>
                      <m:t>≠</m:t>
                    </m:r>
                  </m:oMath>
                </a14:m>
                <a:r>
                  <a:rPr lang="pt-BR" dirty="0"/>
                  <a:t> </a:t>
                </a:r>
                <a14:m>
                  <m:oMath xmlns:m="http://schemas.openxmlformats.org/officeDocument/2006/math">
                    <m:sSub>
                      <m:sSubPr>
                        <m:ctrlPr>
                          <a:rPr lang="pt-BR" i="1">
                            <a:latin typeface="Cambria Math" panose="02040503050406030204" pitchFamily="18" charset="0"/>
                          </a:rPr>
                        </m:ctrlPr>
                      </m:sSubPr>
                      <m:e>
                        <m:r>
                          <m:rPr>
                            <m:sty m:val="p"/>
                          </m:rPr>
                          <a:rPr lang="el-GR" i="1">
                            <a:latin typeface="Cambria Math" panose="02040503050406030204" pitchFamily="18" charset="0"/>
                          </a:rPr>
                          <m:t>μ</m:t>
                        </m:r>
                      </m:e>
                      <m:sub>
                        <m:r>
                          <a:rPr lang="en-US" i="1">
                            <a:latin typeface="Cambria Math" panose="02040503050406030204" pitchFamily="18" charset="0"/>
                          </a:rPr>
                          <m:t>𝑛𝑒𝑤</m:t>
                        </m:r>
                        <m:r>
                          <a:rPr lang="en-US" i="1">
                            <a:latin typeface="Cambria Math" panose="02040503050406030204" pitchFamily="18" charset="0"/>
                          </a:rPr>
                          <m:t> </m:t>
                        </m:r>
                        <m:r>
                          <a:rPr lang="en-US" i="1">
                            <a:latin typeface="Cambria Math" panose="02040503050406030204" pitchFamily="18" charset="0"/>
                          </a:rPr>
                          <m:t>𝑓𝑢𝑛𝑑</m:t>
                        </m:r>
                      </m:sub>
                    </m:sSub>
                  </m:oMath>
                </a14:m>
                <a:endParaRPr lang="en-US" dirty="0"/>
              </a:p>
            </p:txBody>
          </p:sp>
        </mc:Choice>
        <mc:Fallback xmlns="">
          <p:sp>
            <p:nvSpPr>
              <p:cNvPr id="6" name="TextBox 5">
                <a:extLst>
                  <a:ext uri="{FF2B5EF4-FFF2-40B4-BE49-F238E27FC236}">
                    <a16:creationId xmlns:a16="http://schemas.microsoft.com/office/drawing/2014/main" id="{64B07EA7-76CE-4297-8A43-C01BFEB28DEA}"/>
                  </a:ext>
                </a:extLst>
              </p:cNvPr>
              <p:cNvSpPr txBox="1">
                <a:spLocks noRot="1" noChangeAspect="1" noMove="1" noResize="1" noEditPoints="1" noAdjustHandles="1" noChangeArrowheads="1" noChangeShapeType="1" noTextEdit="1"/>
              </p:cNvSpPr>
              <p:nvPr/>
            </p:nvSpPr>
            <p:spPr>
              <a:xfrm>
                <a:off x="518473" y="1385178"/>
                <a:ext cx="4951072" cy="690830"/>
              </a:xfrm>
              <a:prstGeom prst="rect">
                <a:avLst/>
              </a:prstGeom>
              <a:blipFill>
                <a:blip r:embed="rId2"/>
                <a:stretch>
                  <a:fillRect l="-985" t="-3509" b="-964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1BED52F-C50B-4D94-883B-E57885F06993}"/>
              </a:ext>
            </a:extLst>
          </p:cNvPr>
          <p:cNvSpPr/>
          <p:nvPr/>
        </p:nvSpPr>
        <p:spPr>
          <a:xfrm>
            <a:off x="2406000" y="2310245"/>
            <a:ext cx="6519853" cy="536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statistically significant revenue increase by adding new funds</a:t>
            </a:r>
          </a:p>
        </p:txBody>
      </p:sp>
      <p:sp>
        <p:nvSpPr>
          <p:cNvPr id="5" name="TextBox 4">
            <a:extLst>
              <a:ext uri="{FF2B5EF4-FFF2-40B4-BE49-F238E27FC236}">
                <a16:creationId xmlns:a16="http://schemas.microsoft.com/office/drawing/2014/main" id="{1FC8EC43-8FF8-44B6-84D0-165F87FA9B31}"/>
              </a:ext>
            </a:extLst>
          </p:cNvPr>
          <p:cNvSpPr txBox="1"/>
          <p:nvPr/>
        </p:nvSpPr>
        <p:spPr>
          <a:xfrm>
            <a:off x="2046000" y="3523781"/>
            <a:ext cx="9271073" cy="1938992"/>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Evidence from 2018 [past] data</a:t>
            </a:r>
          </a:p>
          <a:p>
            <a:pPr marL="285750" indent="-285750">
              <a:buFont typeface="Wingdings" panose="05000000000000000000" pitchFamily="2" charset="2"/>
              <a:buChar char="q"/>
            </a:pPr>
            <a:endParaRPr lang="en-US" sz="2400" dirty="0"/>
          </a:p>
          <a:p>
            <a:pPr marL="742950" lvl="1" indent="-285750">
              <a:buFont typeface="Wingdings" panose="05000000000000000000" pitchFamily="2" charset="2"/>
              <a:buChar char="q"/>
            </a:pPr>
            <a:r>
              <a:rPr lang="en-US" sz="2400" dirty="0"/>
              <a:t>90% generated by two product class ‘SMA’ &amp; ‘MF’s</a:t>
            </a:r>
          </a:p>
          <a:p>
            <a:endParaRPr lang="en-US" sz="2400" dirty="0"/>
          </a:p>
          <a:p>
            <a:pPr marL="742950" lvl="1" indent="-285750">
              <a:buFont typeface="Wingdings" panose="05000000000000000000" pitchFamily="2" charset="2"/>
              <a:buChar char="q"/>
            </a:pPr>
            <a:r>
              <a:rPr lang="en-US" sz="2400" dirty="0"/>
              <a:t>95% funds are invested into ‘Fixed Municipal Asset Class’ </a:t>
            </a:r>
          </a:p>
        </p:txBody>
      </p:sp>
      <p:sp>
        <p:nvSpPr>
          <p:cNvPr id="4" name="TextBox 3">
            <a:extLst>
              <a:ext uri="{FF2B5EF4-FFF2-40B4-BE49-F238E27FC236}">
                <a16:creationId xmlns:a16="http://schemas.microsoft.com/office/drawing/2014/main" id="{C6E56401-57EB-48A7-B169-B822EC14F2EF}"/>
              </a:ext>
            </a:extLst>
          </p:cNvPr>
          <p:cNvSpPr txBox="1"/>
          <p:nvPr/>
        </p:nvSpPr>
        <p:spPr>
          <a:xfrm>
            <a:off x="518473" y="1118143"/>
            <a:ext cx="2565000" cy="338554"/>
          </a:xfrm>
          <a:prstGeom prst="rect">
            <a:avLst/>
          </a:prstGeom>
          <a:noFill/>
        </p:spPr>
        <p:txBody>
          <a:bodyPr wrap="square" rtlCol="0">
            <a:spAutoFit/>
          </a:bodyPr>
          <a:lstStyle/>
          <a:p>
            <a:r>
              <a:rPr lang="en-US" sz="1600" dirty="0">
                <a:solidFill>
                  <a:srgbClr val="0070C0"/>
                </a:solidFill>
              </a:rPr>
              <a:t>Mean test</a:t>
            </a:r>
            <a:endParaRPr lang="en-US" sz="16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EE9804F-E0AD-42AB-9CF2-4CE33556F21E}"/>
                  </a:ext>
                </a:extLst>
              </p:cNvPr>
              <p:cNvSpPr txBox="1"/>
              <p:nvPr/>
            </p:nvSpPr>
            <p:spPr>
              <a:xfrm>
                <a:off x="6096000" y="1410360"/>
                <a:ext cx="4951072" cy="690830"/>
              </a:xfrm>
              <a:prstGeom prst="rect">
                <a:avLst/>
              </a:prstGeom>
              <a:noFill/>
            </p:spPr>
            <p:txBody>
              <a:bodyPr wrap="square" rtlCol="0">
                <a:spAutoFit/>
              </a:bodyPr>
              <a:lstStyle/>
              <a:p>
                <a:r>
                  <a:rPr lang="en-US" dirty="0"/>
                  <a:t>H</a:t>
                </a:r>
                <a:r>
                  <a:rPr lang="en-US" baseline="-25000" dirty="0"/>
                  <a:t>0</a:t>
                </a:r>
                <a:r>
                  <a:rPr lang="en-US" dirty="0"/>
                  <a:t>  : </a:t>
                </a:r>
                <a14:m>
                  <m:oMath xmlns:m="http://schemas.openxmlformats.org/officeDocument/2006/math">
                    <m:sSub>
                      <m:sSubPr>
                        <m:ctrlPr>
                          <a:rPr lang="pt-BR" i="1" smtClean="0">
                            <a:latin typeface="Cambria Math" panose="02040503050406030204" pitchFamily="18" charset="0"/>
                          </a:rPr>
                        </m:ctrlPr>
                      </m:sSubPr>
                      <m:e>
                        <m:r>
                          <m:rPr>
                            <m:sty m:val="p"/>
                          </m:rPr>
                          <a:rPr lang="el-GR" i="1" smtClean="0">
                            <a:latin typeface="Cambria Math" panose="02040503050406030204" pitchFamily="18" charset="0"/>
                          </a:rPr>
                          <m:t>σ</m:t>
                        </m:r>
                        <m:r>
                          <a:rPr lang="en-US" b="0" i="1" baseline="30000" smtClean="0">
                            <a:latin typeface="Cambria Math" panose="02040503050406030204" pitchFamily="18" charset="0"/>
                          </a:rPr>
                          <m:t>2</m:t>
                        </m:r>
                      </m:e>
                      <m:sub>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𝑛𝑒𝑤</m:t>
                        </m:r>
                        <m:r>
                          <a:rPr lang="en-US" b="0" i="1" smtClean="0">
                            <a:latin typeface="Cambria Math" panose="02040503050406030204" pitchFamily="18" charset="0"/>
                          </a:rPr>
                          <m:t> </m:t>
                        </m:r>
                        <m:r>
                          <a:rPr lang="en-US" b="0" i="1" smtClean="0">
                            <a:latin typeface="Cambria Math" panose="02040503050406030204" pitchFamily="18" charset="0"/>
                          </a:rPr>
                          <m:t>𝑓𝑢𝑛𝑑</m:t>
                        </m:r>
                      </m:sub>
                    </m:sSub>
                    <m:r>
                      <a:rPr lang="pt-BR" i="1" smtClean="0">
                        <a:latin typeface="Cambria Math" panose="02040503050406030204" pitchFamily="18" charset="0"/>
                      </a:rPr>
                      <m:t>=</m:t>
                    </m:r>
                  </m:oMath>
                </a14:m>
                <a:r>
                  <a:rPr lang="pt-BR" dirty="0"/>
                  <a:t> </a:t>
                </a:r>
                <a14:m>
                  <m:oMath xmlns:m="http://schemas.openxmlformats.org/officeDocument/2006/math">
                    <m:sSub>
                      <m:sSubPr>
                        <m:ctrlPr>
                          <a:rPr lang="pt-BR" i="1">
                            <a:latin typeface="Cambria Math" panose="02040503050406030204" pitchFamily="18" charset="0"/>
                          </a:rPr>
                        </m:ctrlPr>
                      </m:sSubPr>
                      <m:e>
                        <m:r>
                          <m:rPr>
                            <m:sty m:val="p"/>
                          </m:rPr>
                          <a:rPr lang="el-GR" i="1">
                            <a:latin typeface="Cambria Math" panose="02040503050406030204" pitchFamily="18" charset="0"/>
                          </a:rPr>
                          <m:t>σ</m:t>
                        </m:r>
                        <m:r>
                          <a:rPr lang="en-US" i="1" baseline="30000">
                            <a:latin typeface="Cambria Math" panose="02040503050406030204" pitchFamily="18" charset="0"/>
                          </a:rPr>
                          <m:t>2</m:t>
                        </m:r>
                      </m:e>
                      <m:sub>
                        <m:r>
                          <a:rPr lang="en-US" i="1">
                            <a:latin typeface="Cambria Math" panose="02040503050406030204" pitchFamily="18" charset="0"/>
                          </a:rPr>
                          <m:t>𝑛𝑒𝑤</m:t>
                        </m:r>
                        <m:r>
                          <a:rPr lang="en-US" i="1">
                            <a:latin typeface="Cambria Math" panose="02040503050406030204" pitchFamily="18" charset="0"/>
                          </a:rPr>
                          <m:t> </m:t>
                        </m:r>
                        <m:r>
                          <a:rPr lang="en-US" i="1">
                            <a:latin typeface="Cambria Math" panose="02040503050406030204" pitchFamily="18" charset="0"/>
                          </a:rPr>
                          <m:t>𝑓𝑢𝑛𝑑</m:t>
                        </m:r>
                      </m:sub>
                    </m:sSub>
                  </m:oMath>
                </a14:m>
                <a:endParaRPr lang="en-US" dirty="0"/>
              </a:p>
              <a:p>
                <a:r>
                  <a:rPr lang="en-US" dirty="0"/>
                  <a:t>Ha  : </a:t>
                </a:r>
                <a14:m>
                  <m:oMath xmlns:m="http://schemas.openxmlformats.org/officeDocument/2006/math">
                    <m:sSub>
                      <m:sSubPr>
                        <m:ctrlPr>
                          <a:rPr lang="pt-BR" i="1" smtClean="0">
                            <a:latin typeface="Cambria Math" panose="02040503050406030204" pitchFamily="18" charset="0"/>
                          </a:rPr>
                        </m:ctrlPr>
                      </m:sSubPr>
                      <m:e>
                        <m:r>
                          <m:rPr>
                            <m:sty m:val="p"/>
                          </m:rPr>
                          <a:rPr lang="el-GR" i="1">
                            <a:latin typeface="Cambria Math" panose="02040503050406030204" pitchFamily="18" charset="0"/>
                          </a:rPr>
                          <m:t>σ</m:t>
                        </m:r>
                        <m:r>
                          <a:rPr lang="en-US" i="1" baseline="30000">
                            <a:latin typeface="Cambria Math" panose="02040503050406030204" pitchFamily="18" charset="0"/>
                          </a:rPr>
                          <m:t>2</m:t>
                        </m:r>
                      </m:e>
                      <m:sub>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𝑛𝑒𝑤</m:t>
                        </m:r>
                        <m:r>
                          <a:rPr lang="en-US" b="0" i="1" smtClean="0">
                            <a:latin typeface="Cambria Math" panose="02040503050406030204" pitchFamily="18" charset="0"/>
                          </a:rPr>
                          <m:t> </m:t>
                        </m:r>
                        <m:r>
                          <a:rPr lang="en-US" b="0" i="1" smtClean="0">
                            <a:latin typeface="Cambria Math" panose="02040503050406030204" pitchFamily="18" charset="0"/>
                          </a:rPr>
                          <m:t>𝑓𝑢𝑛𝑑</m:t>
                        </m:r>
                      </m:sub>
                    </m:sSub>
                    <m:r>
                      <a:rPr lang="pt-BR" i="1" smtClean="0">
                        <a:latin typeface="Cambria Math" panose="02040503050406030204" pitchFamily="18" charset="0"/>
                      </a:rPr>
                      <m:t>≠</m:t>
                    </m:r>
                  </m:oMath>
                </a14:m>
                <a:r>
                  <a:rPr lang="pt-BR" dirty="0"/>
                  <a:t> </a:t>
                </a:r>
                <a14:m>
                  <m:oMath xmlns:m="http://schemas.openxmlformats.org/officeDocument/2006/math">
                    <m:sSub>
                      <m:sSubPr>
                        <m:ctrlPr>
                          <a:rPr lang="pt-BR" i="1">
                            <a:latin typeface="Cambria Math" panose="02040503050406030204" pitchFamily="18" charset="0"/>
                          </a:rPr>
                        </m:ctrlPr>
                      </m:sSubPr>
                      <m:e>
                        <m:r>
                          <m:rPr>
                            <m:sty m:val="p"/>
                          </m:rPr>
                          <a:rPr lang="el-GR" i="1">
                            <a:latin typeface="Cambria Math" panose="02040503050406030204" pitchFamily="18" charset="0"/>
                          </a:rPr>
                          <m:t>σ</m:t>
                        </m:r>
                        <m:r>
                          <a:rPr lang="en-US" i="1" baseline="30000">
                            <a:latin typeface="Cambria Math" panose="02040503050406030204" pitchFamily="18" charset="0"/>
                          </a:rPr>
                          <m:t>2</m:t>
                        </m:r>
                      </m:e>
                      <m:sub>
                        <m:r>
                          <a:rPr lang="en-US" i="1">
                            <a:latin typeface="Cambria Math" panose="02040503050406030204" pitchFamily="18" charset="0"/>
                          </a:rPr>
                          <m:t>𝑛𝑒𝑤</m:t>
                        </m:r>
                        <m:r>
                          <a:rPr lang="en-US" i="1">
                            <a:latin typeface="Cambria Math" panose="02040503050406030204" pitchFamily="18" charset="0"/>
                          </a:rPr>
                          <m:t> </m:t>
                        </m:r>
                        <m:r>
                          <a:rPr lang="en-US" i="1">
                            <a:latin typeface="Cambria Math" panose="02040503050406030204" pitchFamily="18" charset="0"/>
                          </a:rPr>
                          <m:t>𝑓𝑢𝑛𝑑</m:t>
                        </m:r>
                      </m:sub>
                    </m:sSub>
                  </m:oMath>
                </a14:m>
                <a:endParaRPr lang="en-US" dirty="0"/>
              </a:p>
            </p:txBody>
          </p:sp>
        </mc:Choice>
        <mc:Fallback xmlns="">
          <p:sp>
            <p:nvSpPr>
              <p:cNvPr id="12" name="TextBox 11">
                <a:extLst>
                  <a:ext uri="{FF2B5EF4-FFF2-40B4-BE49-F238E27FC236}">
                    <a16:creationId xmlns:a16="http://schemas.microsoft.com/office/drawing/2014/main" id="{BEE9804F-E0AD-42AB-9CF2-4CE33556F21E}"/>
                  </a:ext>
                </a:extLst>
              </p:cNvPr>
              <p:cNvSpPr txBox="1">
                <a:spLocks noRot="1" noChangeAspect="1" noMove="1" noResize="1" noEditPoints="1" noAdjustHandles="1" noChangeArrowheads="1" noChangeShapeType="1" noTextEdit="1"/>
              </p:cNvSpPr>
              <p:nvPr/>
            </p:nvSpPr>
            <p:spPr>
              <a:xfrm>
                <a:off x="6096000" y="1410360"/>
                <a:ext cx="4951072" cy="690830"/>
              </a:xfrm>
              <a:prstGeom prst="rect">
                <a:avLst/>
              </a:prstGeom>
              <a:blipFill>
                <a:blip r:embed="rId3"/>
                <a:stretch>
                  <a:fillRect l="-985" t="-3509" b="-964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457FAF4-415D-4C13-90C8-4AA411900C5E}"/>
              </a:ext>
            </a:extLst>
          </p:cNvPr>
          <p:cNvSpPr txBox="1"/>
          <p:nvPr/>
        </p:nvSpPr>
        <p:spPr>
          <a:xfrm>
            <a:off x="6076843" y="1104368"/>
            <a:ext cx="2565000" cy="338554"/>
          </a:xfrm>
          <a:prstGeom prst="rect">
            <a:avLst/>
          </a:prstGeom>
          <a:noFill/>
        </p:spPr>
        <p:txBody>
          <a:bodyPr wrap="square" rtlCol="0">
            <a:spAutoFit/>
          </a:bodyPr>
          <a:lstStyle/>
          <a:p>
            <a:r>
              <a:rPr lang="en-US" sz="1600" dirty="0">
                <a:solidFill>
                  <a:srgbClr val="0070C0"/>
                </a:solidFill>
              </a:rPr>
              <a:t>Variances test</a:t>
            </a:r>
            <a:endParaRPr lang="en-US" sz="1600" dirty="0"/>
          </a:p>
        </p:txBody>
      </p:sp>
    </p:spTree>
    <p:extLst>
      <p:ext uri="{BB962C8B-B14F-4D97-AF65-F5344CB8AC3E}">
        <p14:creationId xmlns:p14="http://schemas.microsoft.com/office/powerpoint/2010/main" val="169713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5" grpId="0"/>
      <p:bldP spid="4"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030DC5-948B-4369-AF23-31C155530915}"/>
              </a:ext>
            </a:extLst>
          </p:cNvPr>
          <p:cNvSpPr>
            <a:spLocks noGrp="1"/>
          </p:cNvSpPr>
          <p:nvPr>
            <p:ph type="sldNum" sz="quarter" idx="12"/>
          </p:nvPr>
        </p:nvSpPr>
        <p:spPr/>
        <p:txBody>
          <a:bodyPr/>
          <a:lstStyle/>
          <a:p>
            <a:fld id="{8486921A-AD83-4227-888E-F81384748212}" type="slidenum">
              <a:rPr lang="en-US" smtClean="0"/>
              <a:pPr/>
              <a:t>19</a:t>
            </a:fld>
            <a:endParaRPr lang="en-US" dirty="0"/>
          </a:p>
        </p:txBody>
      </p:sp>
      <p:sp>
        <p:nvSpPr>
          <p:cNvPr id="5" name="TextBox 4">
            <a:extLst>
              <a:ext uri="{FF2B5EF4-FFF2-40B4-BE49-F238E27FC236}">
                <a16:creationId xmlns:a16="http://schemas.microsoft.com/office/drawing/2014/main" id="{9949E325-A818-456E-9AD2-7A302FC7C8EE}"/>
              </a:ext>
            </a:extLst>
          </p:cNvPr>
          <p:cNvSpPr txBox="1"/>
          <p:nvPr/>
        </p:nvSpPr>
        <p:spPr>
          <a:xfrm>
            <a:off x="0" y="0"/>
            <a:ext cx="6834432" cy="584775"/>
          </a:xfrm>
          <a:prstGeom prst="rect">
            <a:avLst/>
          </a:prstGeom>
          <a:noFill/>
        </p:spPr>
        <p:txBody>
          <a:bodyPr wrap="square" rtlCol="0">
            <a:spAutoFit/>
          </a:bodyPr>
          <a:lstStyle/>
          <a:p>
            <a:r>
              <a:rPr lang="en-US" sz="3200" dirty="0"/>
              <a:t>  More new funds </a:t>
            </a:r>
            <a:r>
              <a:rPr lang="en-US" sz="3200" dirty="0">
                <a:sym typeface="Wingdings" panose="05000000000000000000" pitchFamily="2" charset="2"/>
              </a:rPr>
              <a:t> new business? </a:t>
            </a:r>
            <a:endParaRPr lang="en-US" sz="3200" dirty="0"/>
          </a:p>
        </p:txBody>
      </p:sp>
      <p:graphicFrame>
        <p:nvGraphicFramePr>
          <p:cNvPr id="6" name="Table 6">
            <a:extLst>
              <a:ext uri="{FF2B5EF4-FFF2-40B4-BE49-F238E27FC236}">
                <a16:creationId xmlns:a16="http://schemas.microsoft.com/office/drawing/2014/main" id="{FF596CB3-E8C6-4305-B987-4F6FDB0C9EC3}"/>
              </a:ext>
            </a:extLst>
          </p:cNvPr>
          <p:cNvGraphicFramePr>
            <a:graphicFrameLocks noGrp="1"/>
          </p:cNvGraphicFramePr>
          <p:nvPr>
            <p:extLst>
              <p:ext uri="{D42A27DB-BD31-4B8C-83A1-F6EECF244321}">
                <p14:modId xmlns:p14="http://schemas.microsoft.com/office/powerpoint/2010/main" val="549253180"/>
              </p:ext>
            </p:extLst>
          </p:nvPr>
        </p:nvGraphicFramePr>
        <p:xfrm>
          <a:off x="945240" y="934930"/>
          <a:ext cx="5087329" cy="2526079"/>
        </p:xfrm>
        <a:graphic>
          <a:graphicData uri="http://schemas.openxmlformats.org/drawingml/2006/table">
            <a:tbl>
              <a:tblPr firstRow="1" bandRow="1">
                <a:tableStyleId>{5C22544A-7EE6-4342-B048-85BDC9FD1C3A}</a:tableStyleId>
              </a:tblPr>
              <a:tblGrid>
                <a:gridCol w="2180760">
                  <a:extLst>
                    <a:ext uri="{9D8B030D-6E8A-4147-A177-3AD203B41FA5}">
                      <a16:colId xmlns:a16="http://schemas.microsoft.com/office/drawing/2014/main" val="1093970071"/>
                    </a:ext>
                  </a:extLst>
                </a:gridCol>
                <a:gridCol w="1412496">
                  <a:extLst>
                    <a:ext uri="{9D8B030D-6E8A-4147-A177-3AD203B41FA5}">
                      <a16:colId xmlns:a16="http://schemas.microsoft.com/office/drawing/2014/main" val="3687434637"/>
                    </a:ext>
                  </a:extLst>
                </a:gridCol>
                <a:gridCol w="1494073">
                  <a:extLst>
                    <a:ext uri="{9D8B030D-6E8A-4147-A177-3AD203B41FA5}">
                      <a16:colId xmlns:a16="http://schemas.microsoft.com/office/drawing/2014/main" val="1765659884"/>
                    </a:ext>
                  </a:extLst>
                </a:gridCol>
              </a:tblGrid>
              <a:tr h="564337">
                <a:tc>
                  <a:txBody>
                    <a:bodyPr/>
                    <a:lstStyle/>
                    <a:p>
                      <a:r>
                        <a:rPr lang="en-US" sz="1400" dirty="0"/>
                        <a:t>Column</a:t>
                      </a:r>
                    </a:p>
                  </a:txBody>
                  <a:tcPr/>
                </a:tc>
                <a:tc>
                  <a:txBody>
                    <a:bodyPr/>
                    <a:lstStyle/>
                    <a:p>
                      <a:r>
                        <a:rPr lang="en-US" sz="1400" dirty="0"/>
                        <a:t>(Class 1)</a:t>
                      </a:r>
                    </a:p>
                    <a:p>
                      <a:r>
                        <a:rPr lang="en-US" sz="1400" dirty="0"/>
                        <a:t>New Fund</a:t>
                      </a:r>
                    </a:p>
                  </a:txBody>
                  <a:tcPr/>
                </a:tc>
                <a:tc>
                  <a:txBody>
                    <a:bodyPr/>
                    <a:lstStyle/>
                    <a:p>
                      <a:r>
                        <a:rPr lang="en-US" sz="1400" dirty="0"/>
                        <a:t>(Class 0)</a:t>
                      </a:r>
                    </a:p>
                    <a:p>
                      <a:r>
                        <a:rPr lang="en-US" sz="1400" dirty="0"/>
                        <a:t>No  New fund</a:t>
                      </a:r>
                    </a:p>
                  </a:txBody>
                  <a:tcPr/>
                </a:tc>
                <a:extLst>
                  <a:ext uri="{0D108BD9-81ED-4DB2-BD59-A6C34878D82A}">
                    <a16:rowId xmlns:a16="http://schemas.microsoft.com/office/drawing/2014/main" val="3062695356"/>
                  </a:ext>
                </a:extLst>
              </a:tr>
              <a:tr h="326957">
                <a:tc>
                  <a:txBody>
                    <a:bodyPr/>
                    <a:lstStyle/>
                    <a:p>
                      <a:r>
                        <a:rPr lang="en-US" sz="1400" dirty="0"/>
                        <a:t>No of sales</a:t>
                      </a:r>
                    </a:p>
                  </a:txBody>
                  <a:tcPr/>
                </a:tc>
                <a:tc>
                  <a:txBody>
                    <a:bodyPr/>
                    <a:lstStyle/>
                    <a:p>
                      <a:r>
                        <a:rPr lang="en-US" sz="1400" dirty="0"/>
                        <a:t>35.86</a:t>
                      </a:r>
                    </a:p>
                  </a:txBody>
                  <a:tcPr/>
                </a:tc>
                <a:tc>
                  <a:txBody>
                    <a:bodyPr/>
                    <a:lstStyle/>
                    <a:p>
                      <a:r>
                        <a:rPr lang="en-US" sz="1400" dirty="0"/>
                        <a:t>14.77</a:t>
                      </a:r>
                    </a:p>
                  </a:txBody>
                  <a:tcPr/>
                </a:tc>
                <a:extLst>
                  <a:ext uri="{0D108BD9-81ED-4DB2-BD59-A6C34878D82A}">
                    <a16:rowId xmlns:a16="http://schemas.microsoft.com/office/drawing/2014/main" val="549268367"/>
                  </a:ext>
                </a:extLst>
              </a:tr>
              <a:tr h="326957">
                <a:tc>
                  <a:txBody>
                    <a:bodyPr/>
                    <a:lstStyle/>
                    <a:p>
                      <a:r>
                        <a:rPr lang="en-US" sz="1400" dirty="0"/>
                        <a:t>No of funds sold </a:t>
                      </a:r>
                    </a:p>
                  </a:txBody>
                  <a:tcPr/>
                </a:tc>
                <a:tc>
                  <a:txBody>
                    <a:bodyPr/>
                    <a:lstStyle/>
                    <a:p>
                      <a:r>
                        <a:rPr lang="en-US" sz="1400" dirty="0"/>
                        <a:t>2.27</a:t>
                      </a:r>
                    </a:p>
                  </a:txBody>
                  <a:tcPr/>
                </a:tc>
                <a:tc>
                  <a:txBody>
                    <a:bodyPr/>
                    <a:lstStyle/>
                    <a:p>
                      <a:r>
                        <a:rPr lang="en-US" sz="1400" dirty="0"/>
                        <a:t>1.06</a:t>
                      </a:r>
                    </a:p>
                  </a:txBody>
                  <a:tcPr/>
                </a:tc>
                <a:extLst>
                  <a:ext uri="{0D108BD9-81ED-4DB2-BD59-A6C34878D82A}">
                    <a16:rowId xmlns:a16="http://schemas.microsoft.com/office/drawing/2014/main" val="2698407539"/>
                  </a:ext>
                </a:extLst>
              </a:tr>
              <a:tr h="326957">
                <a:tc>
                  <a:txBody>
                    <a:bodyPr/>
                    <a:lstStyle/>
                    <a:p>
                      <a:r>
                        <a:rPr lang="en-US" sz="1400" dirty="0"/>
                        <a:t>No of Asset class sold </a:t>
                      </a:r>
                    </a:p>
                  </a:txBody>
                  <a:tcPr/>
                </a:tc>
                <a:tc>
                  <a:txBody>
                    <a:bodyPr/>
                    <a:lstStyle/>
                    <a:p>
                      <a:r>
                        <a:rPr lang="en-US" sz="1400" dirty="0"/>
                        <a:t>1.202</a:t>
                      </a:r>
                    </a:p>
                  </a:txBody>
                  <a:tcPr/>
                </a:tc>
                <a:tc>
                  <a:txBody>
                    <a:bodyPr/>
                    <a:lstStyle/>
                    <a:p>
                      <a:r>
                        <a:rPr lang="en-US" sz="1400" dirty="0"/>
                        <a:t>0.64</a:t>
                      </a:r>
                    </a:p>
                  </a:txBody>
                  <a:tcPr/>
                </a:tc>
                <a:extLst>
                  <a:ext uri="{0D108BD9-81ED-4DB2-BD59-A6C34878D82A}">
                    <a16:rowId xmlns:a16="http://schemas.microsoft.com/office/drawing/2014/main" val="666971696"/>
                  </a:ext>
                </a:extLst>
              </a:tr>
              <a:tr h="326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 of sales &gt;10k</a:t>
                      </a:r>
                    </a:p>
                  </a:txBody>
                  <a:tcPr/>
                </a:tc>
                <a:tc>
                  <a:txBody>
                    <a:bodyPr/>
                    <a:lstStyle/>
                    <a:p>
                      <a:r>
                        <a:rPr lang="en-US" sz="1400" dirty="0"/>
                        <a:t>4.1</a:t>
                      </a:r>
                    </a:p>
                  </a:txBody>
                  <a:tcPr/>
                </a:tc>
                <a:tc>
                  <a:txBody>
                    <a:bodyPr/>
                    <a:lstStyle/>
                    <a:p>
                      <a:r>
                        <a:rPr lang="en-US" sz="1400" dirty="0"/>
                        <a:t>1.85</a:t>
                      </a:r>
                    </a:p>
                  </a:txBody>
                  <a:tcPr/>
                </a:tc>
                <a:extLst>
                  <a:ext uri="{0D108BD9-81ED-4DB2-BD59-A6C34878D82A}">
                    <a16:rowId xmlns:a16="http://schemas.microsoft.com/office/drawing/2014/main" val="1093640734"/>
                  </a:ext>
                </a:extLst>
              </a:tr>
              <a:tr h="326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 of funds sold  &gt;10k</a:t>
                      </a:r>
                    </a:p>
                  </a:txBody>
                  <a:tcPr/>
                </a:tc>
                <a:tc>
                  <a:txBody>
                    <a:bodyPr/>
                    <a:lstStyle/>
                    <a:p>
                      <a:r>
                        <a:rPr lang="en-US" sz="1400" dirty="0"/>
                        <a:t>.966</a:t>
                      </a:r>
                    </a:p>
                  </a:txBody>
                  <a:tcPr/>
                </a:tc>
                <a:tc>
                  <a:txBody>
                    <a:bodyPr/>
                    <a:lstStyle/>
                    <a:p>
                      <a:r>
                        <a:rPr lang="en-US" sz="1400" dirty="0"/>
                        <a:t>.436</a:t>
                      </a:r>
                    </a:p>
                  </a:txBody>
                  <a:tcPr/>
                </a:tc>
                <a:extLst>
                  <a:ext uri="{0D108BD9-81ED-4DB2-BD59-A6C34878D82A}">
                    <a16:rowId xmlns:a16="http://schemas.microsoft.com/office/drawing/2014/main" val="2630343607"/>
                  </a:ext>
                </a:extLst>
              </a:tr>
              <a:tr h="326957">
                <a:tc>
                  <a:txBody>
                    <a:bodyPr/>
                    <a:lstStyle/>
                    <a:p>
                      <a:r>
                        <a:rPr lang="en-US" sz="1400" dirty="0"/>
                        <a:t>No of Asset class sold &gt;10k</a:t>
                      </a:r>
                    </a:p>
                  </a:txBody>
                  <a:tcPr/>
                </a:tc>
                <a:tc>
                  <a:txBody>
                    <a:bodyPr/>
                    <a:lstStyle/>
                    <a:p>
                      <a:r>
                        <a:rPr lang="en-US" sz="1400" dirty="0"/>
                        <a:t>0.6</a:t>
                      </a:r>
                    </a:p>
                  </a:txBody>
                  <a:tcPr/>
                </a:tc>
                <a:tc>
                  <a:txBody>
                    <a:bodyPr/>
                    <a:lstStyle/>
                    <a:p>
                      <a:r>
                        <a:rPr lang="en-US" sz="1400" dirty="0"/>
                        <a:t>.304</a:t>
                      </a:r>
                    </a:p>
                  </a:txBody>
                  <a:tcPr/>
                </a:tc>
                <a:extLst>
                  <a:ext uri="{0D108BD9-81ED-4DB2-BD59-A6C34878D82A}">
                    <a16:rowId xmlns:a16="http://schemas.microsoft.com/office/drawing/2014/main" val="3332961121"/>
                  </a:ext>
                </a:extLst>
              </a:tr>
            </a:tbl>
          </a:graphicData>
        </a:graphic>
      </p:graphicFrame>
      <p:sp>
        <p:nvSpPr>
          <p:cNvPr id="7" name="TextBox 6">
            <a:extLst>
              <a:ext uri="{FF2B5EF4-FFF2-40B4-BE49-F238E27FC236}">
                <a16:creationId xmlns:a16="http://schemas.microsoft.com/office/drawing/2014/main" id="{EA0E9063-E55F-470F-803C-801321130995}"/>
              </a:ext>
            </a:extLst>
          </p:cNvPr>
          <p:cNvSpPr txBox="1"/>
          <p:nvPr/>
        </p:nvSpPr>
        <p:spPr>
          <a:xfrm>
            <a:off x="561000" y="3429000"/>
            <a:ext cx="6030000" cy="261610"/>
          </a:xfrm>
          <a:prstGeom prst="rect">
            <a:avLst/>
          </a:prstGeom>
          <a:noFill/>
        </p:spPr>
        <p:txBody>
          <a:bodyPr wrap="square" rtlCol="0">
            <a:spAutoFit/>
          </a:bodyPr>
          <a:lstStyle/>
          <a:p>
            <a:r>
              <a:rPr lang="en-US" sz="1100" dirty="0"/>
              <a:t>Mean transactions = Number of transactions / Total number of columns of new fund or no new fund</a:t>
            </a:r>
          </a:p>
        </p:txBody>
      </p:sp>
      <p:sp>
        <p:nvSpPr>
          <p:cNvPr id="8" name="TextBox 7">
            <a:extLst>
              <a:ext uri="{FF2B5EF4-FFF2-40B4-BE49-F238E27FC236}">
                <a16:creationId xmlns:a16="http://schemas.microsoft.com/office/drawing/2014/main" id="{E5FE3A16-9CA2-4ED6-9EB1-C290D6055361}"/>
              </a:ext>
            </a:extLst>
          </p:cNvPr>
          <p:cNvSpPr txBox="1"/>
          <p:nvPr/>
        </p:nvSpPr>
        <p:spPr>
          <a:xfrm>
            <a:off x="876000" y="4149000"/>
            <a:ext cx="10820760" cy="461665"/>
          </a:xfrm>
          <a:prstGeom prst="rect">
            <a:avLst/>
          </a:prstGeom>
          <a:noFill/>
        </p:spPr>
        <p:txBody>
          <a:bodyPr wrap="square" rtlCol="0">
            <a:spAutoFit/>
          </a:bodyPr>
          <a:lstStyle/>
          <a:p>
            <a:r>
              <a:rPr lang="en-US" sz="2400" dirty="0"/>
              <a:t>Comparing means atleast it shows that there are more transactions with new funds</a:t>
            </a:r>
          </a:p>
        </p:txBody>
      </p:sp>
      <p:pic>
        <p:nvPicPr>
          <p:cNvPr id="11" name="Picture 10">
            <a:extLst>
              <a:ext uri="{FF2B5EF4-FFF2-40B4-BE49-F238E27FC236}">
                <a16:creationId xmlns:a16="http://schemas.microsoft.com/office/drawing/2014/main" id="{B57ECDDB-8B18-420E-A6F4-2D1D5D812F1E}"/>
              </a:ext>
            </a:extLst>
          </p:cNvPr>
          <p:cNvPicPr>
            <a:picLocks noChangeAspect="1"/>
          </p:cNvPicPr>
          <p:nvPr/>
        </p:nvPicPr>
        <p:blipFill>
          <a:blip r:embed="rId2"/>
          <a:stretch>
            <a:fillRect/>
          </a:stretch>
        </p:blipFill>
        <p:spPr>
          <a:xfrm>
            <a:off x="6681000" y="897356"/>
            <a:ext cx="4303518" cy="2743693"/>
          </a:xfrm>
          <a:prstGeom prst="rect">
            <a:avLst/>
          </a:prstGeom>
        </p:spPr>
      </p:pic>
      <p:sp>
        <p:nvSpPr>
          <p:cNvPr id="3" name="TextBox 2">
            <a:extLst>
              <a:ext uri="{FF2B5EF4-FFF2-40B4-BE49-F238E27FC236}">
                <a16:creationId xmlns:a16="http://schemas.microsoft.com/office/drawing/2014/main" id="{432BA3FC-C5E1-4340-B9DD-A4486CD1794A}"/>
              </a:ext>
            </a:extLst>
          </p:cNvPr>
          <p:cNvSpPr txBox="1"/>
          <p:nvPr/>
        </p:nvSpPr>
        <p:spPr>
          <a:xfrm>
            <a:off x="922740" y="5021842"/>
            <a:ext cx="10665000" cy="461665"/>
          </a:xfrm>
          <a:prstGeom prst="rect">
            <a:avLst/>
          </a:prstGeom>
          <a:solidFill>
            <a:srgbClr val="FFC000"/>
          </a:solidFill>
        </p:spPr>
        <p:txBody>
          <a:bodyPr wrap="square" rtlCol="0">
            <a:spAutoFit/>
          </a:bodyPr>
          <a:lstStyle/>
          <a:p>
            <a:r>
              <a:rPr lang="en-US" sz="2400" dirty="0"/>
              <a:t>More Number of transactions  </a:t>
            </a:r>
            <a:r>
              <a:rPr lang="en-US" sz="2400" dirty="0">
                <a:sym typeface="Wingdings" panose="05000000000000000000" pitchFamily="2" charset="2"/>
              </a:rPr>
              <a:t> More customer traffic to firms  New business!</a:t>
            </a:r>
            <a:endParaRPr lang="en-US" sz="2400" dirty="0"/>
          </a:p>
        </p:txBody>
      </p:sp>
    </p:spTree>
    <p:extLst>
      <p:ext uri="{BB962C8B-B14F-4D97-AF65-F5344CB8AC3E}">
        <p14:creationId xmlns:p14="http://schemas.microsoft.com/office/powerpoint/2010/main" val="120552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BED724-0642-4841-91B7-284FA0479B0F}"/>
              </a:ext>
            </a:extLst>
          </p:cNvPr>
          <p:cNvSpPr>
            <a:spLocks noGrp="1"/>
          </p:cNvSpPr>
          <p:nvPr>
            <p:ph type="sldNum" sz="quarter" idx="12"/>
          </p:nvPr>
        </p:nvSpPr>
        <p:spPr/>
        <p:txBody>
          <a:bodyPr/>
          <a:lstStyle/>
          <a:p>
            <a:fld id="{1518C298-58B1-4077-B469-1D5E4C1F18A9}" type="slidenum">
              <a:rPr lang="en-US" smtClean="0"/>
              <a:t>2</a:t>
            </a:fld>
            <a:endParaRPr lang="en-US" dirty="0"/>
          </a:p>
        </p:txBody>
      </p:sp>
      <p:sp>
        <p:nvSpPr>
          <p:cNvPr id="3" name="TextBox 2">
            <a:extLst>
              <a:ext uri="{FF2B5EF4-FFF2-40B4-BE49-F238E27FC236}">
                <a16:creationId xmlns:a16="http://schemas.microsoft.com/office/drawing/2014/main" id="{4E8A9DC2-4240-4675-BC3D-3A07BAEAA383}"/>
              </a:ext>
            </a:extLst>
          </p:cNvPr>
          <p:cNvSpPr txBox="1"/>
          <p:nvPr/>
        </p:nvSpPr>
        <p:spPr>
          <a:xfrm>
            <a:off x="720437" y="819000"/>
            <a:ext cx="4710545" cy="4708981"/>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Nuveen Overview</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Business objective</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Data visuals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Regression Analysis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Marketing strategy</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Classification Analysis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Acknowledgements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Appendix</a:t>
            </a:r>
            <a:endParaRPr lang="en-US" dirty="0"/>
          </a:p>
        </p:txBody>
      </p:sp>
      <p:sp>
        <p:nvSpPr>
          <p:cNvPr id="6" name="TextBox 5">
            <a:extLst>
              <a:ext uri="{FF2B5EF4-FFF2-40B4-BE49-F238E27FC236}">
                <a16:creationId xmlns:a16="http://schemas.microsoft.com/office/drawing/2014/main" id="{508E7887-C568-48FA-91AA-FD10C3BB2766}"/>
              </a:ext>
            </a:extLst>
          </p:cNvPr>
          <p:cNvSpPr txBox="1"/>
          <p:nvPr/>
        </p:nvSpPr>
        <p:spPr>
          <a:xfrm>
            <a:off x="0" y="0"/>
            <a:ext cx="5430982" cy="584775"/>
          </a:xfrm>
          <a:prstGeom prst="rect">
            <a:avLst/>
          </a:prstGeom>
          <a:noFill/>
        </p:spPr>
        <p:txBody>
          <a:bodyPr wrap="square" rtlCol="0">
            <a:spAutoFit/>
          </a:bodyPr>
          <a:lstStyle/>
          <a:p>
            <a:r>
              <a:rPr lang="en-US" sz="3200" dirty="0"/>
              <a:t>  Contents</a:t>
            </a:r>
          </a:p>
        </p:txBody>
      </p:sp>
    </p:spTree>
    <p:extLst>
      <p:ext uri="{BB962C8B-B14F-4D97-AF65-F5344CB8AC3E}">
        <p14:creationId xmlns:p14="http://schemas.microsoft.com/office/powerpoint/2010/main" val="309291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D929DD-775D-4524-B497-02B515A1E167}"/>
              </a:ext>
            </a:extLst>
          </p:cNvPr>
          <p:cNvSpPr>
            <a:spLocks noGrp="1"/>
          </p:cNvSpPr>
          <p:nvPr>
            <p:ph type="sldNum" sz="quarter" idx="12"/>
          </p:nvPr>
        </p:nvSpPr>
        <p:spPr/>
        <p:txBody>
          <a:bodyPr/>
          <a:lstStyle/>
          <a:p>
            <a:fld id="{8486921A-AD83-4227-888E-F81384748212}" type="slidenum">
              <a:rPr lang="en-US" smtClean="0"/>
              <a:pPr/>
              <a:t>20</a:t>
            </a:fld>
            <a:endParaRPr lang="en-US" dirty="0"/>
          </a:p>
        </p:txBody>
      </p:sp>
      <p:pic>
        <p:nvPicPr>
          <p:cNvPr id="4" name="Picture 3">
            <a:extLst>
              <a:ext uri="{FF2B5EF4-FFF2-40B4-BE49-F238E27FC236}">
                <a16:creationId xmlns:a16="http://schemas.microsoft.com/office/drawing/2014/main" id="{E99A57BB-BD23-444D-9220-FE9C1952E8C0}"/>
              </a:ext>
            </a:extLst>
          </p:cNvPr>
          <p:cNvPicPr>
            <a:picLocks noChangeAspect="1"/>
          </p:cNvPicPr>
          <p:nvPr/>
        </p:nvPicPr>
        <p:blipFill>
          <a:blip r:embed="rId2"/>
          <a:stretch>
            <a:fillRect/>
          </a:stretch>
        </p:blipFill>
        <p:spPr>
          <a:xfrm>
            <a:off x="246000" y="909000"/>
            <a:ext cx="5553075" cy="3714750"/>
          </a:xfrm>
          <a:prstGeom prst="rect">
            <a:avLst/>
          </a:prstGeom>
        </p:spPr>
      </p:pic>
      <p:grpSp>
        <p:nvGrpSpPr>
          <p:cNvPr id="9" name="Group 8">
            <a:extLst>
              <a:ext uri="{FF2B5EF4-FFF2-40B4-BE49-F238E27FC236}">
                <a16:creationId xmlns:a16="http://schemas.microsoft.com/office/drawing/2014/main" id="{4353812A-EC03-49B3-8A30-E00AD27D04EE}"/>
              </a:ext>
            </a:extLst>
          </p:cNvPr>
          <p:cNvGrpSpPr/>
          <p:nvPr/>
        </p:nvGrpSpPr>
        <p:grpSpPr>
          <a:xfrm>
            <a:off x="5961000" y="842325"/>
            <a:ext cx="5867400" cy="3848100"/>
            <a:chOff x="5961000" y="842325"/>
            <a:chExt cx="5867400" cy="3848100"/>
          </a:xfrm>
        </p:grpSpPr>
        <p:pic>
          <p:nvPicPr>
            <p:cNvPr id="6" name="Picture 5">
              <a:extLst>
                <a:ext uri="{FF2B5EF4-FFF2-40B4-BE49-F238E27FC236}">
                  <a16:creationId xmlns:a16="http://schemas.microsoft.com/office/drawing/2014/main" id="{D5DAF0E4-0BB6-440E-B0DD-C56FF679AAA0}"/>
                </a:ext>
              </a:extLst>
            </p:cNvPr>
            <p:cNvPicPr>
              <a:picLocks noChangeAspect="1"/>
            </p:cNvPicPr>
            <p:nvPr/>
          </p:nvPicPr>
          <p:blipFill>
            <a:blip r:embed="rId3"/>
            <a:stretch>
              <a:fillRect/>
            </a:stretch>
          </p:blipFill>
          <p:spPr>
            <a:xfrm>
              <a:off x="5961000" y="842325"/>
              <a:ext cx="5867400" cy="3848100"/>
            </a:xfrm>
            <a:prstGeom prst="rect">
              <a:avLst/>
            </a:prstGeom>
          </p:spPr>
        </p:pic>
        <p:sp>
          <p:nvSpPr>
            <p:cNvPr id="8" name="TextBox 7">
              <a:extLst>
                <a:ext uri="{FF2B5EF4-FFF2-40B4-BE49-F238E27FC236}">
                  <a16:creationId xmlns:a16="http://schemas.microsoft.com/office/drawing/2014/main" id="{08F67747-A720-478E-B0D0-B10D97F2C66E}"/>
                </a:ext>
              </a:extLst>
            </p:cNvPr>
            <p:cNvSpPr txBox="1"/>
            <p:nvPr/>
          </p:nvSpPr>
          <p:spPr>
            <a:xfrm rot="16200000">
              <a:off x="5653022" y="3244334"/>
              <a:ext cx="1264666" cy="369332"/>
            </a:xfrm>
            <a:prstGeom prst="rect">
              <a:avLst/>
            </a:prstGeom>
            <a:noFill/>
          </p:spPr>
          <p:txBody>
            <a:bodyPr wrap="square" rtlCol="0">
              <a:spAutoFit/>
            </a:bodyPr>
            <a:lstStyle/>
            <a:p>
              <a:r>
                <a:rPr lang="en-US" dirty="0"/>
                <a:t>Probability</a:t>
              </a:r>
            </a:p>
          </p:txBody>
        </p:sp>
      </p:grpSp>
      <p:sp>
        <p:nvSpPr>
          <p:cNvPr id="10" name="TextBox 9">
            <a:extLst>
              <a:ext uri="{FF2B5EF4-FFF2-40B4-BE49-F238E27FC236}">
                <a16:creationId xmlns:a16="http://schemas.microsoft.com/office/drawing/2014/main" id="{DFCF842A-2C18-4B7A-8489-4EFD89AFD803}"/>
              </a:ext>
            </a:extLst>
          </p:cNvPr>
          <p:cNvSpPr txBox="1"/>
          <p:nvPr/>
        </p:nvSpPr>
        <p:spPr>
          <a:xfrm>
            <a:off x="0" y="0"/>
            <a:ext cx="6951000" cy="584775"/>
          </a:xfrm>
          <a:prstGeom prst="rect">
            <a:avLst/>
          </a:prstGeom>
          <a:noFill/>
        </p:spPr>
        <p:txBody>
          <a:bodyPr wrap="square" rtlCol="0">
            <a:spAutoFit/>
          </a:bodyPr>
          <a:lstStyle/>
          <a:p>
            <a:r>
              <a:rPr lang="en-US" sz="3200" dirty="0"/>
              <a:t>  Market Strategy for New funds</a:t>
            </a:r>
          </a:p>
        </p:txBody>
      </p:sp>
      <p:sp>
        <p:nvSpPr>
          <p:cNvPr id="11" name="TextBox 10">
            <a:extLst>
              <a:ext uri="{FF2B5EF4-FFF2-40B4-BE49-F238E27FC236}">
                <a16:creationId xmlns:a16="http://schemas.microsoft.com/office/drawing/2014/main" id="{A766A3DC-0BCB-48DD-AE38-EA32BAE5E982}"/>
              </a:ext>
            </a:extLst>
          </p:cNvPr>
          <p:cNvSpPr txBox="1"/>
          <p:nvPr/>
        </p:nvSpPr>
        <p:spPr>
          <a:xfrm>
            <a:off x="696000" y="4690425"/>
            <a:ext cx="11132400"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Decile 9 has firms with 70% to 90% probability of adding new funds </a:t>
            </a:r>
            <a:r>
              <a:rPr lang="en-US" dirty="0">
                <a:sym typeface="Wingdings" panose="05000000000000000000" pitchFamily="2" charset="2"/>
              </a:rPr>
              <a:t> ‘In person Meeting strategy’</a:t>
            </a:r>
          </a:p>
          <a:p>
            <a:pPr marL="285750" indent="-285750">
              <a:buFont typeface="Wingdings" panose="05000000000000000000" pitchFamily="2" charset="2"/>
              <a:buChar char="q"/>
            </a:pPr>
            <a:r>
              <a:rPr lang="en-US" dirty="0">
                <a:sym typeface="Wingdings" panose="05000000000000000000" pitchFamily="2" charset="2"/>
              </a:rPr>
              <a:t>Decile 8 has firms with 60% to 70% probability </a:t>
            </a:r>
            <a:r>
              <a:rPr lang="en-US" dirty="0"/>
              <a:t> of adding new funds </a:t>
            </a:r>
            <a:r>
              <a:rPr lang="en-US" dirty="0">
                <a:sym typeface="Wingdings" panose="05000000000000000000" pitchFamily="2" charset="2"/>
              </a:rPr>
              <a:t> ‘sort them with other marketing strategies’</a:t>
            </a:r>
            <a:endParaRPr lang="en-US" dirty="0"/>
          </a:p>
        </p:txBody>
      </p:sp>
    </p:spTree>
    <p:extLst>
      <p:ext uri="{BB962C8B-B14F-4D97-AF65-F5344CB8AC3E}">
        <p14:creationId xmlns:p14="http://schemas.microsoft.com/office/powerpoint/2010/main" val="16461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14543C-8685-41FF-8B7B-E9F88876E314}"/>
              </a:ext>
            </a:extLst>
          </p:cNvPr>
          <p:cNvSpPr>
            <a:spLocks noGrp="1"/>
          </p:cNvSpPr>
          <p:nvPr>
            <p:ph type="sldNum" sz="quarter" idx="12"/>
          </p:nvPr>
        </p:nvSpPr>
        <p:spPr/>
        <p:txBody>
          <a:bodyPr/>
          <a:lstStyle/>
          <a:p>
            <a:fld id="{8486921A-AD83-4227-888E-F81384748212}" type="slidenum">
              <a:rPr lang="en-US" smtClean="0"/>
              <a:pPr/>
              <a:t>21</a:t>
            </a:fld>
            <a:endParaRPr lang="en-US" dirty="0"/>
          </a:p>
        </p:txBody>
      </p:sp>
      <p:sp>
        <p:nvSpPr>
          <p:cNvPr id="3" name="TextBox 2">
            <a:extLst>
              <a:ext uri="{FF2B5EF4-FFF2-40B4-BE49-F238E27FC236}">
                <a16:creationId xmlns:a16="http://schemas.microsoft.com/office/drawing/2014/main" id="{53F29A1E-09AE-478E-B842-985B0610CA6E}"/>
              </a:ext>
            </a:extLst>
          </p:cNvPr>
          <p:cNvSpPr txBox="1"/>
          <p:nvPr/>
        </p:nvSpPr>
        <p:spPr>
          <a:xfrm>
            <a:off x="0" y="0"/>
            <a:ext cx="5430982" cy="584775"/>
          </a:xfrm>
          <a:prstGeom prst="rect">
            <a:avLst/>
          </a:prstGeom>
          <a:noFill/>
        </p:spPr>
        <p:txBody>
          <a:bodyPr wrap="square" rtlCol="0">
            <a:spAutoFit/>
          </a:bodyPr>
          <a:lstStyle/>
          <a:p>
            <a:r>
              <a:rPr lang="en-US" sz="3200" dirty="0"/>
              <a:t>  Conclusions</a:t>
            </a:r>
          </a:p>
        </p:txBody>
      </p:sp>
      <p:sp>
        <p:nvSpPr>
          <p:cNvPr id="4" name="TextBox 3">
            <a:extLst>
              <a:ext uri="{FF2B5EF4-FFF2-40B4-BE49-F238E27FC236}">
                <a16:creationId xmlns:a16="http://schemas.microsoft.com/office/drawing/2014/main" id="{F0E31D29-DED3-4049-B179-2FC52BC53383}"/>
              </a:ext>
            </a:extLst>
          </p:cNvPr>
          <p:cNvSpPr txBox="1"/>
          <p:nvPr/>
        </p:nvSpPr>
        <p:spPr>
          <a:xfrm>
            <a:off x="471000" y="999000"/>
            <a:ext cx="11250000" cy="4247317"/>
          </a:xfrm>
          <a:prstGeom prst="rect">
            <a:avLst/>
          </a:prstGeom>
          <a:noFill/>
        </p:spPr>
        <p:txBody>
          <a:bodyPr wrap="square" rtlCol="0">
            <a:spAutoFit/>
          </a:bodyPr>
          <a:lstStyle/>
          <a:p>
            <a:pPr marL="342900" indent="-342900">
              <a:buAutoNum type="arabicPeriod"/>
            </a:pPr>
            <a:r>
              <a:rPr lang="en-US" dirty="0"/>
              <a:t>LPL  Financials LLC contributes significantly for revenue addition $27Million in 2019</a:t>
            </a:r>
          </a:p>
          <a:p>
            <a:pPr marL="342900" indent="-342900">
              <a:buAutoNum type="arabicPeriod"/>
            </a:pPr>
            <a:endParaRPr lang="en-US" dirty="0"/>
          </a:p>
          <a:p>
            <a:pPr marL="342900" indent="-342900">
              <a:buAutoNum type="arabicPeriod"/>
            </a:pPr>
            <a:r>
              <a:rPr lang="en-US" dirty="0"/>
              <a:t>LPL Financials LLC has 90 to 70%  probability of adding new funds in 2019 </a:t>
            </a:r>
          </a:p>
          <a:p>
            <a:pPr marL="342900" indent="-342900">
              <a:buAutoNum type="arabicPeriod"/>
            </a:pPr>
            <a:endParaRPr lang="en-US" dirty="0"/>
          </a:p>
          <a:p>
            <a:pPr marL="342900" indent="-342900">
              <a:buAutoNum type="arabicPeriod"/>
            </a:pPr>
            <a:r>
              <a:rPr lang="en-US" dirty="0"/>
              <a:t>Regression model predicts 62% higher than baseline. </a:t>
            </a:r>
          </a:p>
          <a:p>
            <a:pPr lvl="1"/>
            <a:endParaRPr lang="en-US" dirty="0"/>
          </a:p>
          <a:p>
            <a:pPr marL="342900" indent="-342900">
              <a:buAutoNum type="arabicPeriod"/>
            </a:pPr>
            <a:r>
              <a:rPr lang="en-US" dirty="0"/>
              <a:t>Classification Model predicts 11% higher recall than baseline. </a:t>
            </a:r>
          </a:p>
          <a:p>
            <a:pPr marL="342900" indent="-342900">
              <a:buAutoNum type="arabicPeriod"/>
            </a:pPr>
            <a:endParaRPr lang="en-US" dirty="0"/>
          </a:p>
          <a:p>
            <a:pPr marL="342900" indent="-342900">
              <a:buAutoNum type="arabicPeriod"/>
            </a:pPr>
            <a:r>
              <a:rPr lang="en-US" dirty="0"/>
              <a:t>The model could be improved further by adding</a:t>
            </a:r>
          </a:p>
          <a:p>
            <a:pPr marL="742950" lvl="1" indent="-285750">
              <a:buFont typeface="Wingdings" panose="05000000000000000000" pitchFamily="2" charset="2"/>
              <a:buChar char="q"/>
            </a:pPr>
            <a:r>
              <a:rPr lang="en-US" dirty="0"/>
              <a:t>More balanced data (class 1 data) </a:t>
            </a:r>
          </a:p>
          <a:p>
            <a:pPr marL="742950" lvl="1" indent="-285750">
              <a:buFont typeface="Wingdings" panose="05000000000000000000" pitchFamily="2" charset="2"/>
              <a:buChar char="q"/>
            </a:pPr>
            <a:r>
              <a:rPr lang="en-US" dirty="0"/>
              <a:t>Timeseries data</a:t>
            </a:r>
          </a:p>
          <a:p>
            <a:pPr marL="742950" lvl="1" indent="-285750">
              <a:buFont typeface="Wingdings" panose="05000000000000000000" pitchFamily="2" charset="2"/>
              <a:buChar char="q"/>
            </a:pPr>
            <a:r>
              <a:rPr lang="en-US" dirty="0"/>
              <a:t>More historical data</a:t>
            </a:r>
          </a:p>
          <a:p>
            <a:pPr marL="742950" lvl="1" indent="-285750">
              <a:buFont typeface="Wingdings" panose="05000000000000000000" pitchFamily="2" charset="2"/>
              <a:buChar char="q"/>
            </a:pPr>
            <a:r>
              <a:rPr lang="en-US" dirty="0"/>
              <a:t>Lesser outliers</a:t>
            </a:r>
          </a:p>
          <a:p>
            <a:pPr marL="742950" lvl="1" indent="-285750">
              <a:buFont typeface="Wingdings" panose="05000000000000000000" pitchFamily="2" charset="2"/>
              <a:buChar char="q"/>
            </a:pPr>
            <a:r>
              <a:rPr lang="en-US" dirty="0"/>
              <a:t>Less sparse data</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60382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14543C-8685-41FF-8B7B-E9F88876E314}"/>
              </a:ext>
            </a:extLst>
          </p:cNvPr>
          <p:cNvSpPr>
            <a:spLocks noGrp="1"/>
          </p:cNvSpPr>
          <p:nvPr>
            <p:ph type="sldNum" sz="quarter" idx="12"/>
          </p:nvPr>
        </p:nvSpPr>
        <p:spPr/>
        <p:txBody>
          <a:bodyPr/>
          <a:lstStyle/>
          <a:p>
            <a:fld id="{8486921A-AD83-4227-888E-F81384748212}" type="slidenum">
              <a:rPr lang="en-US" smtClean="0"/>
              <a:pPr/>
              <a:t>22</a:t>
            </a:fld>
            <a:endParaRPr lang="en-US" dirty="0"/>
          </a:p>
        </p:txBody>
      </p:sp>
      <p:sp>
        <p:nvSpPr>
          <p:cNvPr id="3" name="TextBox 2">
            <a:extLst>
              <a:ext uri="{FF2B5EF4-FFF2-40B4-BE49-F238E27FC236}">
                <a16:creationId xmlns:a16="http://schemas.microsoft.com/office/drawing/2014/main" id="{53F29A1E-09AE-478E-B842-985B0610CA6E}"/>
              </a:ext>
            </a:extLst>
          </p:cNvPr>
          <p:cNvSpPr txBox="1"/>
          <p:nvPr/>
        </p:nvSpPr>
        <p:spPr>
          <a:xfrm>
            <a:off x="0" y="0"/>
            <a:ext cx="5430982" cy="584775"/>
          </a:xfrm>
          <a:prstGeom prst="rect">
            <a:avLst/>
          </a:prstGeom>
          <a:noFill/>
        </p:spPr>
        <p:txBody>
          <a:bodyPr wrap="square" rtlCol="0">
            <a:spAutoFit/>
          </a:bodyPr>
          <a:lstStyle/>
          <a:p>
            <a:r>
              <a:rPr lang="en-US" sz="3200" dirty="0"/>
              <a:t>  Future work</a:t>
            </a:r>
          </a:p>
        </p:txBody>
      </p:sp>
      <p:sp>
        <p:nvSpPr>
          <p:cNvPr id="4" name="TextBox 3">
            <a:extLst>
              <a:ext uri="{FF2B5EF4-FFF2-40B4-BE49-F238E27FC236}">
                <a16:creationId xmlns:a16="http://schemas.microsoft.com/office/drawing/2014/main" id="{F0E31D29-DED3-4049-B179-2FC52BC53383}"/>
              </a:ext>
            </a:extLst>
          </p:cNvPr>
          <p:cNvSpPr txBox="1"/>
          <p:nvPr/>
        </p:nvSpPr>
        <p:spPr>
          <a:xfrm>
            <a:off x="403500" y="1443841"/>
            <a:ext cx="11385000" cy="3970318"/>
          </a:xfrm>
          <a:prstGeom prst="rect">
            <a:avLst/>
          </a:prstGeom>
          <a:noFill/>
        </p:spPr>
        <p:txBody>
          <a:bodyPr wrap="square" rtlCol="0">
            <a:spAutoFit/>
          </a:bodyPr>
          <a:lstStyle/>
          <a:p>
            <a:pPr marL="342900" indent="-342900">
              <a:buAutoNum type="arabicPeriod"/>
            </a:pPr>
            <a:r>
              <a:rPr lang="en-US" dirty="0"/>
              <a:t>Low income / medium Income zip code office locations are underrepresented by data</a:t>
            </a:r>
          </a:p>
          <a:p>
            <a:pPr lvl="1"/>
            <a:r>
              <a:rPr lang="en-US" dirty="0"/>
              <a:t>Suggestions:- </a:t>
            </a:r>
          </a:p>
          <a:p>
            <a:pPr marL="742950" lvl="1" indent="-285750">
              <a:buFont typeface="Wingdings" panose="05000000000000000000" pitchFamily="2" charset="2"/>
              <a:buChar char="q"/>
            </a:pPr>
            <a:r>
              <a:rPr lang="en-US" dirty="0"/>
              <a:t>Map Adviser vs Zip code vs Median Income range, housing data, employment data etc. </a:t>
            </a:r>
          </a:p>
          <a:p>
            <a:pPr marL="742950" lvl="1" indent="-285750">
              <a:buFont typeface="Wingdings" panose="05000000000000000000" pitchFamily="2" charset="2"/>
              <a:buChar char="q"/>
            </a:pPr>
            <a:r>
              <a:rPr lang="en-US" dirty="0"/>
              <a:t>Analysis revenue generation location wise. </a:t>
            </a:r>
          </a:p>
          <a:p>
            <a:pPr marL="742950" lvl="1" indent="-285750">
              <a:buFont typeface="Wingdings" panose="05000000000000000000" pitchFamily="2" charset="2"/>
              <a:buChar char="q"/>
            </a:pPr>
            <a:r>
              <a:rPr lang="en-US" dirty="0"/>
              <a:t>Using NetworkX map shortest distance between two Advisers/ firms.</a:t>
            </a:r>
          </a:p>
          <a:p>
            <a:pPr marL="742950" lvl="1" indent="-285750">
              <a:buFont typeface="Wingdings" panose="05000000000000000000" pitchFamily="2" charset="2"/>
              <a:buChar char="q"/>
            </a:pPr>
            <a:r>
              <a:rPr lang="en-US" dirty="0"/>
              <a:t>Using NetworkX map, ‘In person sales”  strategy can be prepared. </a:t>
            </a:r>
          </a:p>
          <a:p>
            <a:pPr marL="742950" lvl="1" indent="-285750">
              <a:buFont typeface="Wingdings" panose="05000000000000000000" pitchFamily="2" charset="2"/>
              <a:buChar char="q"/>
            </a:pPr>
            <a:r>
              <a:rPr lang="en-US" dirty="0"/>
              <a:t>Firm/ Adviser with single office location might be underrepresented </a:t>
            </a:r>
          </a:p>
          <a:p>
            <a:pPr lvl="1"/>
            <a:endParaRPr lang="en-US" dirty="0"/>
          </a:p>
          <a:p>
            <a:pPr lvl="1"/>
            <a:endParaRPr lang="en-US" dirty="0"/>
          </a:p>
          <a:p>
            <a:pPr lvl="1"/>
            <a:endParaRPr lang="en-US" dirty="0"/>
          </a:p>
          <a:p>
            <a:pPr marL="342900" indent="-342900">
              <a:buAutoNum type="arabicPeriod"/>
            </a:pPr>
            <a:r>
              <a:rPr lang="en-US" dirty="0"/>
              <a:t>Use Bayesian Theorem and update ‘aprior’ dataset year over year to predict more accurately with options of selecting independent variables. </a:t>
            </a:r>
          </a:p>
          <a:p>
            <a:pPr marL="342900" indent="-342900">
              <a:buAutoNum type="arabicPeriod"/>
            </a:pPr>
            <a:endParaRPr lang="en-US" dirty="0"/>
          </a:p>
          <a:p>
            <a:endParaRPr lang="en-US" dirty="0"/>
          </a:p>
        </p:txBody>
      </p:sp>
    </p:spTree>
    <p:extLst>
      <p:ext uri="{BB962C8B-B14F-4D97-AF65-F5344CB8AC3E}">
        <p14:creationId xmlns:p14="http://schemas.microsoft.com/office/powerpoint/2010/main" val="406825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388E26-E504-4514-88D9-C96BA64B971C}"/>
              </a:ext>
            </a:extLst>
          </p:cNvPr>
          <p:cNvSpPr>
            <a:spLocks noGrp="1"/>
          </p:cNvSpPr>
          <p:nvPr>
            <p:ph type="sldNum" sz="quarter" idx="12"/>
          </p:nvPr>
        </p:nvSpPr>
        <p:spPr/>
        <p:txBody>
          <a:bodyPr/>
          <a:lstStyle/>
          <a:p>
            <a:fld id="{8486921A-AD83-4227-888E-F81384748212}" type="slidenum">
              <a:rPr lang="en-US" smtClean="0"/>
              <a:pPr/>
              <a:t>23</a:t>
            </a:fld>
            <a:endParaRPr lang="en-US" dirty="0"/>
          </a:p>
        </p:txBody>
      </p:sp>
      <p:sp>
        <p:nvSpPr>
          <p:cNvPr id="5" name="TextBox 4">
            <a:extLst>
              <a:ext uri="{FF2B5EF4-FFF2-40B4-BE49-F238E27FC236}">
                <a16:creationId xmlns:a16="http://schemas.microsoft.com/office/drawing/2014/main" id="{F524A594-BFDE-47F9-A3FD-9F9C1BC5D1FC}"/>
              </a:ext>
            </a:extLst>
          </p:cNvPr>
          <p:cNvSpPr txBox="1"/>
          <p:nvPr/>
        </p:nvSpPr>
        <p:spPr>
          <a:xfrm>
            <a:off x="0" y="0"/>
            <a:ext cx="5430982" cy="584775"/>
          </a:xfrm>
          <a:prstGeom prst="rect">
            <a:avLst/>
          </a:prstGeom>
          <a:noFill/>
        </p:spPr>
        <p:txBody>
          <a:bodyPr wrap="square" rtlCol="0">
            <a:spAutoFit/>
          </a:bodyPr>
          <a:lstStyle/>
          <a:p>
            <a:r>
              <a:rPr lang="en-US" sz="3200" dirty="0"/>
              <a:t>  Acknowledgments</a:t>
            </a:r>
          </a:p>
        </p:txBody>
      </p:sp>
      <p:sp>
        <p:nvSpPr>
          <p:cNvPr id="6" name="TextBox 5">
            <a:extLst>
              <a:ext uri="{FF2B5EF4-FFF2-40B4-BE49-F238E27FC236}">
                <a16:creationId xmlns:a16="http://schemas.microsoft.com/office/drawing/2014/main" id="{E9B86336-C312-48EC-86D5-7AC76824DCB3}"/>
              </a:ext>
            </a:extLst>
          </p:cNvPr>
          <p:cNvSpPr txBox="1"/>
          <p:nvPr/>
        </p:nvSpPr>
        <p:spPr>
          <a:xfrm>
            <a:off x="606000" y="1134000"/>
            <a:ext cx="9855000" cy="446276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Carleton Smith , Data Scientist</a:t>
            </a:r>
          </a:p>
          <a:p>
            <a:pPr marL="285750" indent="-285750">
              <a:buFont typeface="Wingdings" panose="05000000000000000000" pitchFamily="2" charset="2"/>
              <a:buChar char="q"/>
            </a:pPr>
            <a:r>
              <a:rPr lang="en-US" sz="2400" dirty="0"/>
              <a:t>Jacob Koehler,  Course Leader </a:t>
            </a:r>
          </a:p>
          <a:p>
            <a:pPr marL="285750" indent="-285750">
              <a:buFont typeface="Wingdings" panose="05000000000000000000" pitchFamily="2" charset="2"/>
              <a:buChar char="q"/>
            </a:pPr>
            <a:r>
              <a:rPr lang="en-US" sz="2400" dirty="0"/>
              <a:t>John W Paisley, Columbia University </a:t>
            </a:r>
          </a:p>
          <a:p>
            <a:pPr marL="285750" indent="-285750">
              <a:buFont typeface="Wingdings" panose="05000000000000000000" pitchFamily="2" charset="2"/>
              <a:buChar char="q"/>
            </a:pPr>
            <a:r>
              <a:rPr lang="en-US" sz="2400" dirty="0"/>
              <a:t>Ansaf Salleb Aouissi , Columbia University</a:t>
            </a:r>
          </a:p>
          <a:p>
            <a:pPr marL="285750" indent="-285750">
              <a:buFont typeface="Wingdings" panose="05000000000000000000" pitchFamily="2" charset="2"/>
              <a:buChar char="q"/>
            </a:pPr>
            <a:r>
              <a:rPr lang="en-US" sz="2400" dirty="0"/>
              <a:t>Support team, Emeritus </a:t>
            </a:r>
          </a:p>
          <a:p>
            <a:pPr marL="285750" indent="-285750">
              <a:buFont typeface="Wingdings" panose="05000000000000000000" pitchFamily="2" charset="2"/>
              <a:buChar char="q"/>
            </a:pPr>
            <a:r>
              <a:rPr lang="en-US" sz="2000" dirty="0"/>
              <a:t>PGDMLAI teammates – Hari Krishna Kapparapu, Ratan Siram &amp; Rodrigo Allegretti</a:t>
            </a:r>
            <a:endParaRPr lang="en-US" sz="2400"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r>
              <a:rPr lang="en-US" dirty="0"/>
              <a:t>References </a:t>
            </a:r>
          </a:p>
          <a:p>
            <a:pPr marL="285750" indent="-285750">
              <a:buFont typeface="Wingdings" panose="05000000000000000000" pitchFamily="2" charset="2"/>
              <a:buChar char="q"/>
            </a:pPr>
            <a:r>
              <a:rPr lang="en-US" dirty="0"/>
              <a:t>Slackflow  for code on balancing classifier labels</a:t>
            </a:r>
          </a:p>
          <a:p>
            <a:pPr marL="285750" indent="-285750">
              <a:buFont typeface="Wingdings" panose="05000000000000000000" pitchFamily="2" charset="2"/>
              <a:buChar char="q"/>
            </a:pPr>
            <a:r>
              <a:rPr lang="en-US" dirty="0"/>
              <a:t>Kaggle </a:t>
            </a:r>
          </a:p>
          <a:p>
            <a:pPr marL="285750" indent="-285750">
              <a:buFont typeface="Wingdings" panose="05000000000000000000" pitchFamily="2" charset="2"/>
              <a:buChar char="q"/>
            </a:pPr>
            <a:r>
              <a:rPr lang="en-US" dirty="0"/>
              <a:t>Github repositories </a:t>
            </a:r>
          </a:p>
          <a:p>
            <a:pPr marL="285750" indent="-285750">
              <a:buFont typeface="Wingdings" panose="05000000000000000000" pitchFamily="2" charset="2"/>
              <a:buChar char="q"/>
            </a:pPr>
            <a:r>
              <a:rPr lang="en-US" dirty="0"/>
              <a:t>Sklearn, Pandas, Statsmodel, etc python libraries. </a:t>
            </a:r>
          </a:p>
        </p:txBody>
      </p:sp>
    </p:spTree>
    <p:extLst>
      <p:ext uri="{BB962C8B-B14F-4D97-AF65-F5344CB8AC3E}">
        <p14:creationId xmlns:p14="http://schemas.microsoft.com/office/powerpoint/2010/main" val="401888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9D3D96-14E5-4C22-83F7-992AA01C6429}"/>
              </a:ext>
            </a:extLst>
          </p:cNvPr>
          <p:cNvSpPr>
            <a:spLocks noGrp="1"/>
          </p:cNvSpPr>
          <p:nvPr>
            <p:ph type="sldNum" sz="quarter" idx="12"/>
          </p:nvPr>
        </p:nvSpPr>
        <p:spPr/>
        <p:txBody>
          <a:bodyPr/>
          <a:lstStyle/>
          <a:p>
            <a:fld id="{8486921A-AD83-4227-888E-F81384748212}" type="slidenum">
              <a:rPr lang="en-US" smtClean="0"/>
              <a:pPr/>
              <a:t>24</a:t>
            </a:fld>
            <a:endParaRPr lang="en-US" dirty="0"/>
          </a:p>
        </p:txBody>
      </p:sp>
      <p:sp>
        <p:nvSpPr>
          <p:cNvPr id="3" name="TextBox 2">
            <a:extLst>
              <a:ext uri="{FF2B5EF4-FFF2-40B4-BE49-F238E27FC236}">
                <a16:creationId xmlns:a16="http://schemas.microsoft.com/office/drawing/2014/main" id="{52EAAE8D-1DF0-4B5A-8903-67732AFD8DEB}"/>
              </a:ext>
            </a:extLst>
          </p:cNvPr>
          <p:cNvSpPr txBox="1"/>
          <p:nvPr/>
        </p:nvSpPr>
        <p:spPr>
          <a:xfrm>
            <a:off x="1641000" y="2304000"/>
            <a:ext cx="8190000" cy="1200329"/>
          </a:xfrm>
          <a:prstGeom prst="rect">
            <a:avLst/>
          </a:prstGeom>
          <a:noFill/>
        </p:spPr>
        <p:txBody>
          <a:bodyPr wrap="square" rtlCol="0">
            <a:spAutoFit/>
          </a:bodyPr>
          <a:lstStyle/>
          <a:p>
            <a:r>
              <a:rPr lang="en-US" sz="7200" dirty="0"/>
              <a:t>Appendix </a:t>
            </a:r>
          </a:p>
        </p:txBody>
      </p:sp>
    </p:spTree>
    <p:extLst>
      <p:ext uri="{BB962C8B-B14F-4D97-AF65-F5344CB8AC3E}">
        <p14:creationId xmlns:p14="http://schemas.microsoft.com/office/powerpoint/2010/main" val="50204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2B5B16-F235-4D3F-8E08-143D4E1FBAC1}"/>
              </a:ext>
            </a:extLst>
          </p:cNvPr>
          <p:cNvSpPr>
            <a:spLocks noGrp="1"/>
          </p:cNvSpPr>
          <p:nvPr>
            <p:ph type="sldNum" sz="quarter" idx="12"/>
          </p:nvPr>
        </p:nvSpPr>
        <p:spPr/>
        <p:txBody>
          <a:bodyPr/>
          <a:lstStyle/>
          <a:p>
            <a:fld id="{8486921A-AD83-4227-888E-F81384748212}" type="slidenum">
              <a:rPr lang="en-US" smtClean="0"/>
              <a:pPr/>
              <a:t>25</a:t>
            </a:fld>
            <a:endParaRPr lang="en-US" dirty="0"/>
          </a:p>
        </p:txBody>
      </p:sp>
      <p:grpSp>
        <p:nvGrpSpPr>
          <p:cNvPr id="3" name="Group 2">
            <a:extLst>
              <a:ext uri="{FF2B5EF4-FFF2-40B4-BE49-F238E27FC236}">
                <a16:creationId xmlns:a16="http://schemas.microsoft.com/office/drawing/2014/main" id="{6D3E39C5-D671-4422-9A0F-80196750B482}"/>
              </a:ext>
            </a:extLst>
          </p:cNvPr>
          <p:cNvGrpSpPr/>
          <p:nvPr/>
        </p:nvGrpSpPr>
        <p:grpSpPr>
          <a:xfrm>
            <a:off x="2541000" y="774000"/>
            <a:ext cx="6722632" cy="5438894"/>
            <a:chOff x="5174153" y="586050"/>
            <a:chExt cx="6722632" cy="5438894"/>
          </a:xfrm>
        </p:grpSpPr>
        <p:grpSp>
          <p:nvGrpSpPr>
            <p:cNvPr id="4" name="Group 3">
              <a:extLst>
                <a:ext uri="{FF2B5EF4-FFF2-40B4-BE49-F238E27FC236}">
                  <a16:creationId xmlns:a16="http://schemas.microsoft.com/office/drawing/2014/main" id="{AFA29C3D-F026-45E4-8D07-3C7122E1CEB4}"/>
                </a:ext>
              </a:extLst>
            </p:cNvPr>
            <p:cNvGrpSpPr/>
            <p:nvPr/>
          </p:nvGrpSpPr>
          <p:grpSpPr>
            <a:xfrm>
              <a:off x="5174153" y="586050"/>
              <a:ext cx="6722632" cy="4683534"/>
              <a:chOff x="5174153" y="586050"/>
              <a:chExt cx="6722632" cy="4683534"/>
            </a:xfrm>
          </p:grpSpPr>
          <p:pic>
            <p:nvPicPr>
              <p:cNvPr id="6" name="Picture 5">
                <a:extLst>
                  <a:ext uri="{FF2B5EF4-FFF2-40B4-BE49-F238E27FC236}">
                    <a16:creationId xmlns:a16="http://schemas.microsoft.com/office/drawing/2014/main" id="{4D429B38-921B-484D-B3C5-18D118FB6F58}"/>
                  </a:ext>
                </a:extLst>
              </p:cNvPr>
              <p:cNvPicPr>
                <a:picLocks noChangeAspect="1"/>
              </p:cNvPicPr>
              <p:nvPr/>
            </p:nvPicPr>
            <p:blipFill rotWithShape="1">
              <a:blip r:embed="rId2"/>
              <a:srcRect t="8527"/>
              <a:stretch/>
            </p:blipFill>
            <p:spPr>
              <a:xfrm>
                <a:off x="5174153" y="820564"/>
                <a:ext cx="6722632" cy="4449020"/>
              </a:xfrm>
              <a:prstGeom prst="rect">
                <a:avLst/>
              </a:prstGeom>
            </p:spPr>
          </p:pic>
          <p:sp>
            <p:nvSpPr>
              <p:cNvPr id="7" name="TextBox 6">
                <a:extLst>
                  <a:ext uri="{FF2B5EF4-FFF2-40B4-BE49-F238E27FC236}">
                    <a16:creationId xmlns:a16="http://schemas.microsoft.com/office/drawing/2014/main" id="{13B2920A-DC79-4105-9FCA-F851BC872E58}"/>
                  </a:ext>
                </a:extLst>
              </p:cNvPr>
              <p:cNvSpPr txBox="1"/>
              <p:nvPr/>
            </p:nvSpPr>
            <p:spPr>
              <a:xfrm>
                <a:off x="5514681" y="586050"/>
                <a:ext cx="1659117" cy="369332"/>
              </a:xfrm>
              <a:prstGeom prst="rect">
                <a:avLst/>
              </a:prstGeom>
              <a:noFill/>
            </p:spPr>
            <p:txBody>
              <a:bodyPr wrap="square" rtlCol="0">
                <a:spAutoFit/>
              </a:bodyPr>
              <a:lstStyle/>
              <a:p>
                <a:r>
                  <a:rPr lang="en-US" dirty="0"/>
                  <a:t>Max Error</a:t>
                </a:r>
              </a:p>
            </p:txBody>
          </p:sp>
          <p:sp>
            <p:nvSpPr>
              <p:cNvPr id="8" name="TextBox 7">
                <a:extLst>
                  <a:ext uri="{FF2B5EF4-FFF2-40B4-BE49-F238E27FC236}">
                    <a16:creationId xmlns:a16="http://schemas.microsoft.com/office/drawing/2014/main" id="{EC49A26E-D660-4889-9FCA-1DEAEF4AD1A3}"/>
                  </a:ext>
                </a:extLst>
              </p:cNvPr>
              <p:cNvSpPr txBox="1"/>
              <p:nvPr/>
            </p:nvSpPr>
            <p:spPr>
              <a:xfrm>
                <a:off x="8361887" y="586050"/>
                <a:ext cx="1659117" cy="369332"/>
              </a:xfrm>
              <a:prstGeom prst="rect">
                <a:avLst/>
              </a:prstGeom>
              <a:noFill/>
            </p:spPr>
            <p:txBody>
              <a:bodyPr wrap="square" rtlCol="0">
                <a:spAutoFit/>
              </a:bodyPr>
              <a:lstStyle/>
              <a:p>
                <a:r>
                  <a:rPr lang="en-US" dirty="0"/>
                  <a:t>R2</a:t>
                </a:r>
              </a:p>
            </p:txBody>
          </p:sp>
          <p:sp>
            <p:nvSpPr>
              <p:cNvPr id="9" name="TextBox 8">
                <a:extLst>
                  <a:ext uri="{FF2B5EF4-FFF2-40B4-BE49-F238E27FC236}">
                    <a16:creationId xmlns:a16="http://schemas.microsoft.com/office/drawing/2014/main" id="{A3BE62F6-6ADE-453C-9326-DA0EE56E77A8}"/>
                  </a:ext>
                </a:extLst>
              </p:cNvPr>
              <p:cNvSpPr txBox="1"/>
              <p:nvPr/>
            </p:nvSpPr>
            <p:spPr>
              <a:xfrm>
                <a:off x="5514681" y="4325330"/>
                <a:ext cx="1659117" cy="369332"/>
              </a:xfrm>
              <a:prstGeom prst="rect">
                <a:avLst/>
              </a:prstGeom>
              <a:noFill/>
            </p:spPr>
            <p:txBody>
              <a:bodyPr wrap="square" rtlCol="0">
                <a:spAutoFit/>
              </a:bodyPr>
              <a:lstStyle/>
              <a:p>
                <a:r>
                  <a:rPr lang="en-US" dirty="0"/>
                  <a:t>MAE</a:t>
                </a:r>
              </a:p>
            </p:txBody>
          </p:sp>
          <p:sp>
            <p:nvSpPr>
              <p:cNvPr id="10" name="TextBox 9">
                <a:extLst>
                  <a:ext uri="{FF2B5EF4-FFF2-40B4-BE49-F238E27FC236}">
                    <a16:creationId xmlns:a16="http://schemas.microsoft.com/office/drawing/2014/main" id="{E46069D1-9896-4209-BB58-C2B68AE21213}"/>
                  </a:ext>
                </a:extLst>
              </p:cNvPr>
              <p:cNvSpPr txBox="1"/>
              <p:nvPr/>
            </p:nvSpPr>
            <p:spPr>
              <a:xfrm>
                <a:off x="8427875" y="4325330"/>
                <a:ext cx="1659117" cy="369332"/>
              </a:xfrm>
              <a:prstGeom prst="rect">
                <a:avLst/>
              </a:prstGeom>
              <a:noFill/>
            </p:spPr>
            <p:txBody>
              <a:bodyPr wrap="square" rtlCol="0">
                <a:spAutoFit/>
              </a:bodyPr>
              <a:lstStyle/>
              <a:p>
                <a:r>
                  <a:rPr lang="en-US" dirty="0"/>
                  <a:t>MSE</a:t>
                </a:r>
              </a:p>
            </p:txBody>
          </p:sp>
        </p:grpSp>
        <p:sp>
          <p:nvSpPr>
            <p:cNvPr id="5" name="TextBox 4">
              <a:extLst>
                <a:ext uri="{FF2B5EF4-FFF2-40B4-BE49-F238E27FC236}">
                  <a16:creationId xmlns:a16="http://schemas.microsoft.com/office/drawing/2014/main" id="{B4C40823-7B04-4C16-97E8-A2A5E57A5FC1}"/>
                </a:ext>
              </a:extLst>
            </p:cNvPr>
            <p:cNvSpPr txBox="1"/>
            <p:nvPr/>
          </p:nvSpPr>
          <p:spPr>
            <a:xfrm>
              <a:off x="7954991" y="5255503"/>
              <a:ext cx="2743201" cy="769441"/>
            </a:xfrm>
            <a:prstGeom prst="rect">
              <a:avLst/>
            </a:prstGeom>
            <a:noFill/>
          </p:spPr>
          <p:txBody>
            <a:bodyPr wrap="square" rtlCol="0">
              <a:spAutoFit/>
            </a:bodyPr>
            <a:lstStyle/>
            <a:p>
              <a:pPr algn="r"/>
              <a:r>
                <a:rPr lang="en-US" sz="1100" i="1" dirty="0"/>
                <a:t>*Error graphs - Y axis values are in log scale </a:t>
              </a:r>
            </a:p>
            <a:p>
              <a:pPr algn="r"/>
              <a:r>
                <a:rPr lang="en-US" sz="1100" i="1" dirty="0"/>
                <a:t>*R2 y axis in 0-1scale</a:t>
              </a:r>
            </a:p>
            <a:p>
              <a:pPr algn="r"/>
              <a:r>
                <a:rPr lang="en-US" sz="1100" i="1" dirty="0"/>
                <a:t>MAE = Mean Absolute Error</a:t>
              </a:r>
            </a:p>
            <a:p>
              <a:pPr algn="r"/>
              <a:r>
                <a:rPr lang="en-US" sz="1100" i="1" dirty="0"/>
                <a:t>MSE= Mean Squared Error</a:t>
              </a:r>
            </a:p>
          </p:txBody>
        </p:sp>
      </p:grpSp>
      <p:sp>
        <p:nvSpPr>
          <p:cNvPr id="11" name="TextBox 10">
            <a:extLst>
              <a:ext uri="{FF2B5EF4-FFF2-40B4-BE49-F238E27FC236}">
                <a16:creationId xmlns:a16="http://schemas.microsoft.com/office/drawing/2014/main" id="{A65BA569-C45C-4BA9-BC21-1DEEDD447E01}"/>
              </a:ext>
            </a:extLst>
          </p:cNvPr>
          <p:cNvSpPr txBox="1"/>
          <p:nvPr/>
        </p:nvSpPr>
        <p:spPr>
          <a:xfrm>
            <a:off x="0" y="0"/>
            <a:ext cx="5430982" cy="584775"/>
          </a:xfrm>
          <a:prstGeom prst="rect">
            <a:avLst/>
          </a:prstGeom>
          <a:noFill/>
        </p:spPr>
        <p:txBody>
          <a:bodyPr wrap="square" rtlCol="0">
            <a:spAutoFit/>
          </a:bodyPr>
          <a:lstStyle/>
          <a:p>
            <a:r>
              <a:rPr lang="en-US" sz="3200" dirty="0"/>
              <a:t>  Regressor metrics</a:t>
            </a:r>
          </a:p>
        </p:txBody>
      </p:sp>
    </p:spTree>
    <p:extLst>
      <p:ext uri="{BB962C8B-B14F-4D97-AF65-F5344CB8AC3E}">
        <p14:creationId xmlns:p14="http://schemas.microsoft.com/office/powerpoint/2010/main" val="1113749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6EE0F-B858-44C9-B0BB-1836644FA1C8}"/>
              </a:ext>
            </a:extLst>
          </p:cNvPr>
          <p:cNvSpPr>
            <a:spLocks noGrp="1"/>
          </p:cNvSpPr>
          <p:nvPr>
            <p:ph type="sldNum" sz="quarter" idx="12"/>
          </p:nvPr>
        </p:nvSpPr>
        <p:spPr/>
        <p:txBody>
          <a:bodyPr/>
          <a:lstStyle/>
          <a:p>
            <a:fld id="{8486921A-AD83-4227-888E-F81384748212}" type="slidenum">
              <a:rPr lang="en-US" smtClean="0"/>
              <a:pPr/>
              <a:t>26</a:t>
            </a:fld>
            <a:endParaRPr lang="en-US" dirty="0"/>
          </a:p>
        </p:txBody>
      </p:sp>
      <p:pic>
        <p:nvPicPr>
          <p:cNvPr id="4" name="Picture 3">
            <a:extLst>
              <a:ext uri="{FF2B5EF4-FFF2-40B4-BE49-F238E27FC236}">
                <a16:creationId xmlns:a16="http://schemas.microsoft.com/office/drawing/2014/main" id="{4245A91B-71FC-4304-B3C0-766EA22A1909}"/>
              </a:ext>
            </a:extLst>
          </p:cNvPr>
          <p:cNvPicPr>
            <a:picLocks noChangeAspect="1"/>
          </p:cNvPicPr>
          <p:nvPr/>
        </p:nvPicPr>
        <p:blipFill>
          <a:blip r:embed="rId2"/>
          <a:stretch>
            <a:fillRect/>
          </a:stretch>
        </p:blipFill>
        <p:spPr>
          <a:xfrm>
            <a:off x="87343" y="821000"/>
            <a:ext cx="11868150" cy="4854049"/>
          </a:xfrm>
          <a:prstGeom prst="rect">
            <a:avLst/>
          </a:prstGeom>
        </p:spPr>
      </p:pic>
      <p:sp>
        <p:nvSpPr>
          <p:cNvPr id="5" name="TextBox 4">
            <a:extLst>
              <a:ext uri="{FF2B5EF4-FFF2-40B4-BE49-F238E27FC236}">
                <a16:creationId xmlns:a16="http://schemas.microsoft.com/office/drawing/2014/main" id="{191BB7EC-83BE-4582-B214-456697B5F995}"/>
              </a:ext>
            </a:extLst>
          </p:cNvPr>
          <p:cNvSpPr txBox="1"/>
          <p:nvPr/>
        </p:nvSpPr>
        <p:spPr>
          <a:xfrm>
            <a:off x="10086109" y="5623284"/>
            <a:ext cx="1869384" cy="430887"/>
          </a:xfrm>
          <a:prstGeom prst="rect">
            <a:avLst/>
          </a:prstGeom>
          <a:noFill/>
        </p:spPr>
        <p:txBody>
          <a:bodyPr wrap="square" rtlCol="0">
            <a:spAutoFit/>
          </a:bodyPr>
          <a:lstStyle/>
          <a:p>
            <a:pPr algn="r"/>
            <a:r>
              <a:rPr lang="en-US" sz="1100" i="1" dirty="0"/>
              <a:t>*Errors are in log scale</a:t>
            </a:r>
          </a:p>
          <a:p>
            <a:pPr algn="r"/>
            <a:r>
              <a:rPr lang="en-US" sz="1100" i="1" dirty="0"/>
              <a:t>*R2 in 0-1scale</a:t>
            </a:r>
          </a:p>
        </p:txBody>
      </p:sp>
      <p:sp>
        <p:nvSpPr>
          <p:cNvPr id="6" name="TextBox 5">
            <a:extLst>
              <a:ext uri="{FF2B5EF4-FFF2-40B4-BE49-F238E27FC236}">
                <a16:creationId xmlns:a16="http://schemas.microsoft.com/office/drawing/2014/main" id="{79E6B1EA-68EC-468E-84C8-C97B1EFEF415}"/>
              </a:ext>
            </a:extLst>
          </p:cNvPr>
          <p:cNvSpPr txBox="1"/>
          <p:nvPr/>
        </p:nvSpPr>
        <p:spPr>
          <a:xfrm>
            <a:off x="-1" y="0"/>
            <a:ext cx="6465455" cy="584775"/>
          </a:xfrm>
          <a:prstGeom prst="rect">
            <a:avLst/>
          </a:prstGeom>
          <a:noFill/>
        </p:spPr>
        <p:txBody>
          <a:bodyPr wrap="square" rtlCol="0">
            <a:spAutoFit/>
          </a:bodyPr>
          <a:lstStyle/>
          <a:p>
            <a:r>
              <a:rPr lang="en-US" sz="3200" dirty="0"/>
              <a:t>  Regressor selection </a:t>
            </a:r>
          </a:p>
        </p:txBody>
      </p:sp>
      <p:sp>
        <p:nvSpPr>
          <p:cNvPr id="7" name="Rectangle 6">
            <a:extLst>
              <a:ext uri="{FF2B5EF4-FFF2-40B4-BE49-F238E27FC236}">
                <a16:creationId xmlns:a16="http://schemas.microsoft.com/office/drawing/2014/main" id="{D5502163-5E55-4299-BE69-358182F17095}"/>
              </a:ext>
            </a:extLst>
          </p:cNvPr>
          <p:cNvSpPr/>
          <p:nvPr/>
        </p:nvSpPr>
        <p:spPr>
          <a:xfrm>
            <a:off x="600363" y="3066473"/>
            <a:ext cx="11355129" cy="36252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82B7D12F-CFA4-4BE8-BD36-8FF69C649A03}"/>
              </a:ext>
            </a:extLst>
          </p:cNvPr>
          <p:cNvSpPr txBox="1"/>
          <p:nvPr/>
        </p:nvSpPr>
        <p:spPr>
          <a:xfrm>
            <a:off x="236507" y="5649167"/>
            <a:ext cx="1869384" cy="430887"/>
          </a:xfrm>
          <a:prstGeom prst="rect">
            <a:avLst/>
          </a:prstGeom>
          <a:noFill/>
        </p:spPr>
        <p:txBody>
          <a:bodyPr wrap="square" rtlCol="0">
            <a:spAutoFit/>
          </a:bodyPr>
          <a:lstStyle/>
          <a:p>
            <a:r>
              <a:rPr lang="en-US" sz="1100" i="1" dirty="0"/>
              <a:t>*MSE= Mean Squared Error</a:t>
            </a:r>
          </a:p>
          <a:p>
            <a:r>
              <a:rPr lang="en-US" sz="1100" i="1" dirty="0"/>
              <a:t>*MAE = Mean Absolute Error</a:t>
            </a:r>
          </a:p>
        </p:txBody>
      </p:sp>
    </p:spTree>
    <p:extLst>
      <p:ext uri="{BB962C8B-B14F-4D97-AF65-F5344CB8AC3E}">
        <p14:creationId xmlns:p14="http://schemas.microsoft.com/office/powerpoint/2010/main" val="53585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33FE3B-5CE4-4EF8-ADF2-C582E9DBAC70}"/>
              </a:ext>
            </a:extLst>
          </p:cNvPr>
          <p:cNvSpPr>
            <a:spLocks noGrp="1"/>
          </p:cNvSpPr>
          <p:nvPr>
            <p:ph type="sldNum" sz="quarter" idx="12"/>
          </p:nvPr>
        </p:nvSpPr>
        <p:spPr/>
        <p:txBody>
          <a:bodyPr/>
          <a:lstStyle/>
          <a:p>
            <a:fld id="{8486921A-AD83-4227-888E-F81384748212}" type="slidenum">
              <a:rPr lang="en-US" smtClean="0"/>
              <a:pPr/>
              <a:t>27</a:t>
            </a:fld>
            <a:endParaRPr lang="en-US" dirty="0"/>
          </a:p>
        </p:txBody>
      </p:sp>
      <p:sp>
        <p:nvSpPr>
          <p:cNvPr id="3" name="TextBox 2">
            <a:extLst>
              <a:ext uri="{FF2B5EF4-FFF2-40B4-BE49-F238E27FC236}">
                <a16:creationId xmlns:a16="http://schemas.microsoft.com/office/drawing/2014/main" id="{291B2D06-DDF4-4E3D-8709-0CDC168EAFCC}"/>
              </a:ext>
            </a:extLst>
          </p:cNvPr>
          <p:cNvSpPr txBox="1"/>
          <p:nvPr/>
        </p:nvSpPr>
        <p:spPr>
          <a:xfrm>
            <a:off x="-1" y="0"/>
            <a:ext cx="6465455" cy="584775"/>
          </a:xfrm>
          <a:prstGeom prst="rect">
            <a:avLst/>
          </a:prstGeom>
          <a:noFill/>
        </p:spPr>
        <p:txBody>
          <a:bodyPr wrap="square" rtlCol="0">
            <a:spAutoFit/>
          </a:bodyPr>
          <a:lstStyle/>
          <a:p>
            <a:r>
              <a:rPr lang="en-US" sz="3200" dirty="0"/>
              <a:t>  Lift Table for regression </a:t>
            </a:r>
          </a:p>
        </p:txBody>
      </p:sp>
      <p:pic>
        <p:nvPicPr>
          <p:cNvPr id="5" name="Picture 4">
            <a:extLst>
              <a:ext uri="{FF2B5EF4-FFF2-40B4-BE49-F238E27FC236}">
                <a16:creationId xmlns:a16="http://schemas.microsoft.com/office/drawing/2014/main" id="{DE2A52F0-B7C7-421F-AD58-6388C456FA0D}"/>
              </a:ext>
            </a:extLst>
          </p:cNvPr>
          <p:cNvPicPr>
            <a:picLocks noChangeAspect="1"/>
          </p:cNvPicPr>
          <p:nvPr/>
        </p:nvPicPr>
        <p:blipFill>
          <a:blip r:embed="rId3"/>
          <a:stretch>
            <a:fillRect/>
          </a:stretch>
        </p:blipFill>
        <p:spPr>
          <a:xfrm>
            <a:off x="309562" y="1014412"/>
            <a:ext cx="11572875" cy="4829175"/>
          </a:xfrm>
          <a:prstGeom prst="rect">
            <a:avLst/>
          </a:prstGeom>
        </p:spPr>
      </p:pic>
    </p:spTree>
    <p:extLst>
      <p:ext uri="{BB962C8B-B14F-4D97-AF65-F5344CB8AC3E}">
        <p14:creationId xmlns:p14="http://schemas.microsoft.com/office/powerpoint/2010/main" val="2578514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3BF65-51A2-4A9E-AA05-BB93973CCB39}"/>
              </a:ext>
            </a:extLst>
          </p:cNvPr>
          <p:cNvSpPr>
            <a:spLocks noGrp="1"/>
          </p:cNvSpPr>
          <p:nvPr>
            <p:ph type="sldNum" sz="quarter" idx="12"/>
          </p:nvPr>
        </p:nvSpPr>
        <p:spPr/>
        <p:txBody>
          <a:bodyPr/>
          <a:lstStyle/>
          <a:p>
            <a:fld id="{8486921A-AD83-4227-888E-F81384748212}" type="slidenum">
              <a:rPr lang="en-US" smtClean="0"/>
              <a:pPr/>
              <a:t>28</a:t>
            </a:fld>
            <a:endParaRPr lang="en-US" dirty="0"/>
          </a:p>
        </p:txBody>
      </p:sp>
      <p:pic>
        <p:nvPicPr>
          <p:cNvPr id="3" name="Picture 2">
            <a:extLst>
              <a:ext uri="{FF2B5EF4-FFF2-40B4-BE49-F238E27FC236}">
                <a16:creationId xmlns:a16="http://schemas.microsoft.com/office/drawing/2014/main" id="{3E2BB499-C076-491F-B019-CDADAFDE3646}"/>
              </a:ext>
            </a:extLst>
          </p:cNvPr>
          <p:cNvPicPr>
            <a:picLocks noChangeAspect="1"/>
          </p:cNvPicPr>
          <p:nvPr/>
        </p:nvPicPr>
        <p:blipFill>
          <a:blip r:embed="rId2"/>
          <a:stretch>
            <a:fillRect/>
          </a:stretch>
        </p:blipFill>
        <p:spPr>
          <a:xfrm>
            <a:off x="1371000" y="751500"/>
            <a:ext cx="8234576" cy="5355000"/>
          </a:xfrm>
          <a:prstGeom prst="rect">
            <a:avLst/>
          </a:prstGeom>
        </p:spPr>
      </p:pic>
      <p:sp>
        <p:nvSpPr>
          <p:cNvPr id="4" name="TextBox 3">
            <a:extLst>
              <a:ext uri="{FF2B5EF4-FFF2-40B4-BE49-F238E27FC236}">
                <a16:creationId xmlns:a16="http://schemas.microsoft.com/office/drawing/2014/main" id="{ED9FFCA2-3420-47D7-B9B1-4A6400FBFA66}"/>
              </a:ext>
            </a:extLst>
          </p:cNvPr>
          <p:cNvSpPr txBox="1"/>
          <p:nvPr/>
        </p:nvSpPr>
        <p:spPr>
          <a:xfrm>
            <a:off x="0" y="0"/>
            <a:ext cx="5430982" cy="584775"/>
          </a:xfrm>
          <a:prstGeom prst="rect">
            <a:avLst/>
          </a:prstGeom>
          <a:noFill/>
        </p:spPr>
        <p:txBody>
          <a:bodyPr wrap="square" rtlCol="0">
            <a:spAutoFit/>
          </a:bodyPr>
          <a:lstStyle/>
          <a:p>
            <a:r>
              <a:rPr lang="en-US" sz="3200" dirty="0"/>
              <a:t>  Classifier metrics</a:t>
            </a:r>
          </a:p>
        </p:txBody>
      </p:sp>
    </p:spTree>
    <p:extLst>
      <p:ext uri="{BB962C8B-B14F-4D97-AF65-F5344CB8AC3E}">
        <p14:creationId xmlns:p14="http://schemas.microsoft.com/office/powerpoint/2010/main" val="145928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830F90-DC47-47A4-9560-D5435B458AA3}"/>
              </a:ext>
            </a:extLst>
          </p:cNvPr>
          <p:cNvSpPr>
            <a:spLocks noGrp="1"/>
          </p:cNvSpPr>
          <p:nvPr>
            <p:ph type="sldNum" sz="quarter" idx="12"/>
          </p:nvPr>
        </p:nvSpPr>
        <p:spPr/>
        <p:txBody>
          <a:bodyPr/>
          <a:lstStyle/>
          <a:p>
            <a:fld id="{8486921A-AD83-4227-888E-F81384748212}" type="slidenum">
              <a:rPr lang="en-US" smtClean="0"/>
              <a:pPr/>
              <a:t>29</a:t>
            </a:fld>
            <a:endParaRPr lang="en-US" dirty="0"/>
          </a:p>
        </p:txBody>
      </p:sp>
      <p:pic>
        <p:nvPicPr>
          <p:cNvPr id="4" name="Picture 3">
            <a:extLst>
              <a:ext uri="{FF2B5EF4-FFF2-40B4-BE49-F238E27FC236}">
                <a16:creationId xmlns:a16="http://schemas.microsoft.com/office/drawing/2014/main" id="{D8C4372F-4D59-494E-8D97-9F0617C173AC}"/>
              </a:ext>
            </a:extLst>
          </p:cNvPr>
          <p:cNvPicPr>
            <a:picLocks noChangeAspect="1"/>
          </p:cNvPicPr>
          <p:nvPr/>
        </p:nvPicPr>
        <p:blipFill>
          <a:blip r:embed="rId2"/>
          <a:stretch>
            <a:fillRect/>
          </a:stretch>
        </p:blipFill>
        <p:spPr>
          <a:xfrm>
            <a:off x="786000" y="864000"/>
            <a:ext cx="10325100" cy="3638550"/>
          </a:xfrm>
          <a:prstGeom prst="rect">
            <a:avLst/>
          </a:prstGeom>
        </p:spPr>
      </p:pic>
      <p:sp>
        <p:nvSpPr>
          <p:cNvPr id="5" name="TextBox 4">
            <a:extLst>
              <a:ext uri="{FF2B5EF4-FFF2-40B4-BE49-F238E27FC236}">
                <a16:creationId xmlns:a16="http://schemas.microsoft.com/office/drawing/2014/main" id="{5CA9659B-8A12-48B4-98B2-31503479F27D}"/>
              </a:ext>
            </a:extLst>
          </p:cNvPr>
          <p:cNvSpPr txBox="1"/>
          <p:nvPr/>
        </p:nvSpPr>
        <p:spPr>
          <a:xfrm>
            <a:off x="0" y="0"/>
            <a:ext cx="5430982" cy="584775"/>
          </a:xfrm>
          <a:prstGeom prst="rect">
            <a:avLst/>
          </a:prstGeom>
          <a:noFill/>
        </p:spPr>
        <p:txBody>
          <a:bodyPr wrap="square" rtlCol="0">
            <a:spAutoFit/>
          </a:bodyPr>
          <a:lstStyle/>
          <a:p>
            <a:r>
              <a:rPr lang="en-US" sz="3200" dirty="0"/>
              <a:t>  Classifier selection </a:t>
            </a:r>
          </a:p>
        </p:txBody>
      </p:sp>
      <p:sp>
        <p:nvSpPr>
          <p:cNvPr id="6" name="Rectangle 5">
            <a:extLst>
              <a:ext uri="{FF2B5EF4-FFF2-40B4-BE49-F238E27FC236}">
                <a16:creationId xmlns:a16="http://schemas.microsoft.com/office/drawing/2014/main" id="{43C8140D-335A-4414-A270-BB0C925E9254}"/>
              </a:ext>
            </a:extLst>
          </p:cNvPr>
          <p:cNvSpPr/>
          <p:nvPr/>
        </p:nvSpPr>
        <p:spPr>
          <a:xfrm>
            <a:off x="786000" y="1449000"/>
            <a:ext cx="10215000" cy="360000"/>
          </a:xfrm>
          <a:prstGeom prst="rect">
            <a:avLst/>
          </a:prstGeom>
          <a:noFill/>
          <a:ln w="412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FFBA2F27-4F07-4DD3-A519-EE143BC13AA3}"/>
              </a:ext>
            </a:extLst>
          </p:cNvPr>
          <p:cNvSpPr txBox="1"/>
          <p:nvPr/>
        </p:nvSpPr>
        <p:spPr>
          <a:xfrm>
            <a:off x="1236000" y="4809643"/>
            <a:ext cx="8595000" cy="369332"/>
          </a:xfrm>
          <a:prstGeom prst="rect">
            <a:avLst/>
          </a:prstGeom>
          <a:noFill/>
        </p:spPr>
        <p:txBody>
          <a:bodyPr wrap="square" rtlCol="0">
            <a:spAutoFit/>
          </a:bodyPr>
          <a:lstStyle/>
          <a:p>
            <a:r>
              <a:rPr lang="en-US" dirty="0"/>
              <a:t>RandomForestClassifier :- It is tree-based classifier using ensemble methodology. </a:t>
            </a:r>
          </a:p>
        </p:txBody>
      </p:sp>
    </p:spTree>
    <p:extLst>
      <p:ext uri="{BB962C8B-B14F-4D97-AF65-F5344CB8AC3E}">
        <p14:creationId xmlns:p14="http://schemas.microsoft.com/office/powerpoint/2010/main" val="220386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53D1A0-2606-4BEC-87F7-9C99DDFA3C9C}"/>
              </a:ext>
            </a:extLst>
          </p:cNvPr>
          <p:cNvSpPr>
            <a:spLocks noGrp="1"/>
          </p:cNvSpPr>
          <p:nvPr>
            <p:ph type="sldNum" sz="quarter" idx="12"/>
          </p:nvPr>
        </p:nvSpPr>
        <p:spPr/>
        <p:txBody>
          <a:bodyPr/>
          <a:lstStyle/>
          <a:p>
            <a:fld id="{8486921A-AD83-4227-888E-F81384748212}" type="slidenum">
              <a:rPr lang="en-US" smtClean="0"/>
              <a:pPr/>
              <a:t>3</a:t>
            </a:fld>
            <a:endParaRPr lang="en-US" dirty="0"/>
          </a:p>
        </p:txBody>
      </p:sp>
      <p:sp>
        <p:nvSpPr>
          <p:cNvPr id="4" name="TextBox 3">
            <a:extLst>
              <a:ext uri="{FF2B5EF4-FFF2-40B4-BE49-F238E27FC236}">
                <a16:creationId xmlns:a16="http://schemas.microsoft.com/office/drawing/2014/main" id="{FD897AE7-C74C-4AF8-97CF-12D8B7D9A095}"/>
              </a:ext>
            </a:extLst>
          </p:cNvPr>
          <p:cNvSpPr txBox="1"/>
          <p:nvPr/>
        </p:nvSpPr>
        <p:spPr>
          <a:xfrm>
            <a:off x="0" y="0"/>
            <a:ext cx="5430982" cy="584775"/>
          </a:xfrm>
          <a:prstGeom prst="rect">
            <a:avLst/>
          </a:prstGeom>
          <a:noFill/>
        </p:spPr>
        <p:txBody>
          <a:bodyPr wrap="square" rtlCol="0">
            <a:spAutoFit/>
          </a:bodyPr>
          <a:lstStyle/>
          <a:p>
            <a:r>
              <a:rPr lang="en-US" sz="3200" dirty="0"/>
              <a:t>  About</a:t>
            </a:r>
          </a:p>
        </p:txBody>
      </p:sp>
      <p:sp>
        <p:nvSpPr>
          <p:cNvPr id="6" name="TextBox 5">
            <a:extLst>
              <a:ext uri="{FF2B5EF4-FFF2-40B4-BE49-F238E27FC236}">
                <a16:creationId xmlns:a16="http://schemas.microsoft.com/office/drawing/2014/main" id="{4E95A7F7-957C-4776-BFE6-3B66352E8698}"/>
              </a:ext>
            </a:extLst>
          </p:cNvPr>
          <p:cNvSpPr txBox="1"/>
          <p:nvPr/>
        </p:nvSpPr>
        <p:spPr>
          <a:xfrm>
            <a:off x="4608945" y="1099127"/>
            <a:ext cx="5763491" cy="4247317"/>
          </a:xfrm>
          <a:prstGeom prst="rect">
            <a:avLst/>
          </a:prstGeom>
          <a:noFill/>
        </p:spPr>
        <p:txBody>
          <a:bodyPr wrap="square" rtlCol="0">
            <a:spAutoFit/>
          </a:bodyPr>
          <a:lstStyle/>
          <a:p>
            <a:r>
              <a:rPr lang="en-US" dirty="0"/>
              <a:t>Name           : </a:t>
            </a:r>
            <a:r>
              <a:rPr lang="en-US" b="1" dirty="0"/>
              <a:t>Srinivas Poluchalla</a:t>
            </a:r>
          </a:p>
          <a:p>
            <a:r>
              <a:rPr lang="en-US" dirty="0"/>
              <a:t>Education    : Masters in Mechanical Engineer</a:t>
            </a:r>
          </a:p>
          <a:p>
            <a:r>
              <a:rPr lang="en-US" dirty="0"/>
              <a:t>Six sigma      : Black Belt</a:t>
            </a:r>
          </a:p>
          <a:p>
            <a:r>
              <a:rPr lang="en-US" dirty="0"/>
              <a:t>Experience   : Automotive, Consumer appliances, Oil &amp; Gas</a:t>
            </a:r>
          </a:p>
          <a:p>
            <a:r>
              <a:rPr lang="en-US" dirty="0"/>
              <a:t>Location       : Houston, Texas, USA. </a:t>
            </a:r>
          </a:p>
          <a:p>
            <a:endParaRPr lang="en-US" dirty="0">
              <a:solidFill>
                <a:srgbClr val="FF0000"/>
              </a:solidFill>
            </a:endParaRPr>
          </a:p>
          <a:p>
            <a:endParaRPr lang="en-US" dirty="0"/>
          </a:p>
          <a:p>
            <a:endParaRPr lang="en-US" dirty="0"/>
          </a:p>
          <a:p>
            <a:endParaRPr lang="en-US" dirty="0"/>
          </a:p>
          <a:p>
            <a:endParaRPr lang="en-US" dirty="0"/>
          </a:p>
          <a:p>
            <a:endParaRPr lang="en-US" dirty="0"/>
          </a:p>
          <a:p>
            <a:endParaRPr lang="en-US" dirty="0"/>
          </a:p>
          <a:p>
            <a:r>
              <a:rPr lang="en-US" dirty="0"/>
              <a:t>LinkedIn: </a:t>
            </a:r>
            <a:r>
              <a:rPr lang="en-US" dirty="0">
                <a:latin typeface="-apple-system"/>
                <a:hlinkClick r:id="rId3"/>
              </a:rPr>
              <a:t>www.linkedin.com/in/srinuti</a:t>
            </a:r>
            <a:br>
              <a:rPr lang="en-US" dirty="0">
                <a:latin typeface="-apple-system"/>
              </a:rPr>
            </a:br>
            <a:r>
              <a:rPr lang="en-US" dirty="0"/>
              <a:t>GitHub: </a:t>
            </a:r>
            <a:r>
              <a:rPr lang="en-US" dirty="0">
                <a:hlinkClick r:id="rId4"/>
              </a:rPr>
              <a:t>https://github.com/srinuti</a:t>
            </a:r>
            <a:br>
              <a:rPr lang="en-US" dirty="0"/>
            </a:br>
            <a:r>
              <a:rPr lang="en-US" dirty="0"/>
              <a:t>Kaggle: </a:t>
            </a:r>
            <a:r>
              <a:rPr lang="en-US" dirty="0">
                <a:hlinkClick r:id="rId5"/>
              </a:rPr>
              <a:t>https://www.kaggle.com/srinuti</a:t>
            </a:r>
            <a:endParaRPr lang="en-US" dirty="0"/>
          </a:p>
        </p:txBody>
      </p:sp>
      <p:pic>
        <p:nvPicPr>
          <p:cNvPr id="7" name="Picture 6">
            <a:extLst>
              <a:ext uri="{FF2B5EF4-FFF2-40B4-BE49-F238E27FC236}">
                <a16:creationId xmlns:a16="http://schemas.microsoft.com/office/drawing/2014/main" id="{71D48664-4F40-4C2A-97AA-AE10B95754D8}"/>
              </a:ext>
            </a:extLst>
          </p:cNvPr>
          <p:cNvPicPr>
            <a:picLocks noChangeAspect="1"/>
          </p:cNvPicPr>
          <p:nvPr/>
        </p:nvPicPr>
        <p:blipFill>
          <a:blip r:embed="rId6"/>
          <a:stretch>
            <a:fillRect/>
          </a:stretch>
        </p:blipFill>
        <p:spPr>
          <a:xfrm>
            <a:off x="966000" y="850624"/>
            <a:ext cx="3103280" cy="4847727"/>
          </a:xfrm>
          <a:prstGeom prst="rect">
            <a:avLst/>
          </a:prstGeom>
        </p:spPr>
      </p:pic>
    </p:spTree>
    <p:extLst>
      <p:ext uri="{BB962C8B-B14F-4D97-AF65-F5344CB8AC3E}">
        <p14:creationId xmlns:p14="http://schemas.microsoft.com/office/powerpoint/2010/main" val="273774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91FD9-4532-46E2-8778-406DF2B62124}"/>
              </a:ext>
            </a:extLst>
          </p:cNvPr>
          <p:cNvSpPr>
            <a:spLocks noGrp="1"/>
          </p:cNvSpPr>
          <p:nvPr>
            <p:ph type="sldNum" sz="quarter" idx="12"/>
          </p:nvPr>
        </p:nvSpPr>
        <p:spPr/>
        <p:txBody>
          <a:bodyPr/>
          <a:lstStyle/>
          <a:p>
            <a:fld id="{8486921A-AD83-4227-888E-F81384748212}" type="slidenum">
              <a:rPr lang="en-US" smtClean="0"/>
              <a:pPr/>
              <a:t>30</a:t>
            </a:fld>
            <a:endParaRPr lang="en-US" dirty="0"/>
          </a:p>
        </p:txBody>
      </p:sp>
      <p:pic>
        <p:nvPicPr>
          <p:cNvPr id="6" name="Picture 5">
            <a:extLst>
              <a:ext uri="{FF2B5EF4-FFF2-40B4-BE49-F238E27FC236}">
                <a16:creationId xmlns:a16="http://schemas.microsoft.com/office/drawing/2014/main" id="{BE51FCC1-3B83-472E-B411-AFDE0BE968FD}"/>
              </a:ext>
            </a:extLst>
          </p:cNvPr>
          <p:cNvPicPr>
            <a:picLocks noChangeAspect="1"/>
          </p:cNvPicPr>
          <p:nvPr/>
        </p:nvPicPr>
        <p:blipFill>
          <a:blip r:embed="rId2"/>
          <a:stretch>
            <a:fillRect/>
          </a:stretch>
        </p:blipFill>
        <p:spPr>
          <a:xfrm>
            <a:off x="291000" y="999000"/>
            <a:ext cx="11286522" cy="3825000"/>
          </a:xfrm>
          <a:prstGeom prst="rect">
            <a:avLst/>
          </a:prstGeom>
        </p:spPr>
      </p:pic>
      <p:sp>
        <p:nvSpPr>
          <p:cNvPr id="7" name="Rectangle 6">
            <a:extLst>
              <a:ext uri="{FF2B5EF4-FFF2-40B4-BE49-F238E27FC236}">
                <a16:creationId xmlns:a16="http://schemas.microsoft.com/office/drawing/2014/main" id="{35BE6BC3-3267-43FF-AC05-B1B589CFA5EE}"/>
              </a:ext>
            </a:extLst>
          </p:cNvPr>
          <p:cNvSpPr/>
          <p:nvPr/>
        </p:nvSpPr>
        <p:spPr>
          <a:xfrm>
            <a:off x="291000" y="1359000"/>
            <a:ext cx="11385000" cy="1305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BCC9A8-A2E3-4124-8615-5FADEA609E7B}"/>
              </a:ext>
            </a:extLst>
          </p:cNvPr>
          <p:cNvSpPr txBox="1"/>
          <p:nvPr/>
        </p:nvSpPr>
        <p:spPr>
          <a:xfrm>
            <a:off x="0" y="0"/>
            <a:ext cx="6951000" cy="584775"/>
          </a:xfrm>
          <a:prstGeom prst="rect">
            <a:avLst/>
          </a:prstGeom>
          <a:noFill/>
        </p:spPr>
        <p:txBody>
          <a:bodyPr wrap="square" rtlCol="0">
            <a:spAutoFit/>
          </a:bodyPr>
          <a:lstStyle/>
          <a:p>
            <a:r>
              <a:rPr lang="en-US" sz="3200" dirty="0"/>
              <a:t>  Lift table for classification</a:t>
            </a:r>
          </a:p>
        </p:txBody>
      </p:sp>
      <p:sp>
        <p:nvSpPr>
          <p:cNvPr id="11" name="TextBox 10">
            <a:extLst>
              <a:ext uri="{FF2B5EF4-FFF2-40B4-BE49-F238E27FC236}">
                <a16:creationId xmlns:a16="http://schemas.microsoft.com/office/drawing/2014/main" id="{20227424-2105-41C0-9D62-731742F6E7EC}"/>
              </a:ext>
            </a:extLst>
          </p:cNvPr>
          <p:cNvSpPr txBox="1"/>
          <p:nvPr/>
        </p:nvSpPr>
        <p:spPr>
          <a:xfrm>
            <a:off x="651000" y="4914996"/>
            <a:ext cx="6840000"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Decile 9 has firms with 70% to 90% probability of adding new funds </a:t>
            </a:r>
            <a:endParaRPr lang="en-US" dirty="0">
              <a:sym typeface="Wingdings" panose="05000000000000000000" pitchFamily="2" charset="2"/>
            </a:endParaRPr>
          </a:p>
          <a:p>
            <a:pPr marL="285750" indent="-285750">
              <a:buFont typeface="Wingdings" panose="05000000000000000000" pitchFamily="2" charset="2"/>
              <a:buChar char="q"/>
            </a:pPr>
            <a:r>
              <a:rPr lang="en-US" dirty="0">
                <a:sym typeface="Wingdings" panose="05000000000000000000" pitchFamily="2" charset="2"/>
              </a:rPr>
              <a:t>Decile 8 has firms with 60% to 70% probability </a:t>
            </a:r>
            <a:r>
              <a:rPr lang="en-US" dirty="0"/>
              <a:t> of adding new funds</a:t>
            </a:r>
          </a:p>
        </p:txBody>
      </p:sp>
    </p:spTree>
    <p:extLst>
      <p:ext uri="{BB962C8B-B14F-4D97-AF65-F5344CB8AC3E}">
        <p14:creationId xmlns:p14="http://schemas.microsoft.com/office/powerpoint/2010/main" val="1121799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035F83-6755-40A3-AF29-D7B0E7D76608}"/>
              </a:ext>
            </a:extLst>
          </p:cNvPr>
          <p:cNvSpPr>
            <a:spLocks noGrp="1"/>
          </p:cNvSpPr>
          <p:nvPr>
            <p:ph type="sldNum" sz="quarter" idx="12"/>
          </p:nvPr>
        </p:nvSpPr>
        <p:spPr/>
        <p:txBody>
          <a:bodyPr/>
          <a:lstStyle/>
          <a:p>
            <a:fld id="{8486921A-AD83-4227-888E-F81384748212}" type="slidenum">
              <a:rPr lang="en-US" smtClean="0"/>
              <a:pPr/>
              <a:t>31</a:t>
            </a:fld>
            <a:endParaRPr lang="en-US" dirty="0"/>
          </a:p>
        </p:txBody>
      </p:sp>
      <p:pic>
        <p:nvPicPr>
          <p:cNvPr id="3" name="Picture 2">
            <a:extLst>
              <a:ext uri="{FF2B5EF4-FFF2-40B4-BE49-F238E27FC236}">
                <a16:creationId xmlns:a16="http://schemas.microsoft.com/office/drawing/2014/main" id="{B44934C3-5317-4B8F-9701-B41153ED6185}"/>
              </a:ext>
            </a:extLst>
          </p:cNvPr>
          <p:cNvPicPr>
            <a:picLocks noChangeAspect="1"/>
          </p:cNvPicPr>
          <p:nvPr/>
        </p:nvPicPr>
        <p:blipFill>
          <a:blip r:embed="rId2"/>
          <a:stretch>
            <a:fillRect/>
          </a:stretch>
        </p:blipFill>
        <p:spPr>
          <a:xfrm>
            <a:off x="561000" y="954000"/>
            <a:ext cx="6519852" cy="990079"/>
          </a:xfrm>
          <a:prstGeom prst="rect">
            <a:avLst/>
          </a:prstGeom>
        </p:spPr>
      </p:pic>
      <p:sp>
        <p:nvSpPr>
          <p:cNvPr id="4" name="TextBox 3">
            <a:extLst>
              <a:ext uri="{FF2B5EF4-FFF2-40B4-BE49-F238E27FC236}">
                <a16:creationId xmlns:a16="http://schemas.microsoft.com/office/drawing/2014/main" id="{4D199808-6116-4F92-BD88-61885CFD204A}"/>
              </a:ext>
            </a:extLst>
          </p:cNvPr>
          <p:cNvSpPr txBox="1"/>
          <p:nvPr/>
        </p:nvSpPr>
        <p:spPr>
          <a:xfrm>
            <a:off x="1101000" y="549000"/>
            <a:ext cx="2565000" cy="369332"/>
          </a:xfrm>
          <a:prstGeom prst="rect">
            <a:avLst/>
          </a:prstGeom>
          <a:noFill/>
        </p:spPr>
        <p:txBody>
          <a:bodyPr wrap="square" rtlCol="0">
            <a:spAutoFit/>
          </a:bodyPr>
          <a:lstStyle/>
          <a:p>
            <a:r>
              <a:rPr lang="en-US" dirty="0"/>
              <a:t>Means comparison</a:t>
            </a:r>
          </a:p>
        </p:txBody>
      </p:sp>
      <p:sp>
        <p:nvSpPr>
          <p:cNvPr id="5" name="TextBox 4">
            <a:extLst>
              <a:ext uri="{FF2B5EF4-FFF2-40B4-BE49-F238E27FC236}">
                <a16:creationId xmlns:a16="http://schemas.microsoft.com/office/drawing/2014/main" id="{B8571DE5-5A65-4930-9D02-727B7BF852D1}"/>
              </a:ext>
            </a:extLst>
          </p:cNvPr>
          <p:cNvSpPr txBox="1"/>
          <p:nvPr/>
        </p:nvSpPr>
        <p:spPr>
          <a:xfrm>
            <a:off x="1101216" y="2578200"/>
            <a:ext cx="2565000" cy="369332"/>
          </a:xfrm>
          <a:prstGeom prst="rect">
            <a:avLst/>
          </a:prstGeom>
          <a:noFill/>
        </p:spPr>
        <p:txBody>
          <a:bodyPr wrap="square" rtlCol="0">
            <a:spAutoFit/>
          </a:bodyPr>
          <a:lstStyle/>
          <a:p>
            <a:r>
              <a:rPr lang="en-US" dirty="0"/>
              <a:t>Variance comparison</a:t>
            </a:r>
          </a:p>
        </p:txBody>
      </p:sp>
      <p:pic>
        <p:nvPicPr>
          <p:cNvPr id="7" name="Picture 6">
            <a:extLst>
              <a:ext uri="{FF2B5EF4-FFF2-40B4-BE49-F238E27FC236}">
                <a16:creationId xmlns:a16="http://schemas.microsoft.com/office/drawing/2014/main" id="{EEEBEAA3-9BBE-431C-96D5-BB85B37DE4C0}"/>
              </a:ext>
            </a:extLst>
          </p:cNvPr>
          <p:cNvPicPr>
            <a:picLocks noChangeAspect="1"/>
          </p:cNvPicPr>
          <p:nvPr/>
        </p:nvPicPr>
        <p:blipFill>
          <a:blip r:embed="rId3"/>
          <a:stretch>
            <a:fillRect/>
          </a:stretch>
        </p:blipFill>
        <p:spPr>
          <a:xfrm>
            <a:off x="471000" y="2968650"/>
            <a:ext cx="5886450" cy="2800350"/>
          </a:xfrm>
          <a:prstGeom prst="rect">
            <a:avLst/>
          </a:prstGeom>
        </p:spPr>
      </p:pic>
      <p:sp>
        <p:nvSpPr>
          <p:cNvPr id="8" name="TextBox 7">
            <a:extLst>
              <a:ext uri="{FF2B5EF4-FFF2-40B4-BE49-F238E27FC236}">
                <a16:creationId xmlns:a16="http://schemas.microsoft.com/office/drawing/2014/main" id="{040A4967-F70F-4D4E-A9C3-04B472BA02E8}"/>
              </a:ext>
            </a:extLst>
          </p:cNvPr>
          <p:cNvSpPr txBox="1"/>
          <p:nvPr/>
        </p:nvSpPr>
        <p:spPr>
          <a:xfrm>
            <a:off x="741000" y="1780531"/>
            <a:ext cx="4860000" cy="369332"/>
          </a:xfrm>
          <a:prstGeom prst="rect">
            <a:avLst/>
          </a:prstGeom>
          <a:noFill/>
        </p:spPr>
        <p:txBody>
          <a:bodyPr wrap="square" rtlCol="0">
            <a:spAutoFit/>
          </a:bodyPr>
          <a:lstStyle/>
          <a:p>
            <a:r>
              <a:rPr lang="en-US" dirty="0"/>
              <a:t>Different distributions reject H0</a:t>
            </a:r>
          </a:p>
        </p:txBody>
      </p:sp>
    </p:spTree>
    <p:extLst>
      <p:ext uri="{BB962C8B-B14F-4D97-AF65-F5344CB8AC3E}">
        <p14:creationId xmlns:p14="http://schemas.microsoft.com/office/powerpoint/2010/main" val="14493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0B5112-F297-49F6-91AD-BE4FFC2F927B}"/>
              </a:ext>
            </a:extLst>
          </p:cNvPr>
          <p:cNvSpPr>
            <a:spLocks noGrp="1"/>
          </p:cNvSpPr>
          <p:nvPr>
            <p:ph type="sldNum" sz="quarter" idx="12"/>
          </p:nvPr>
        </p:nvSpPr>
        <p:spPr/>
        <p:txBody>
          <a:bodyPr/>
          <a:lstStyle/>
          <a:p>
            <a:fld id="{8486921A-AD83-4227-888E-F81384748212}" type="slidenum">
              <a:rPr lang="en-US" smtClean="0"/>
              <a:pPr/>
              <a:t>32</a:t>
            </a:fld>
            <a:endParaRPr lang="en-US" dirty="0"/>
          </a:p>
        </p:txBody>
      </p:sp>
      <p:sp>
        <p:nvSpPr>
          <p:cNvPr id="3" name="TextBox 2">
            <a:extLst>
              <a:ext uri="{FF2B5EF4-FFF2-40B4-BE49-F238E27FC236}">
                <a16:creationId xmlns:a16="http://schemas.microsoft.com/office/drawing/2014/main" id="{A016591C-1E46-4621-9CCD-0C1599FE7579}"/>
              </a:ext>
            </a:extLst>
          </p:cNvPr>
          <p:cNvSpPr txBox="1"/>
          <p:nvPr/>
        </p:nvSpPr>
        <p:spPr>
          <a:xfrm>
            <a:off x="0" y="0"/>
            <a:ext cx="5430982" cy="584775"/>
          </a:xfrm>
          <a:prstGeom prst="rect">
            <a:avLst/>
          </a:prstGeom>
          <a:noFill/>
        </p:spPr>
        <p:txBody>
          <a:bodyPr wrap="square" rtlCol="0">
            <a:spAutoFit/>
          </a:bodyPr>
          <a:lstStyle/>
          <a:p>
            <a:r>
              <a:rPr lang="en-US" sz="3200" dirty="0"/>
              <a:t>  Major Firms</a:t>
            </a:r>
          </a:p>
        </p:txBody>
      </p:sp>
      <p:sp>
        <p:nvSpPr>
          <p:cNvPr id="5" name="TextBox 4">
            <a:extLst>
              <a:ext uri="{FF2B5EF4-FFF2-40B4-BE49-F238E27FC236}">
                <a16:creationId xmlns:a16="http://schemas.microsoft.com/office/drawing/2014/main" id="{EC479AC0-2A2F-486F-9A6F-0F08F6EB504B}"/>
              </a:ext>
            </a:extLst>
          </p:cNvPr>
          <p:cNvSpPr txBox="1"/>
          <p:nvPr/>
        </p:nvSpPr>
        <p:spPr>
          <a:xfrm>
            <a:off x="452582" y="923636"/>
            <a:ext cx="3860800" cy="369332"/>
          </a:xfrm>
          <a:prstGeom prst="rect">
            <a:avLst/>
          </a:prstGeom>
          <a:noFill/>
        </p:spPr>
        <p:txBody>
          <a:bodyPr wrap="square" rtlCol="0">
            <a:spAutoFit/>
          </a:bodyPr>
          <a:lstStyle/>
          <a:p>
            <a:r>
              <a:rPr lang="en-US" dirty="0"/>
              <a:t>Most revenue generating firm/ office?</a:t>
            </a:r>
          </a:p>
        </p:txBody>
      </p:sp>
      <p:pic>
        <p:nvPicPr>
          <p:cNvPr id="7" name="Picture 6">
            <a:extLst>
              <a:ext uri="{FF2B5EF4-FFF2-40B4-BE49-F238E27FC236}">
                <a16:creationId xmlns:a16="http://schemas.microsoft.com/office/drawing/2014/main" id="{83653432-A5FC-4F0C-834B-7992837C6325}"/>
              </a:ext>
            </a:extLst>
          </p:cNvPr>
          <p:cNvPicPr>
            <a:picLocks noChangeAspect="1"/>
          </p:cNvPicPr>
          <p:nvPr/>
        </p:nvPicPr>
        <p:blipFill>
          <a:blip r:embed="rId2"/>
          <a:stretch>
            <a:fillRect/>
          </a:stretch>
        </p:blipFill>
        <p:spPr>
          <a:xfrm>
            <a:off x="306971" y="1292968"/>
            <a:ext cx="4817040" cy="3687185"/>
          </a:xfrm>
          <a:prstGeom prst="rect">
            <a:avLst/>
          </a:prstGeom>
        </p:spPr>
      </p:pic>
      <p:sp>
        <p:nvSpPr>
          <p:cNvPr id="8" name="TextBox 7">
            <a:extLst>
              <a:ext uri="{FF2B5EF4-FFF2-40B4-BE49-F238E27FC236}">
                <a16:creationId xmlns:a16="http://schemas.microsoft.com/office/drawing/2014/main" id="{87445FA1-3B40-4FE9-B88C-2A03822AA6C4}"/>
              </a:ext>
            </a:extLst>
          </p:cNvPr>
          <p:cNvSpPr txBox="1"/>
          <p:nvPr/>
        </p:nvSpPr>
        <p:spPr>
          <a:xfrm>
            <a:off x="452582" y="5116822"/>
            <a:ext cx="4525818" cy="646331"/>
          </a:xfrm>
          <a:prstGeom prst="rect">
            <a:avLst/>
          </a:prstGeom>
          <a:noFill/>
        </p:spPr>
        <p:txBody>
          <a:bodyPr wrap="square" rtlCol="0">
            <a:spAutoFit/>
          </a:bodyPr>
          <a:lstStyle/>
          <a:p>
            <a:r>
              <a:rPr lang="en-US" dirty="0"/>
              <a:t>Bernardo Wealth Planning, LLC with single office generates $19.5Million AUM</a:t>
            </a:r>
          </a:p>
        </p:txBody>
      </p:sp>
    </p:spTree>
    <p:extLst>
      <p:ext uri="{BB962C8B-B14F-4D97-AF65-F5344CB8AC3E}">
        <p14:creationId xmlns:p14="http://schemas.microsoft.com/office/powerpoint/2010/main" val="4153116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28B96E-9534-43EF-A44D-2A87A7D62387}"/>
              </a:ext>
            </a:extLst>
          </p:cNvPr>
          <p:cNvPicPr>
            <a:picLocks noChangeAspect="1"/>
          </p:cNvPicPr>
          <p:nvPr/>
        </p:nvPicPr>
        <p:blipFill>
          <a:blip r:embed="rId2"/>
          <a:stretch>
            <a:fillRect/>
          </a:stretch>
        </p:blipFill>
        <p:spPr>
          <a:xfrm>
            <a:off x="741000" y="423405"/>
            <a:ext cx="5758443" cy="5659361"/>
          </a:xfrm>
          <a:prstGeom prst="rect">
            <a:avLst/>
          </a:prstGeom>
        </p:spPr>
      </p:pic>
      <p:cxnSp>
        <p:nvCxnSpPr>
          <p:cNvPr id="16" name="Straight Arrow Connector 15">
            <a:extLst>
              <a:ext uri="{FF2B5EF4-FFF2-40B4-BE49-F238E27FC236}">
                <a16:creationId xmlns:a16="http://schemas.microsoft.com/office/drawing/2014/main" id="{227EA388-9086-4541-A0DF-5C0AD2C9467C}"/>
              </a:ext>
            </a:extLst>
          </p:cNvPr>
          <p:cNvCxnSpPr>
            <a:cxnSpLocks/>
          </p:cNvCxnSpPr>
          <p:nvPr/>
        </p:nvCxnSpPr>
        <p:spPr>
          <a:xfrm flipH="1">
            <a:off x="5300749" y="757885"/>
            <a:ext cx="795251" cy="82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453DCE-3612-4D15-A66D-6BB22AF11785}"/>
              </a:ext>
            </a:extLst>
          </p:cNvPr>
          <p:cNvCxnSpPr>
            <a:cxnSpLocks/>
            <a:stCxn id="18" idx="1"/>
          </p:cNvCxnSpPr>
          <p:nvPr/>
        </p:nvCxnSpPr>
        <p:spPr>
          <a:xfrm flipH="1">
            <a:off x="5530199" y="4423666"/>
            <a:ext cx="773972" cy="681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D2BE07-FC70-40B1-9D55-84F199ED69CC}"/>
              </a:ext>
            </a:extLst>
          </p:cNvPr>
          <p:cNvSpPr txBox="1"/>
          <p:nvPr/>
        </p:nvSpPr>
        <p:spPr>
          <a:xfrm>
            <a:off x="6304171" y="4239000"/>
            <a:ext cx="972930" cy="369332"/>
          </a:xfrm>
          <a:prstGeom prst="rect">
            <a:avLst/>
          </a:prstGeom>
          <a:noFill/>
        </p:spPr>
        <p:txBody>
          <a:bodyPr wrap="square" rtlCol="0">
            <a:spAutoFit/>
          </a:bodyPr>
          <a:lstStyle/>
          <a:p>
            <a:r>
              <a:rPr lang="en-US" dirty="0"/>
              <a:t>Group 2</a:t>
            </a:r>
          </a:p>
        </p:txBody>
      </p:sp>
      <p:cxnSp>
        <p:nvCxnSpPr>
          <p:cNvPr id="19" name="Straight Arrow Connector 18">
            <a:extLst>
              <a:ext uri="{FF2B5EF4-FFF2-40B4-BE49-F238E27FC236}">
                <a16:creationId xmlns:a16="http://schemas.microsoft.com/office/drawing/2014/main" id="{A74EA7F2-D981-402B-BB56-C3CCDAC1DC23}"/>
              </a:ext>
            </a:extLst>
          </p:cNvPr>
          <p:cNvCxnSpPr>
            <a:cxnSpLocks/>
            <a:stCxn id="20" idx="1"/>
            <a:endCxn id="13" idx="0"/>
          </p:cNvCxnSpPr>
          <p:nvPr/>
        </p:nvCxnSpPr>
        <p:spPr>
          <a:xfrm flipH="1">
            <a:off x="1511419" y="472807"/>
            <a:ext cx="845168" cy="77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67BBE56-18ED-4895-B77D-A84E532FF904}"/>
              </a:ext>
            </a:extLst>
          </p:cNvPr>
          <p:cNvSpPr txBox="1"/>
          <p:nvPr/>
        </p:nvSpPr>
        <p:spPr>
          <a:xfrm>
            <a:off x="2356587" y="288141"/>
            <a:ext cx="1199336" cy="369332"/>
          </a:xfrm>
          <a:prstGeom prst="rect">
            <a:avLst/>
          </a:prstGeom>
          <a:noFill/>
        </p:spPr>
        <p:txBody>
          <a:bodyPr wrap="square" rtlCol="0">
            <a:spAutoFit/>
          </a:bodyPr>
          <a:lstStyle/>
          <a:p>
            <a:r>
              <a:rPr lang="en-US" dirty="0"/>
              <a:t>Group 3</a:t>
            </a:r>
          </a:p>
        </p:txBody>
      </p:sp>
      <p:sp>
        <p:nvSpPr>
          <p:cNvPr id="21" name="TextBox 20">
            <a:extLst>
              <a:ext uri="{FF2B5EF4-FFF2-40B4-BE49-F238E27FC236}">
                <a16:creationId xmlns:a16="http://schemas.microsoft.com/office/drawing/2014/main" id="{6C14B3C2-0F17-44E5-8238-48E7D39C14EE}"/>
              </a:ext>
            </a:extLst>
          </p:cNvPr>
          <p:cNvSpPr txBox="1"/>
          <p:nvPr/>
        </p:nvSpPr>
        <p:spPr>
          <a:xfrm>
            <a:off x="6096000" y="506263"/>
            <a:ext cx="1181101" cy="369332"/>
          </a:xfrm>
          <a:prstGeom prst="rect">
            <a:avLst/>
          </a:prstGeom>
          <a:noFill/>
        </p:spPr>
        <p:txBody>
          <a:bodyPr wrap="square" rtlCol="0">
            <a:spAutoFit/>
          </a:bodyPr>
          <a:lstStyle/>
          <a:p>
            <a:r>
              <a:rPr lang="en-US" dirty="0"/>
              <a:t>Group 1</a:t>
            </a:r>
          </a:p>
        </p:txBody>
      </p:sp>
      <p:sp>
        <p:nvSpPr>
          <p:cNvPr id="2" name="Slide Number Placeholder 1">
            <a:extLst>
              <a:ext uri="{FF2B5EF4-FFF2-40B4-BE49-F238E27FC236}">
                <a16:creationId xmlns:a16="http://schemas.microsoft.com/office/drawing/2014/main" id="{FB3FAE39-B03D-47AE-970F-5E9997C3B60C}"/>
              </a:ext>
            </a:extLst>
          </p:cNvPr>
          <p:cNvSpPr>
            <a:spLocks noGrp="1"/>
          </p:cNvSpPr>
          <p:nvPr>
            <p:ph type="sldNum" sz="quarter" idx="12"/>
          </p:nvPr>
        </p:nvSpPr>
        <p:spPr/>
        <p:txBody>
          <a:bodyPr/>
          <a:lstStyle/>
          <a:p>
            <a:fld id="{8486921A-AD83-4227-888E-F81384748212}" type="slidenum">
              <a:rPr lang="en-US" smtClean="0"/>
              <a:pPr/>
              <a:t>33</a:t>
            </a:fld>
            <a:endParaRPr lang="en-US" dirty="0"/>
          </a:p>
        </p:txBody>
      </p:sp>
      <p:sp>
        <p:nvSpPr>
          <p:cNvPr id="12" name="Rectangle 11">
            <a:extLst>
              <a:ext uri="{FF2B5EF4-FFF2-40B4-BE49-F238E27FC236}">
                <a16:creationId xmlns:a16="http://schemas.microsoft.com/office/drawing/2014/main" id="{F4C05702-AF0D-46BD-8E6C-E58382C6A956}"/>
              </a:ext>
            </a:extLst>
          </p:cNvPr>
          <p:cNvSpPr/>
          <p:nvPr/>
        </p:nvSpPr>
        <p:spPr>
          <a:xfrm>
            <a:off x="1315276" y="4964072"/>
            <a:ext cx="4195723" cy="552402"/>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A37B07C-71AC-4091-A845-2C6880860C67}"/>
              </a:ext>
            </a:extLst>
          </p:cNvPr>
          <p:cNvSpPr/>
          <p:nvPr/>
        </p:nvSpPr>
        <p:spPr>
          <a:xfrm>
            <a:off x="1251131" y="1245311"/>
            <a:ext cx="520575" cy="4271163"/>
          </a:xfrm>
          <a:prstGeom prst="rect">
            <a:avLst/>
          </a:prstGeom>
          <a:noFill/>
          <a:ln w="603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949DB3E-51E4-414E-A66D-50DA0E9B9F5F}"/>
              </a:ext>
            </a:extLst>
          </p:cNvPr>
          <p:cNvSpPr/>
          <p:nvPr/>
        </p:nvSpPr>
        <p:spPr>
          <a:xfrm rot="2698599">
            <a:off x="3065411" y="981257"/>
            <a:ext cx="1479222" cy="4218674"/>
          </a:xfrm>
          <a:prstGeom prst="ellipse">
            <a:avLst/>
          </a:prstGeom>
          <a:noFill/>
          <a:ln w="920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B5BD2F14-3EB1-4243-8E6C-B76F6419240F}"/>
              </a:ext>
            </a:extLst>
          </p:cNvPr>
          <p:cNvSpPr txBox="1"/>
          <p:nvPr/>
        </p:nvSpPr>
        <p:spPr>
          <a:xfrm>
            <a:off x="6591000" y="1578544"/>
            <a:ext cx="4860000" cy="2308324"/>
          </a:xfrm>
          <a:prstGeom prst="rect">
            <a:avLst/>
          </a:prstGeom>
          <a:noFill/>
        </p:spPr>
        <p:txBody>
          <a:bodyPr wrap="square" rtlCol="0">
            <a:spAutoFit/>
          </a:bodyPr>
          <a:lstStyle/>
          <a:p>
            <a:r>
              <a:rPr lang="en-US" dirty="0"/>
              <a:t>Group 3 </a:t>
            </a:r>
            <a:r>
              <a:rPr lang="en-US" dirty="0">
                <a:sym typeface="Wingdings" panose="05000000000000000000" pitchFamily="2" charset="2"/>
              </a:rPr>
              <a:t> 2018 sales data when 2019 sales data are zero. </a:t>
            </a:r>
          </a:p>
          <a:p>
            <a:endParaRPr lang="en-US" dirty="0">
              <a:sym typeface="Wingdings" panose="05000000000000000000" pitchFamily="2" charset="2"/>
            </a:endParaRPr>
          </a:p>
          <a:p>
            <a:r>
              <a:rPr lang="en-US" dirty="0">
                <a:sym typeface="Wingdings" panose="05000000000000000000" pitchFamily="2" charset="2"/>
              </a:rPr>
              <a:t>Group 2  2019 sales data when 2018 sales data are zero. </a:t>
            </a:r>
          </a:p>
          <a:p>
            <a:endParaRPr lang="en-US" dirty="0">
              <a:sym typeface="Wingdings" panose="05000000000000000000" pitchFamily="2" charset="2"/>
            </a:endParaRPr>
          </a:p>
          <a:p>
            <a:r>
              <a:rPr lang="en-US" dirty="0">
                <a:sym typeface="Wingdings" panose="05000000000000000000" pitchFamily="2" charset="2"/>
              </a:rPr>
              <a:t>Group 1  Log transformed data showing linear relationship between 2018 and 2019 sales </a:t>
            </a:r>
            <a:endParaRPr lang="en-US" dirty="0"/>
          </a:p>
        </p:txBody>
      </p:sp>
    </p:spTree>
    <p:extLst>
      <p:ext uri="{BB962C8B-B14F-4D97-AF65-F5344CB8AC3E}">
        <p14:creationId xmlns:p14="http://schemas.microsoft.com/office/powerpoint/2010/main" val="3825650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34CF23-2154-4351-990D-D43E34B95379}"/>
              </a:ext>
            </a:extLst>
          </p:cNvPr>
          <p:cNvSpPr>
            <a:spLocks noGrp="1"/>
          </p:cNvSpPr>
          <p:nvPr>
            <p:ph type="sldNum" sz="quarter" idx="12"/>
          </p:nvPr>
        </p:nvSpPr>
        <p:spPr/>
        <p:txBody>
          <a:bodyPr/>
          <a:lstStyle/>
          <a:p>
            <a:fld id="{8486921A-AD83-4227-888E-F81384748212}" type="slidenum">
              <a:rPr lang="en-US" smtClean="0"/>
              <a:pPr/>
              <a:t>34</a:t>
            </a:fld>
            <a:endParaRPr lang="en-US" dirty="0"/>
          </a:p>
        </p:txBody>
      </p:sp>
      <p:sp>
        <p:nvSpPr>
          <p:cNvPr id="3" name="TextBox 2">
            <a:extLst>
              <a:ext uri="{FF2B5EF4-FFF2-40B4-BE49-F238E27FC236}">
                <a16:creationId xmlns:a16="http://schemas.microsoft.com/office/drawing/2014/main" id="{52709916-5D87-4DA1-A66F-76785664AB90}"/>
              </a:ext>
            </a:extLst>
          </p:cNvPr>
          <p:cNvSpPr txBox="1"/>
          <p:nvPr/>
        </p:nvSpPr>
        <p:spPr>
          <a:xfrm>
            <a:off x="369454" y="3958553"/>
            <a:ext cx="3482109" cy="369332"/>
          </a:xfrm>
          <a:prstGeom prst="rect">
            <a:avLst/>
          </a:prstGeom>
          <a:noFill/>
        </p:spPr>
        <p:txBody>
          <a:bodyPr wrap="square" rtlCol="0">
            <a:spAutoFit/>
          </a:bodyPr>
          <a:lstStyle/>
          <a:p>
            <a:r>
              <a:rPr lang="en-US" dirty="0"/>
              <a:t>Assumptions</a:t>
            </a:r>
          </a:p>
        </p:txBody>
      </p:sp>
      <p:sp>
        <p:nvSpPr>
          <p:cNvPr id="4" name="TextBox 3">
            <a:extLst>
              <a:ext uri="{FF2B5EF4-FFF2-40B4-BE49-F238E27FC236}">
                <a16:creationId xmlns:a16="http://schemas.microsoft.com/office/drawing/2014/main" id="{9EA1402C-A2CF-437D-877C-B9A3612A4119}"/>
              </a:ext>
            </a:extLst>
          </p:cNvPr>
          <p:cNvSpPr txBox="1"/>
          <p:nvPr/>
        </p:nvSpPr>
        <p:spPr>
          <a:xfrm>
            <a:off x="369454" y="4402335"/>
            <a:ext cx="11822546" cy="954107"/>
          </a:xfrm>
          <a:prstGeom prst="rect">
            <a:avLst/>
          </a:prstGeom>
          <a:noFill/>
        </p:spPr>
        <p:txBody>
          <a:bodyPr wrap="square" rtlCol="0">
            <a:spAutoFit/>
          </a:bodyPr>
          <a:lstStyle>
            <a:defPPr>
              <a:defRPr lang="en-US"/>
            </a:defPPr>
            <a:lvl1pPr>
              <a:defRPr sz="1600"/>
            </a:lvl1pPr>
          </a:lstStyle>
          <a:p>
            <a:pPr marL="342900" indent="-342900">
              <a:buFont typeface="+mj-lt"/>
              <a:buAutoNum type="arabicPeriod"/>
            </a:pPr>
            <a:r>
              <a:rPr lang="en-US" dirty="0"/>
              <a:t>2019 Sales are dependent on market performance, geopolitical stability, market speculation, government policies etc. Based on the dataset it is assumed that the market and other factors behave like 2018 . </a:t>
            </a:r>
          </a:p>
          <a:p>
            <a:pPr marL="342900" indent="-342900">
              <a:buFont typeface="+mj-lt"/>
              <a:buAutoNum type="arabicPeriod"/>
            </a:pPr>
            <a:r>
              <a:rPr lang="en-US" dirty="0"/>
              <a:t>The sale and redemption time details are not provided and hence AUM is assumed to be balance at the end of the 2018 </a:t>
            </a:r>
          </a:p>
          <a:p>
            <a:pPr marL="342900" indent="-342900">
              <a:buFont typeface="+mj-lt"/>
              <a:buAutoNum type="arabicPeriod"/>
            </a:pPr>
            <a:r>
              <a:rPr lang="en-US" dirty="0"/>
              <a:t>Negative values in Product class and AUM are assumed to be zero for some analysis.</a:t>
            </a:r>
          </a:p>
        </p:txBody>
      </p:sp>
      <p:sp>
        <p:nvSpPr>
          <p:cNvPr id="5" name="TextBox 4">
            <a:extLst>
              <a:ext uri="{FF2B5EF4-FFF2-40B4-BE49-F238E27FC236}">
                <a16:creationId xmlns:a16="http://schemas.microsoft.com/office/drawing/2014/main" id="{079EB686-55F9-42CD-90F8-9EF3A43B2B4E}"/>
              </a:ext>
            </a:extLst>
          </p:cNvPr>
          <p:cNvSpPr txBox="1"/>
          <p:nvPr/>
        </p:nvSpPr>
        <p:spPr>
          <a:xfrm>
            <a:off x="473538" y="1730173"/>
            <a:ext cx="11247462" cy="1323439"/>
          </a:xfrm>
          <a:prstGeom prst="rect">
            <a:avLst/>
          </a:prstGeom>
          <a:noFill/>
        </p:spPr>
        <p:txBody>
          <a:bodyPr wrap="square" rtlCol="0">
            <a:spAutoFit/>
          </a:bodyPr>
          <a:lstStyle/>
          <a:p>
            <a:r>
              <a:rPr lang="en-US" sz="1600" dirty="0"/>
              <a:t>1. Adviser’s career start date (if Adviser has started in  the 2018, he would wrongly be classified as underperformer for the whole year of 2019)</a:t>
            </a:r>
          </a:p>
          <a:p>
            <a:r>
              <a:rPr lang="en-US" sz="1600" dirty="0"/>
              <a:t>2. Adviser’s geo location and affinity to High income population has impact on performance. </a:t>
            </a:r>
          </a:p>
          <a:p>
            <a:r>
              <a:rPr lang="en-US" sz="1600" dirty="0"/>
              <a:t>3. Adviser’s / Firms with single or few office location could be potentially underrepresented.</a:t>
            </a:r>
          </a:p>
          <a:p>
            <a:r>
              <a:rPr lang="en-US" sz="1600" dirty="0"/>
              <a:t>4. Only year 2018 data provided; the conclusions drawn does not consider historical  performance</a:t>
            </a:r>
          </a:p>
        </p:txBody>
      </p:sp>
      <p:sp>
        <p:nvSpPr>
          <p:cNvPr id="6" name="TextBox 5">
            <a:extLst>
              <a:ext uri="{FF2B5EF4-FFF2-40B4-BE49-F238E27FC236}">
                <a16:creationId xmlns:a16="http://schemas.microsoft.com/office/drawing/2014/main" id="{7F5C5E9A-344E-4398-9F9D-0DFC76437438}"/>
              </a:ext>
            </a:extLst>
          </p:cNvPr>
          <p:cNvSpPr txBox="1"/>
          <p:nvPr/>
        </p:nvSpPr>
        <p:spPr>
          <a:xfrm>
            <a:off x="184727" y="434109"/>
            <a:ext cx="6280728" cy="369332"/>
          </a:xfrm>
          <a:prstGeom prst="rect">
            <a:avLst/>
          </a:prstGeom>
          <a:noFill/>
        </p:spPr>
        <p:txBody>
          <a:bodyPr wrap="square" rtlCol="0">
            <a:spAutoFit/>
          </a:bodyPr>
          <a:lstStyle/>
          <a:p>
            <a:r>
              <a:rPr lang="en-US" dirty="0"/>
              <a:t>Bias/ Assumptions</a:t>
            </a:r>
          </a:p>
        </p:txBody>
      </p:sp>
      <p:sp>
        <p:nvSpPr>
          <p:cNvPr id="7" name="TextBox 6">
            <a:extLst>
              <a:ext uri="{FF2B5EF4-FFF2-40B4-BE49-F238E27FC236}">
                <a16:creationId xmlns:a16="http://schemas.microsoft.com/office/drawing/2014/main" id="{096B31D0-7AE1-4661-8F09-8BDD240BC5C8}"/>
              </a:ext>
            </a:extLst>
          </p:cNvPr>
          <p:cNvSpPr txBox="1"/>
          <p:nvPr/>
        </p:nvSpPr>
        <p:spPr>
          <a:xfrm>
            <a:off x="473538" y="1335557"/>
            <a:ext cx="3482109" cy="369332"/>
          </a:xfrm>
          <a:prstGeom prst="rect">
            <a:avLst/>
          </a:prstGeom>
          <a:noFill/>
        </p:spPr>
        <p:txBody>
          <a:bodyPr wrap="square" rtlCol="0">
            <a:spAutoFit/>
          </a:bodyPr>
          <a:lstStyle/>
          <a:p>
            <a:r>
              <a:rPr lang="en-US" dirty="0"/>
              <a:t>Bias</a:t>
            </a:r>
          </a:p>
        </p:txBody>
      </p:sp>
    </p:spTree>
    <p:extLst>
      <p:ext uri="{BB962C8B-B14F-4D97-AF65-F5344CB8AC3E}">
        <p14:creationId xmlns:p14="http://schemas.microsoft.com/office/powerpoint/2010/main" val="1083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Nuveen Delivering Alpha">
            <a:extLst>
              <a:ext uri="{FF2B5EF4-FFF2-40B4-BE49-F238E27FC236}">
                <a16:creationId xmlns:a16="http://schemas.microsoft.com/office/drawing/2014/main" id="{E4BCE131-F663-4460-B1F4-8C3604813A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976" b="23810"/>
          <a:stretch/>
        </p:blipFill>
        <p:spPr bwMode="auto">
          <a:xfrm>
            <a:off x="342901" y="2374311"/>
            <a:ext cx="2557318" cy="69047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31C87E9-0E51-439C-B683-5F2E30EE4669}"/>
              </a:ext>
            </a:extLst>
          </p:cNvPr>
          <p:cNvGrpSpPr/>
          <p:nvPr/>
        </p:nvGrpSpPr>
        <p:grpSpPr>
          <a:xfrm>
            <a:off x="7668950" y="3336969"/>
            <a:ext cx="2520647" cy="499630"/>
            <a:chOff x="379571" y="1800225"/>
            <a:chExt cx="3080732" cy="677704"/>
          </a:xfrm>
        </p:grpSpPr>
        <p:pic>
          <p:nvPicPr>
            <p:cNvPr id="3" name="Graphic 2" descr="Statistics">
              <a:extLst>
                <a:ext uri="{FF2B5EF4-FFF2-40B4-BE49-F238E27FC236}">
                  <a16:creationId xmlns:a16="http://schemas.microsoft.com/office/drawing/2014/main" id="{C7FFA201-2340-41DB-A817-583F9C4CA9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571" y="1817846"/>
              <a:ext cx="660083" cy="660083"/>
            </a:xfrm>
            <a:prstGeom prst="rect">
              <a:avLst/>
            </a:prstGeom>
          </p:spPr>
        </p:pic>
        <p:pic>
          <p:nvPicPr>
            <p:cNvPr id="2056" name="Picture 8" descr="Education Icon. Graduation Cap Icon. Graduate. Students Cap Stock Vector -  Illustration of pictogram, flat: 185156783">
              <a:extLst>
                <a:ext uri="{FF2B5EF4-FFF2-40B4-BE49-F238E27FC236}">
                  <a16:creationId xmlns:a16="http://schemas.microsoft.com/office/drawing/2014/main" id="{252E3DFC-53AE-4154-96D4-EF20B83157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333" t="23333" r="23778" b="23777"/>
            <a:stretch/>
          </p:blipFill>
          <p:spPr bwMode="auto">
            <a:xfrm>
              <a:off x="1154110" y="1804987"/>
              <a:ext cx="6000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utual Fund Icons - Download Free Vector Icons | Noun Project">
              <a:extLst>
                <a:ext uri="{FF2B5EF4-FFF2-40B4-BE49-F238E27FC236}">
                  <a16:creationId xmlns:a16="http://schemas.microsoft.com/office/drawing/2014/main" id="{8DAA6390-B9AA-4EAC-8CF2-97BD01DB22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645" y="1800225"/>
              <a:ext cx="6000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roperty Icon Png #210124 - Free Icons Library">
              <a:extLst>
                <a:ext uri="{FF2B5EF4-FFF2-40B4-BE49-F238E27FC236}">
                  <a16:creationId xmlns:a16="http://schemas.microsoft.com/office/drawing/2014/main" id="{BDAFCDFC-6260-4F45-9F14-AB9886959E2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1905" t="15000" r="11905" b="14500"/>
            <a:stretch/>
          </p:blipFill>
          <p:spPr bwMode="auto">
            <a:xfrm>
              <a:off x="2643180" y="1817846"/>
              <a:ext cx="817123" cy="600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339D33E9-65D7-4063-BF23-00C6DF8F82A4}"/>
              </a:ext>
            </a:extLst>
          </p:cNvPr>
          <p:cNvGrpSpPr/>
          <p:nvPr/>
        </p:nvGrpSpPr>
        <p:grpSpPr>
          <a:xfrm>
            <a:off x="6571462" y="1551326"/>
            <a:ext cx="5325743" cy="1050912"/>
            <a:chOff x="6571462" y="1551326"/>
            <a:chExt cx="5325743" cy="1050912"/>
          </a:xfrm>
        </p:grpSpPr>
        <p:pic>
          <p:nvPicPr>
            <p:cNvPr id="2064" name="Picture 16" descr="morgan-stanley-logo">
              <a:extLst>
                <a:ext uri="{FF2B5EF4-FFF2-40B4-BE49-F238E27FC236}">
                  <a16:creationId xmlns:a16="http://schemas.microsoft.com/office/drawing/2014/main" id="{2CE09017-8931-436A-8262-37000774E1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7018" y="1551326"/>
              <a:ext cx="811940" cy="58617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Merrill Lynch projects | Photos, videos, logos, illustrations and branding  on Behance">
              <a:extLst>
                <a:ext uri="{FF2B5EF4-FFF2-40B4-BE49-F238E27FC236}">
                  <a16:creationId xmlns:a16="http://schemas.microsoft.com/office/drawing/2014/main" id="{FA57F714-E666-48AF-A1E2-44A85C7A8E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1462" y="1611157"/>
              <a:ext cx="736099" cy="5523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A3F5FEF1-2852-43D3-B175-445A099665E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8207" b="14910"/>
            <a:stretch/>
          </p:blipFill>
          <p:spPr bwMode="auto">
            <a:xfrm>
              <a:off x="9045441" y="1638619"/>
              <a:ext cx="744507" cy="479322"/>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UBS logo | Logok">
              <a:extLst>
                <a:ext uri="{FF2B5EF4-FFF2-40B4-BE49-F238E27FC236}">
                  <a16:creationId xmlns:a16="http://schemas.microsoft.com/office/drawing/2014/main" id="{21136951-CF82-4675-A7C8-7108C4F8AB3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689" t="29382" r="18297" b="29131"/>
            <a:stretch/>
          </p:blipFill>
          <p:spPr bwMode="auto">
            <a:xfrm>
              <a:off x="7144969" y="1611157"/>
              <a:ext cx="887808" cy="40074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8119881C-39DB-4D66-9940-1D4BD3A997E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22313" b="19399"/>
            <a:stretch/>
          </p:blipFill>
          <p:spPr bwMode="auto">
            <a:xfrm>
              <a:off x="8986922" y="2182792"/>
              <a:ext cx="1123406" cy="419446"/>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Raymond James (@RaymondJames) | Twitter">
              <a:extLst>
                <a:ext uri="{FF2B5EF4-FFF2-40B4-BE49-F238E27FC236}">
                  <a16:creationId xmlns:a16="http://schemas.microsoft.com/office/drawing/2014/main" id="{0B2931D8-069A-44E1-A7ED-B604980DEF31}"/>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34377" b="29852"/>
            <a:stretch/>
          </p:blipFill>
          <p:spPr bwMode="auto">
            <a:xfrm>
              <a:off x="9854189" y="1679332"/>
              <a:ext cx="1155556" cy="397894"/>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Edward Jones (@EdwardJones) | Twitter">
              <a:extLst>
                <a:ext uri="{FF2B5EF4-FFF2-40B4-BE49-F238E27FC236}">
                  <a16:creationId xmlns:a16="http://schemas.microsoft.com/office/drawing/2014/main" id="{0F725A89-E352-4590-81B3-D3F4E2BEFD97}"/>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7764" t="18889" r="7764" b="23388"/>
            <a:stretch/>
          </p:blipFill>
          <p:spPr bwMode="auto">
            <a:xfrm>
              <a:off x="11013444" y="1601056"/>
              <a:ext cx="883761" cy="581333"/>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Download LPL Financial Logo in SVG Vector or PNG File Format - Logo.wine">
              <a:extLst>
                <a:ext uri="{FF2B5EF4-FFF2-40B4-BE49-F238E27FC236}">
                  <a16:creationId xmlns:a16="http://schemas.microsoft.com/office/drawing/2014/main" id="{E1821949-2F31-42B2-A2A2-3F7CAF0AB834}"/>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9096" t="39800" r="9802" b="37810"/>
            <a:stretch/>
          </p:blipFill>
          <p:spPr bwMode="auto">
            <a:xfrm>
              <a:off x="7133582" y="2266107"/>
              <a:ext cx="1477018" cy="2612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81AF43F5-7740-4A60-A64D-292BB9EBDA13}"/>
              </a:ext>
            </a:extLst>
          </p:cNvPr>
          <p:cNvGrpSpPr/>
          <p:nvPr/>
        </p:nvGrpSpPr>
        <p:grpSpPr>
          <a:xfrm>
            <a:off x="4339819" y="1630043"/>
            <a:ext cx="610872" cy="2082975"/>
            <a:chOff x="4339819" y="1630043"/>
            <a:chExt cx="787442" cy="2598256"/>
          </a:xfrm>
        </p:grpSpPr>
        <p:pic>
          <p:nvPicPr>
            <p:cNvPr id="2078" name="Picture 30" descr="Broker Icons - Download Free Vector Icons | Noun Project">
              <a:extLst>
                <a:ext uri="{FF2B5EF4-FFF2-40B4-BE49-F238E27FC236}">
                  <a16:creationId xmlns:a16="http://schemas.microsoft.com/office/drawing/2014/main" id="{A9AFA281-048B-43EB-B914-F6D06F69F79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89048" y="1630043"/>
              <a:ext cx="688984" cy="68898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Bank Icon | Banks icon, Polaroid frame, Icon">
              <a:extLst>
                <a:ext uri="{FF2B5EF4-FFF2-40B4-BE49-F238E27FC236}">
                  <a16:creationId xmlns:a16="http://schemas.microsoft.com/office/drawing/2014/main" id="{C2F78A32-7380-40E4-8254-F7E5D51D2AB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12572" t="10674" r="11144" b="11320"/>
            <a:stretch/>
          </p:blipFill>
          <p:spPr bwMode="auto">
            <a:xfrm>
              <a:off x="4339819" y="2526552"/>
              <a:ext cx="787442" cy="805238"/>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Download free Rich people icon">
              <a:extLst>
                <a:ext uri="{FF2B5EF4-FFF2-40B4-BE49-F238E27FC236}">
                  <a16:creationId xmlns:a16="http://schemas.microsoft.com/office/drawing/2014/main" id="{9CBB2599-B9A5-4DBE-91BD-FB738E5E780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89048" y="3539315"/>
              <a:ext cx="688984" cy="688984"/>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Graphic 5" descr="Arrow: Straight">
            <a:extLst>
              <a:ext uri="{FF2B5EF4-FFF2-40B4-BE49-F238E27FC236}">
                <a16:creationId xmlns:a16="http://schemas.microsoft.com/office/drawing/2014/main" id="{F04ECF9A-0F1C-4E49-AFAF-062F1BA73A5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flipH="1">
            <a:off x="5079927" y="2183153"/>
            <a:ext cx="1181464" cy="461665"/>
          </a:xfrm>
          <a:prstGeom prst="rect">
            <a:avLst/>
          </a:prstGeom>
        </p:spPr>
      </p:pic>
      <p:pic>
        <p:nvPicPr>
          <p:cNvPr id="10" name="Graphic 9" descr="Shuffle">
            <a:extLst>
              <a:ext uri="{FF2B5EF4-FFF2-40B4-BE49-F238E27FC236}">
                <a16:creationId xmlns:a16="http://schemas.microsoft.com/office/drawing/2014/main" id="{04BE007E-F38F-4D34-8F4D-54BF18C3FDC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062567" y="2256734"/>
            <a:ext cx="914400" cy="914400"/>
          </a:xfrm>
          <a:prstGeom prst="rect">
            <a:avLst/>
          </a:prstGeom>
        </p:spPr>
      </p:pic>
      <p:pic>
        <p:nvPicPr>
          <p:cNvPr id="11" name="Graphic 10" descr="Arrow: Straight">
            <a:extLst>
              <a:ext uri="{FF2B5EF4-FFF2-40B4-BE49-F238E27FC236}">
                <a16:creationId xmlns:a16="http://schemas.microsoft.com/office/drawing/2014/main" id="{B7BEF900-0027-4080-BCE6-A0FEB7E5DE5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flipH="1">
            <a:off x="8410137" y="2567984"/>
            <a:ext cx="670682" cy="399004"/>
          </a:xfrm>
          <a:prstGeom prst="rect">
            <a:avLst/>
          </a:prstGeom>
        </p:spPr>
      </p:pic>
      <p:grpSp>
        <p:nvGrpSpPr>
          <p:cNvPr id="28" name="Group 27">
            <a:extLst>
              <a:ext uri="{FF2B5EF4-FFF2-40B4-BE49-F238E27FC236}">
                <a16:creationId xmlns:a16="http://schemas.microsoft.com/office/drawing/2014/main" id="{C6DB8671-E61A-478C-8B89-AF21292573E4}"/>
              </a:ext>
            </a:extLst>
          </p:cNvPr>
          <p:cNvGrpSpPr/>
          <p:nvPr/>
        </p:nvGrpSpPr>
        <p:grpSpPr>
          <a:xfrm>
            <a:off x="6982458" y="4865743"/>
            <a:ext cx="3925043" cy="1232262"/>
            <a:chOff x="6832507" y="4851894"/>
            <a:chExt cx="3925043" cy="1232262"/>
          </a:xfrm>
        </p:grpSpPr>
        <p:pic>
          <p:nvPicPr>
            <p:cNvPr id="2086" name="Picture 38" descr="Person Icons Shopping - Consumer Retail Icon Png, Transparent Png - kindpng">
              <a:extLst>
                <a:ext uri="{FF2B5EF4-FFF2-40B4-BE49-F238E27FC236}">
                  <a16:creationId xmlns:a16="http://schemas.microsoft.com/office/drawing/2014/main" id="{0B64982B-8213-470D-8075-D72AC771387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32507" y="4960133"/>
              <a:ext cx="950109" cy="1015785"/>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Family icon">
              <a:extLst>
                <a:ext uri="{FF2B5EF4-FFF2-40B4-BE49-F238E27FC236}">
                  <a16:creationId xmlns:a16="http://schemas.microsoft.com/office/drawing/2014/main" id="{169CBD70-0CF0-405A-8B94-E69FC97FBFD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149538" y="4960133"/>
              <a:ext cx="1130240" cy="1015785"/>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Building, corporate, business, office icon">
              <a:extLst>
                <a:ext uri="{FF2B5EF4-FFF2-40B4-BE49-F238E27FC236}">
                  <a16:creationId xmlns:a16="http://schemas.microsoft.com/office/drawing/2014/main" id="{5802778B-EC1E-4DBA-BB3C-C737757A546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525288" y="4851894"/>
              <a:ext cx="1232262" cy="1232262"/>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Graphic 12" descr="Arrow: Straight">
            <a:extLst>
              <a:ext uri="{FF2B5EF4-FFF2-40B4-BE49-F238E27FC236}">
                <a16:creationId xmlns:a16="http://schemas.microsoft.com/office/drawing/2014/main" id="{C23C6CDF-EA5A-417A-BBFB-55C43E48675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flipH="1">
            <a:off x="8367639" y="4054317"/>
            <a:ext cx="839562" cy="399004"/>
          </a:xfrm>
          <a:prstGeom prst="rect">
            <a:avLst/>
          </a:prstGeom>
        </p:spPr>
      </p:pic>
      <p:cxnSp>
        <p:nvCxnSpPr>
          <p:cNvPr id="17" name="Connector: Elbow 16">
            <a:extLst>
              <a:ext uri="{FF2B5EF4-FFF2-40B4-BE49-F238E27FC236}">
                <a16:creationId xmlns:a16="http://schemas.microsoft.com/office/drawing/2014/main" id="{8F326B21-7362-4236-B720-E83B3F46F327}"/>
              </a:ext>
            </a:extLst>
          </p:cNvPr>
          <p:cNvCxnSpPr>
            <a:stCxn id="2054" idx="2"/>
            <a:endCxn id="2086" idx="1"/>
          </p:cNvCxnSpPr>
          <p:nvPr/>
        </p:nvCxnSpPr>
        <p:spPr>
          <a:xfrm rot="16200000" flipH="1">
            <a:off x="3093466" y="1592882"/>
            <a:ext cx="2417087" cy="5360898"/>
          </a:xfrm>
          <a:prstGeom prst="bentConnector2">
            <a:avLst/>
          </a:prstGeom>
          <a:ln w="38100">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BF8D360-90B6-4B7D-AD65-1B9FF4B779C1}"/>
              </a:ext>
            </a:extLst>
          </p:cNvPr>
          <p:cNvSpPr txBox="1"/>
          <p:nvPr/>
        </p:nvSpPr>
        <p:spPr>
          <a:xfrm>
            <a:off x="1671850" y="5158710"/>
            <a:ext cx="3705149" cy="646331"/>
          </a:xfrm>
          <a:prstGeom prst="rect">
            <a:avLst/>
          </a:prstGeom>
          <a:noFill/>
        </p:spPr>
        <p:txBody>
          <a:bodyPr wrap="square" rtlCol="0">
            <a:spAutoFit/>
          </a:bodyPr>
          <a:lstStyle/>
          <a:p>
            <a:r>
              <a:rPr lang="en-US" dirty="0"/>
              <a:t>Longer duration AUM &amp; </a:t>
            </a:r>
          </a:p>
          <a:p>
            <a:r>
              <a:rPr lang="en-US" dirty="0"/>
              <a:t>Larger AUM’s </a:t>
            </a:r>
            <a:r>
              <a:rPr lang="en-US" dirty="0">
                <a:sym typeface="Wingdings" panose="05000000000000000000" pitchFamily="2" charset="2"/>
              </a:rPr>
              <a:t> </a:t>
            </a:r>
            <a:r>
              <a:rPr lang="en-US" dirty="0"/>
              <a:t>More profits!</a:t>
            </a:r>
          </a:p>
        </p:txBody>
      </p:sp>
      <p:sp>
        <p:nvSpPr>
          <p:cNvPr id="19" name="TextBox 18">
            <a:extLst>
              <a:ext uri="{FF2B5EF4-FFF2-40B4-BE49-F238E27FC236}">
                <a16:creationId xmlns:a16="http://schemas.microsoft.com/office/drawing/2014/main" id="{37FAB710-0F10-41B9-B8A1-BFC474CC2062}"/>
              </a:ext>
            </a:extLst>
          </p:cNvPr>
          <p:cNvSpPr txBox="1"/>
          <p:nvPr/>
        </p:nvSpPr>
        <p:spPr>
          <a:xfrm>
            <a:off x="3944405" y="963899"/>
            <a:ext cx="1537006" cy="461665"/>
          </a:xfrm>
          <a:prstGeom prst="rect">
            <a:avLst/>
          </a:prstGeom>
          <a:noFill/>
        </p:spPr>
        <p:txBody>
          <a:bodyPr wrap="square" rtlCol="0">
            <a:spAutoFit/>
          </a:bodyPr>
          <a:lstStyle>
            <a:defPPr>
              <a:defRPr lang="en-US"/>
            </a:defPPr>
            <a:lvl1pPr>
              <a:defRPr sz="2400"/>
            </a:lvl1pPr>
          </a:lstStyle>
          <a:p>
            <a:r>
              <a:rPr lang="en-US" dirty="0"/>
              <a:t>Channels</a:t>
            </a:r>
          </a:p>
        </p:txBody>
      </p:sp>
      <p:sp>
        <p:nvSpPr>
          <p:cNvPr id="20" name="TextBox 19">
            <a:extLst>
              <a:ext uri="{FF2B5EF4-FFF2-40B4-BE49-F238E27FC236}">
                <a16:creationId xmlns:a16="http://schemas.microsoft.com/office/drawing/2014/main" id="{35379D04-54D8-4B10-A333-527C3F7D1165}"/>
              </a:ext>
            </a:extLst>
          </p:cNvPr>
          <p:cNvSpPr txBox="1"/>
          <p:nvPr/>
        </p:nvSpPr>
        <p:spPr>
          <a:xfrm>
            <a:off x="8286463" y="901952"/>
            <a:ext cx="1194597" cy="461665"/>
          </a:xfrm>
          <a:prstGeom prst="rect">
            <a:avLst/>
          </a:prstGeom>
          <a:noFill/>
        </p:spPr>
        <p:txBody>
          <a:bodyPr wrap="square" rtlCol="0">
            <a:spAutoFit/>
          </a:bodyPr>
          <a:lstStyle/>
          <a:p>
            <a:r>
              <a:rPr lang="en-US" sz="2400" dirty="0"/>
              <a:t>Firms</a:t>
            </a:r>
          </a:p>
        </p:txBody>
      </p:sp>
      <p:sp>
        <p:nvSpPr>
          <p:cNvPr id="23" name="TextBox 22">
            <a:extLst>
              <a:ext uri="{FF2B5EF4-FFF2-40B4-BE49-F238E27FC236}">
                <a16:creationId xmlns:a16="http://schemas.microsoft.com/office/drawing/2014/main" id="{36EF331B-90E9-4FE1-9DBA-DC2320C8B65F}"/>
              </a:ext>
            </a:extLst>
          </p:cNvPr>
          <p:cNvSpPr txBox="1"/>
          <p:nvPr/>
        </p:nvSpPr>
        <p:spPr>
          <a:xfrm>
            <a:off x="8264405" y="2997641"/>
            <a:ext cx="1276588" cy="366066"/>
          </a:xfrm>
          <a:prstGeom prst="rect">
            <a:avLst/>
          </a:prstGeom>
          <a:noFill/>
        </p:spPr>
        <p:txBody>
          <a:bodyPr wrap="square" rtlCol="0">
            <a:spAutoFit/>
          </a:bodyPr>
          <a:lstStyle/>
          <a:p>
            <a:r>
              <a:rPr lang="en-US" dirty="0"/>
              <a:t>Products</a:t>
            </a:r>
          </a:p>
        </p:txBody>
      </p:sp>
      <p:sp>
        <p:nvSpPr>
          <p:cNvPr id="24" name="Slide Number Placeholder 23">
            <a:extLst>
              <a:ext uri="{FF2B5EF4-FFF2-40B4-BE49-F238E27FC236}">
                <a16:creationId xmlns:a16="http://schemas.microsoft.com/office/drawing/2014/main" id="{FCD4A8A9-5ED1-4909-99A5-A46336643741}"/>
              </a:ext>
            </a:extLst>
          </p:cNvPr>
          <p:cNvSpPr>
            <a:spLocks noGrp="1"/>
          </p:cNvSpPr>
          <p:nvPr>
            <p:ph type="sldNum" sz="quarter" idx="12"/>
          </p:nvPr>
        </p:nvSpPr>
        <p:spPr/>
        <p:txBody>
          <a:bodyPr/>
          <a:lstStyle/>
          <a:p>
            <a:fld id="{8486921A-AD83-4227-888E-F81384748212}" type="slidenum">
              <a:rPr lang="en-US" smtClean="0"/>
              <a:pPr/>
              <a:t>4</a:t>
            </a:fld>
            <a:endParaRPr lang="en-US" dirty="0"/>
          </a:p>
        </p:txBody>
      </p:sp>
      <p:sp>
        <p:nvSpPr>
          <p:cNvPr id="30" name="TextBox 29">
            <a:extLst>
              <a:ext uri="{FF2B5EF4-FFF2-40B4-BE49-F238E27FC236}">
                <a16:creationId xmlns:a16="http://schemas.microsoft.com/office/drawing/2014/main" id="{5528AD96-F2BE-49C2-A3C0-FF8814B76CB1}"/>
              </a:ext>
            </a:extLst>
          </p:cNvPr>
          <p:cNvSpPr txBox="1"/>
          <p:nvPr/>
        </p:nvSpPr>
        <p:spPr>
          <a:xfrm>
            <a:off x="0" y="0"/>
            <a:ext cx="5430982" cy="584775"/>
          </a:xfrm>
          <a:prstGeom prst="rect">
            <a:avLst/>
          </a:prstGeom>
          <a:noFill/>
        </p:spPr>
        <p:txBody>
          <a:bodyPr wrap="square" rtlCol="0">
            <a:spAutoFit/>
          </a:bodyPr>
          <a:lstStyle/>
          <a:p>
            <a:r>
              <a:rPr lang="en-US" sz="3200" dirty="0"/>
              <a:t>  Overview</a:t>
            </a:r>
          </a:p>
        </p:txBody>
      </p:sp>
      <p:sp>
        <p:nvSpPr>
          <p:cNvPr id="2" name="TextBox 1">
            <a:extLst>
              <a:ext uri="{FF2B5EF4-FFF2-40B4-BE49-F238E27FC236}">
                <a16:creationId xmlns:a16="http://schemas.microsoft.com/office/drawing/2014/main" id="{178FE7D5-E898-44AA-9D4E-0EED998F502E}"/>
              </a:ext>
            </a:extLst>
          </p:cNvPr>
          <p:cNvSpPr txBox="1"/>
          <p:nvPr/>
        </p:nvSpPr>
        <p:spPr>
          <a:xfrm>
            <a:off x="8368231" y="4578399"/>
            <a:ext cx="1578221" cy="369332"/>
          </a:xfrm>
          <a:prstGeom prst="rect">
            <a:avLst/>
          </a:prstGeom>
          <a:noFill/>
        </p:spPr>
        <p:txBody>
          <a:bodyPr wrap="square" rtlCol="0">
            <a:spAutoFit/>
          </a:bodyPr>
          <a:lstStyle/>
          <a:p>
            <a:r>
              <a:rPr lang="en-US" dirty="0"/>
              <a:t>Clients</a:t>
            </a:r>
          </a:p>
        </p:txBody>
      </p:sp>
    </p:spTree>
    <p:extLst>
      <p:ext uri="{BB962C8B-B14F-4D97-AF65-F5344CB8AC3E}">
        <p14:creationId xmlns:p14="http://schemas.microsoft.com/office/powerpoint/2010/main" val="20363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EA37C7-95C1-4BA7-93C6-9DA5AE69CC46}"/>
              </a:ext>
            </a:extLst>
          </p:cNvPr>
          <p:cNvSpPr>
            <a:spLocks noGrp="1"/>
          </p:cNvSpPr>
          <p:nvPr>
            <p:ph type="sldNum" sz="quarter" idx="12"/>
          </p:nvPr>
        </p:nvSpPr>
        <p:spPr/>
        <p:txBody>
          <a:bodyPr/>
          <a:lstStyle/>
          <a:p>
            <a:fld id="{8486921A-AD83-4227-888E-F81384748212}" type="slidenum">
              <a:rPr lang="en-US" smtClean="0"/>
              <a:pPr/>
              <a:t>5</a:t>
            </a:fld>
            <a:endParaRPr lang="en-US" dirty="0"/>
          </a:p>
        </p:txBody>
      </p:sp>
      <p:sp>
        <p:nvSpPr>
          <p:cNvPr id="3" name="TextBox 2">
            <a:extLst>
              <a:ext uri="{FF2B5EF4-FFF2-40B4-BE49-F238E27FC236}">
                <a16:creationId xmlns:a16="http://schemas.microsoft.com/office/drawing/2014/main" id="{4BFDA713-79EE-48AD-B198-E4FF1FECD185}"/>
              </a:ext>
            </a:extLst>
          </p:cNvPr>
          <p:cNvSpPr txBox="1"/>
          <p:nvPr/>
        </p:nvSpPr>
        <p:spPr>
          <a:xfrm>
            <a:off x="0" y="0"/>
            <a:ext cx="5430982" cy="584775"/>
          </a:xfrm>
          <a:prstGeom prst="rect">
            <a:avLst/>
          </a:prstGeom>
          <a:noFill/>
        </p:spPr>
        <p:txBody>
          <a:bodyPr wrap="square" rtlCol="0">
            <a:spAutoFit/>
          </a:bodyPr>
          <a:lstStyle/>
          <a:p>
            <a:r>
              <a:rPr lang="en-US" sz="3200" dirty="0"/>
              <a:t>  Business Challenge</a:t>
            </a:r>
          </a:p>
        </p:txBody>
      </p:sp>
      <p:sp>
        <p:nvSpPr>
          <p:cNvPr id="4" name="TextBox 3">
            <a:extLst>
              <a:ext uri="{FF2B5EF4-FFF2-40B4-BE49-F238E27FC236}">
                <a16:creationId xmlns:a16="http://schemas.microsoft.com/office/drawing/2014/main" id="{2095631B-58D8-474D-B083-076DC1C355AF}"/>
              </a:ext>
            </a:extLst>
          </p:cNvPr>
          <p:cNvSpPr txBox="1"/>
          <p:nvPr/>
        </p:nvSpPr>
        <p:spPr>
          <a:xfrm>
            <a:off x="591127" y="796429"/>
            <a:ext cx="3482109" cy="461665"/>
          </a:xfrm>
          <a:prstGeom prst="rect">
            <a:avLst/>
          </a:prstGeom>
          <a:noFill/>
        </p:spPr>
        <p:txBody>
          <a:bodyPr wrap="square" rtlCol="0">
            <a:spAutoFit/>
          </a:bodyPr>
          <a:lstStyle/>
          <a:p>
            <a:r>
              <a:rPr lang="en-US" sz="2400" dirty="0"/>
              <a:t>Objectives</a:t>
            </a:r>
          </a:p>
        </p:txBody>
      </p:sp>
      <p:sp>
        <p:nvSpPr>
          <p:cNvPr id="10" name="TextBox 9">
            <a:extLst>
              <a:ext uri="{FF2B5EF4-FFF2-40B4-BE49-F238E27FC236}">
                <a16:creationId xmlns:a16="http://schemas.microsoft.com/office/drawing/2014/main" id="{96439B96-5809-461E-9035-6EA456A8A561}"/>
              </a:ext>
            </a:extLst>
          </p:cNvPr>
          <p:cNvSpPr txBox="1"/>
          <p:nvPr/>
        </p:nvSpPr>
        <p:spPr>
          <a:xfrm>
            <a:off x="631272" y="4014648"/>
            <a:ext cx="10954728" cy="707886"/>
          </a:xfrm>
          <a:prstGeom prst="rect">
            <a:avLst/>
          </a:prstGeom>
          <a:noFill/>
        </p:spPr>
        <p:txBody>
          <a:bodyPr wrap="square" rtlCol="0">
            <a:spAutoFit/>
          </a:bodyPr>
          <a:lstStyle/>
          <a:p>
            <a:r>
              <a:rPr lang="en-US" sz="2000" dirty="0"/>
              <a:t>Using [past] year data estimate for [next] year,  validate &amp; modify model with actual data at the end of the year. </a:t>
            </a:r>
          </a:p>
        </p:txBody>
      </p:sp>
      <p:sp>
        <p:nvSpPr>
          <p:cNvPr id="7" name="TextBox 6">
            <a:extLst>
              <a:ext uri="{FF2B5EF4-FFF2-40B4-BE49-F238E27FC236}">
                <a16:creationId xmlns:a16="http://schemas.microsoft.com/office/drawing/2014/main" id="{3B0DF765-5202-4E76-8C6A-99FAA5694253}"/>
              </a:ext>
            </a:extLst>
          </p:cNvPr>
          <p:cNvSpPr txBox="1"/>
          <p:nvPr/>
        </p:nvSpPr>
        <p:spPr>
          <a:xfrm>
            <a:off x="369453" y="1366025"/>
            <a:ext cx="11111347" cy="1477328"/>
          </a:xfrm>
          <a:prstGeom prst="rect">
            <a:avLst/>
          </a:prstGeom>
          <a:noFill/>
        </p:spPr>
        <p:txBody>
          <a:bodyPr wrap="square" rtlCol="0">
            <a:spAutoFit/>
          </a:bodyPr>
          <a:lstStyle/>
          <a:p>
            <a:pPr marL="342900" indent="-342900">
              <a:buAutoNum type="arabicPeriod"/>
            </a:pPr>
            <a:r>
              <a:rPr lang="en-US" dirty="0"/>
              <a:t>Estimate 2019 [next year] sales using 2018 [past year] sales data</a:t>
            </a:r>
          </a:p>
          <a:p>
            <a:pPr marL="342900" indent="-342900">
              <a:buAutoNum type="arabicPeriod"/>
            </a:pPr>
            <a:endParaRPr lang="en-US" dirty="0"/>
          </a:p>
          <a:p>
            <a:pPr marL="342900" indent="-342900">
              <a:buAutoNum type="arabicPeriod"/>
            </a:pPr>
            <a:r>
              <a:rPr lang="en-US" dirty="0"/>
              <a:t>Estimate probability of adding new fund during 2019 [next] using 2018 [past] sales data. </a:t>
            </a:r>
          </a:p>
          <a:p>
            <a:pPr marL="342900" indent="-342900">
              <a:buAutoNum type="arabicPeriod"/>
            </a:pPr>
            <a:endParaRPr lang="en-US" dirty="0"/>
          </a:p>
          <a:p>
            <a:pPr marL="342900" indent="-342900">
              <a:buAutoNum type="arabicPeriod"/>
            </a:pPr>
            <a:r>
              <a:rPr lang="en-US" dirty="0"/>
              <a:t>Marketing strategy for 2019 [next] year.</a:t>
            </a:r>
          </a:p>
        </p:txBody>
      </p:sp>
      <p:sp>
        <p:nvSpPr>
          <p:cNvPr id="12" name="TextBox 11">
            <a:extLst>
              <a:ext uri="{FF2B5EF4-FFF2-40B4-BE49-F238E27FC236}">
                <a16:creationId xmlns:a16="http://schemas.microsoft.com/office/drawing/2014/main" id="{A2964B26-62E5-4CF6-9604-B942BDB18DFA}"/>
              </a:ext>
            </a:extLst>
          </p:cNvPr>
          <p:cNvSpPr txBox="1"/>
          <p:nvPr/>
        </p:nvSpPr>
        <p:spPr>
          <a:xfrm>
            <a:off x="741000" y="5451368"/>
            <a:ext cx="1766328" cy="307777"/>
          </a:xfrm>
          <a:prstGeom prst="rect">
            <a:avLst/>
          </a:prstGeom>
          <a:noFill/>
        </p:spPr>
        <p:txBody>
          <a:bodyPr wrap="square" rtlCol="0">
            <a:spAutoFit/>
          </a:bodyPr>
          <a:lstStyle/>
          <a:p>
            <a:r>
              <a:rPr lang="en-US" sz="1400" dirty="0">
                <a:hlinkClick r:id="rId3" action="ppaction://hlinksldjump"/>
              </a:rPr>
              <a:t>Click ‘Assumptions’</a:t>
            </a:r>
            <a:endParaRPr lang="en-US" sz="1400" dirty="0"/>
          </a:p>
        </p:txBody>
      </p:sp>
      <p:sp>
        <p:nvSpPr>
          <p:cNvPr id="13" name="TextBox 12">
            <a:extLst>
              <a:ext uri="{FF2B5EF4-FFF2-40B4-BE49-F238E27FC236}">
                <a16:creationId xmlns:a16="http://schemas.microsoft.com/office/drawing/2014/main" id="{A00ECB7D-B812-4D4A-B92D-F458AA669B7A}"/>
              </a:ext>
            </a:extLst>
          </p:cNvPr>
          <p:cNvSpPr txBox="1"/>
          <p:nvPr/>
        </p:nvSpPr>
        <p:spPr>
          <a:xfrm>
            <a:off x="741000" y="5738903"/>
            <a:ext cx="1631327" cy="307777"/>
          </a:xfrm>
          <a:prstGeom prst="rect">
            <a:avLst/>
          </a:prstGeom>
          <a:noFill/>
        </p:spPr>
        <p:txBody>
          <a:bodyPr wrap="square" rtlCol="0">
            <a:spAutoFit/>
          </a:bodyPr>
          <a:lstStyle/>
          <a:p>
            <a:r>
              <a:rPr lang="en-US" sz="1400" dirty="0">
                <a:hlinkClick r:id="rId3" action="ppaction://hlinksldjump"/>
              </a:rPr>
              <a:t>Click ‘Bias’</a:t>
            </a:r>
            <a:endParaRPr lang="en-US" sz="1400" dirty="0"/>
          </a:p>
        </p:txBody>
      </p:sp>
      <p:sp>
        <p:nvSpPr>
          <p:cNvPr id="11" name="TextBox 10">
            <a:extLst>
              <a:ext uri="{FF2B5EF4-FFF2-40B4-BE49-F238E27FC236}">
                <a16:creationId xmlns:a16="http://schemas.microsoft.com/office/drawing/2014/main" id="{69E91B69-25F8-47AE-9CAF-5F0B4405C2DD}"/>
              </a:ext>
            </a:extLst>
          </p:cNvPr>
          <p:cNvSpPr txBox="1"/>
          <p:nvPr/>
        </p:nvSpPr>
        <p:spPr>
          <a:xfrm>
            <a:off x="591126" y="3393770"/>
            <a:ext cx="3482109" cy="461665"/>
          </a:xfrm>
          <a:prstGeom prst="rect">
            <a:avLst/>
          </a:prstGeom>
          <a:noFill/>
        </p:spPr>
        <p:txBody>
          <a:bodyPr wrap="square" rtlCol="0">
            <a:spAutoFit/>
          </a:bodyPr>
          <a:lstStyle/>
          <a:p>
            <a:r>
              <a:rPr lang="en-US" sz="2400" dirty="0"/>
              <a:t>Data Science</a:t>
            </a:r>
          </a:p>
        </p:txBody>
      </p:sp>
    </p:spTree>
    <p:extLst>
      <p:ext uri="{BB962C8B-B14F-4D97-AF65-F5344CB8AC3E}">
        <p14:creationId xmlns:p14="http://schemas.microsoft.com/office/powerpoint/2010/main" val="53030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5983DE-DDE6-43AD-ADDB-45533584B475}"/>
                  </a:ext>
                </a:extLst>
              </p:cNvPr>
              <p:cNvSpPr txBox="1"/>
              <p:nvPr/>
            </p:nvSpPr>
            <p:spPr>
              <a:xfrm>
                <a:off x="4347704" y="2704425"/>
                <a:ext cx="7252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𝐴𝑈𝑀</m:t>
                      </m:r>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𝐴𝑈𝑀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𝑎𝑠𝑠𝑒𝑡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𝑐𝑙𝑎𝑠𝑠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𝑒𝑞𝑢𝑖𝑡𝑦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𝑓𝑖𝑥𝑒𝑑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𝑚𝑢𝑛𝑖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𝑓𝑖𝑥𝑒𝑑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𝑡𝑎𝑥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𝑚𝑜𝑛𝑒𝑦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𝑒𝑡𝑐</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5D5983DE-DDE6-43AD-ADDB-45533584B475}"/>
                  </a:ext>
                </a:extLst>
              </p:cNvPr>
              <p:cNvSpPr txBox="1">
                <a:spLocks noRot="1" noChangeAspect="1" noMove="1" noResize="1" noEditPoints="1" noAdjustHandles="1" noChangeArrowheads="1" noChangeShapeType="1" noTextEdit="1"/>
              </p:cNvSpPr>
              <p:nvPr/>
            </p:nvSpPr>
            <p:spPr>
              <a:xfrm>
                <a:off x="4347704" y="2704425"/>
                <a:ext cx="7252113" cy="276999"/>
              </a:xfrm>
              <a:prstGeom prst="rect">
                <a:avLst/>
              </a:prstGeom>
              <a:blipFill>
                <a:blip r:embed="rId3"/>
                <a:stretch>
                  <a:fillRect l="-252" t="-4444" r="-67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68114B-A1AA-4AE2-A642-B717AC542F77}"/>
                  </a:ext>
                </a:extLst>
              </p:cNvPr>
              <p:cNvSpPr txBox="1"/>
              <p:nvPr/>
            </p:nvSpPr>
            <p:spPr>
              <a:xfrm>
                <a:off x="4347704" y="1113285"/>
                <a:ext cx="68225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𝐴𝑈𝑀</m:t>
                      </m:r>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𝐴𝑈𝑀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𝑝𝑟𝑜𝑑𝑢𝑐𝑡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𝑐𝑙𝑎𝑠𝑠</m:t>
                      </m:r>
                      <m:r>
                        <a:rPr lang="en-US" b="0" i="1" smtClean="0">
                          <a:latin typeface="Cambria Math" panose="02040503050406030204" pitchFamily="18" charset="0"/>
                          <a:ea typeface="Cambria Math" panose="02040503050406030204" pitchFamily="18" charset="0"/>
                        </a:rPr>
                        <m:t>(529, </m:t>
                      </m:r>
                      <m:r>
                        <a:rPr lang="en-US" b="0" i="1" smtClean="0">
                          <a:latin typeface="Cambria Math" panose="02040503050406030204" pitchFamily="18" charset="0"/>
                          <a:ea typeface="Cambria Math" panose="02040503050406030204" pitchFamily="18" charset="0"/>
                        </a:rPr>
                        <m:t>𝐴𝐿𝑇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𝐶𝐸𝐹</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𝐸𝑇𝐹</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𝑀𝐹</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𝑆𝑀𝐴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𝑒𝑡𝑐</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C668114B-A1AA-4AE2-A642-B717AC542F77}"/>
                  </a:ext>
                </a:extLst>
              </p:cNvPr>
              <p:cNvSpPr txBox="1">
                <a:spLocks noRot="1" noChangeAspect="1" noMove="1" noResize="1" noEditPoints="1" noAdjustHandles="1" noChangeArrowheads="1" noChangeShapeType="1" noTextEdit="1"/>
              </p:cNvSpPr>
              <p:nvPr/>
            </p:nvSpPr>
            <p:spPr>
              <a:xfrm>
                <a:off x="4347704" y="1113285"/>
                <a:ext cx="6822572" cy="276999"/>
              </a:xfrm>
              <a:prstGeom prst="rect">
                <a:avLst/>
              </a:prstGeom>
              <a:blipFill>
                <a:blip r:embed="rId4"/>
                <a:stretch>
                  <a:fillRect t="-444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F05A0F-7744-4F4B-A0CF-834A22BFC404}"/>
                  </a:ext>
                </a:extLst>
              </p:cNvPr>
              <p:cNvSpPr txBox="1"/>
              <p:nvPr/>
            </p:nvSpPr>
            <p:spPr>
              <a:xfrm>
                <a:off x="856285" y="3418208"/>
                <a:ext cx="43570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𝑆𝑎𝑙𝑒𝑠</m:t>
                      </m:r>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𝑆𝑎𝑙𝑒</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𝑐𝑢𝑟𝑟</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𝑆𝑎𝑙𝑒</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𝑀</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3CF05A0F-7744-4F4B-A0CF-834A22BFC404}"/>
                  </a:ext>
                </a:extLst>
              </p:cNvPr>
              <p:cNvSpPr txBox="1">
                <a:spLocks noRot="1" noChangeAspect="1" noMove="1" noResize="1" noEditPoints="1" noAdjustHandles="1" noChangeArrowheads="1" noChangeShapeType="1" noTextEdit="1"/>
              </p:cNvSpPr>
              <p:nvPr/>
            </p:nvSpPr>
            <p:spPr>
              <a:xfrm>
                <a:off x="856285" y="3418208"/>
                <a:ext cx="4357027" cy="276999"/>
              </a:xfrm>
              <a:prstGeom prst="rect">
                <a:avLst/>
              </a:prstGeom>
              <a:blipFill>
                <a:blip r:embed="rId5"/>
                <a:stretch>
                  <a:fillRect t="-4444" r="-42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E9345C-B203-41F8-967E-1C0F7E5AA040}"/>
                  </a:ext>
                </a:extLst>
              </p:cNvPr>
              <p:cNvSpPr txBox="1"/>
              <p:nvPr/>
            </p:nvSpPr>
            <p:spPr>
              <a:xfrm>
                <a:off x="838867" y="3684653"/>
                <a:ext cx="486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𝑅𝑒𝑑𝑒𝑚</m:t>
                      </m:r>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𝑅𝑒𝑑𝑒𝑚</m:t>
                          </m:r>
                        </m:e>
                        <m:sub>
                          <m:r>
                            <a:rPr lang="en-US" b="0" i="1" smtClean="0">
                              <a:latin typeface="Cambria Math" panose="02040503050406030204" pitchFamily="18" charset="0"/>
                              <a:ea typeface="Cambria Math" panose="02040503050406030204" pitchFamily="18" charset="0"/>
                            </a:rPr>
                            <m:t>𝑐𝑢𝑟𝑟</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𝑅𝑒𝑑𝑒𝑚</m:t>
                          </m:r>
                        </m:e>
                        <m:sub>
                          <m:r>
                            <a:rPr lang="en-US" b="0" i="1"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𝑀</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4EE9345C-B203-41F8-967E-1C0F7E5AA040}"/>
                  </a:ext>
                </a:extLst>
              </p:cNvPr>
              <p:cNvSpPr txBox="1">
                <a:spLocks noRot="1" noChangeAspect="1" noMove="1" noResize="1" noEditPoints="1" noAdjustHandles="1" noChangeArrowheads="1" noChangeShapeType="1" noTextEdit="1"/>
              </p:cNvSpPr>
              <p:nvPr/>
            </p:nvSpPr>
            <p:spPr>
              <a:xfrm>
                <a:off x="838867" y="3684653"/>
                <a:ext cx="4868128" cy="276999"/>
              </a:xfrm>
              <a:prstGeom prst="rect">
                <a:avLst/>
              </a:prstGeom>
              <a:blipFill>
                <a:blip r:embed="rId6"/>
                <a:stretch>
                  <a:fillRect t="-2174" r="-12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3491FAC-2236-4435-AD63-2AE10CD4BD17}"/>
                  </a:ext>
                </a:extLst>
              </p:cNvPr>
              <p:cNvSpPr txBox="1"/>
              <p:nvPr/>
            </p:nvSpPr>
            <p:spPr>
              <a:xfrm>
                <a:off x="878743" y="4578529"/>
                <a:ext cx="719337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𝑆𝑎𝑙</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2018</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𝑅𝑒𝑑𝑒</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2018</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𝐴𝑈𝑀</m:t>
                    </m:r>
                  </m:oMath>
                </a14:m>
                <a:r>
                  <a:rPr lang="en-US" dirty="0"/>
                  <a:t> (except for long term deposits) </a:t>
                </a:r>
              </a:p>
            </p:txBody>
          </p:sp>
        </mc:Choice>
        <mc:Fallback xmlns="">
          <p:sp>
            <p:nvSpPr>
              <p:cNvPr id="13" name="TextBox 12">
                <a:extLst>
                  <a:ext uri="{FF2B5EF4-FFF2-40B4-BE49-F238E27FC236}">
                    <a16:creationId xmlns:a16="http://schemas.microsoft.com/office/drawing/2014/main" id="{F3491FAC-2236-4435-AD63-2AE10CD4BD17}"/>
                  </a:ext>
                </a:extLst>
              </p:cNvPr>
              <p:cNvSpPr txBox="1">
                <a:spLocks noRot="1" noChangeAspect="1" noMove="1" noResize="1" noEditPoints="1" noAdjustHandles="1" noChangeArrowheads="1" noChangeShapeType="1" noTextEdit="1"/>
              </p:cNvSpPr>
              <p:nvPr/>
            </p:nvSpPr>
            <p:spPr>
              <a:xfrm>
                <a:off x="878743" y="4578529"/>
                <a:ext cx="7193379" cy="276999"/>
              </a:xfrm>
              <a:prstGeom prst="rect">
                <a:avLst/>
              </a:prstGeom>
              <a:blipFill>
                <a:blip r:embed="rId7"/>
                <a:stretch>
                  <a:fillRect l="-1186" t="-28261" r="-178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2037CCA-EF16-4533-A65B-7A67FD9E0D68}"/>
                  </a:ext>
                </a:extLst>
              </p:cNvPr>
              <p:cNvSpPr txBox="1"/>
              <p:nvPr/>
            </p:nvSpPr>
            <p:spPr>
              <a:xfrm>
                <a:off x="838867" y="5333905"/>
                <a:ext cx="95010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𝑁𝑜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𝑆𝑎𝑙𝑒𝑠</m:t>
                      </m:r>
                      <m:r>
                        <a:rPr lang="en-US" b="0" i="1" smtClean="0">
                          <a:latin typeface="Cambria Math" panose="02040503050406030204" pitchFamily="18" charset="0"/>
                          <a:ea typeface="Cambria Math" panose="02040503050406030204" pitchFamily="18" charset="0"/>
                        </a:rPr>
                        <m:t> 12</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𝑐𝑜𝑛𝑡𝑎𝑖𝑛𝑠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𝑠𝑎𝑙𝑒𝑠</m:t>
                      </m:r>
                      <m:r>
                        <a:rPr lang="en-US" b="0" i="1" smtClean="0">
                          <a:latin typeface="Cambria Math" panose="02040503050406030204" pitchFamily="18" charset="0"/>
                          <a:ea typeface="Cambria Math" panose="02040503050406030204" pitchFamily="18" charset="0"/>
                        </a:rPr>
                        <m:t> 12 </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10</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𝑠𝑖𝑚𝑖𝑙𝑎𝑟𝑙𝑦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𝑟𝑒𝑑𝑒𝑚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𝑐𝑜𝑙𝑢𝑚𝑛𝑠</m:t>
                      </m:r>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15" name="TextBox 14">
                <a:extLst>
                  <a:ext uri="{FF2B5EF4-FFF2-40B4-BE49-F238E27FC236}">
                    <a16:creationId xmlns:a16="http://schemas.microsoft.com/office/drawing/2014/main" id="{62037CCA-EF16-4533-A65B-7A67FD9E0D68}"/>
                  </a:ext>
                </a:extLst>
              </p:cNvPr>
              <p:cNvSpPr txBox="1">
                <a:spLocks noRot="1" noChangeAspect="1" noMove="1" noResize="1" noEditPoints="1" noAdjustHandles="1" noChangeArrowheads="1" noChangeShapeType="1" noTextEdit="1"/>
              </p:cNvSpPr>
              <p:nvPr/>
            </p:nvSpPr>
            <p:spPr>
              <a:xfrm>
                <a:off x="838867" y="5333905"/>
                <a:ext cx="9501062" cy="276999"/>
              </a:xfrm>
              <a:prstGeom prst="rect">
                <a:avLst/>
              </a:prstGeom>
              <a:blipFill>
                <a:blip r:embed="rId8"/>
                <a:stretch>
                  <a:fillRect l="-128" t="-2222" b="-3555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4F9F27C-8725-406D-8A68-BC6A0736015F}"/>
              </a:ext>
            </a:extLst>
          </p:cNvPr>
          <p:cNvSpPr txBox="1"/>
          <p:nvPr/>
        </p:nvSpPr>
        <p:spPr>
          <a:xfrm>
            <a:off x="5771594" y="3482182"/>
            <a:ext cx="582822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a:t>Sales are all positive numbers and Redeem is negative numbers. AUM cant be negative !</a:t>
            </a:r>
          </a:p>
          <a:p>
            <a:r>
              <a:rPr lang="en-US" sz="1200" i="1" dirty="0"/>
              <a:t>Sales and AUM negative numbers are assumed zeros</a:t>
            </a:r>
          </a:p>
        </p:txBody>
      </p:sp>
      <p:grpSp>
        <p:nvGrpSpPr>
          <p:cNvPr id="8" name="Group 7">
            <a:extLst>
              <a:ext uri="{FF2B5EF4-FFF2-40B4-BE49-F238E27FC236}">
                <a16:creationId xmlns:a16="http://schemas.microsoft.com/office/drawing/2014/main" id="{6638F84A-9469-466B-8555-58E446114F77}"/>
              </a:ext>
            </a:extLst>
          </p:cNvPr>
          <p:cNvGrpSpPr/>
          <p:nvPr/>
        </p:nvGrpSpPr>
        <p:grpSpPr>
          <a:xfrm>
            <a:off x="896843" y="992762"/>
            <a:ext cx="2663696" cy="486639"/>
            <a:chOff x="896843" y="992762"/>
            <a:chExt cx="2663696" cy="486639"/>
          </a:xfrm>
        </p:grpSpPr>
        <p:pic>
          <p:nvPicPr>
            <p:cNvPr id="11" name="Graphic 10" descr="Statistics">
              <a:extLst>
                <a:ext uri="{FF2B5EF4-FFF2-40B4-BE49-F238E27FC236}">
                  <a16:creationId xmlns:a16="http://schemas.microsoft.com/office/drawing/2014/main" id="{99FFFC2E-32AD-4D3D-911E-7BD4B24E97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6843" y="992762"/>
              <a:ext cx="540078" cy="486639"/>
            </a:xfrm>
            <a:prstGeom prst="rect">
              <a:avLst/>
            </a:prstGeom>
          </p:spPr>
        </p:pic>
        <p:pic>
          <p:nvPicPr>
            <p:cNvPr id="12" name="Picture 8" descr="Education Icon. Graduation Cap Icon. Graduate. Students Cap Stock Vector -  Illustration of pictogram, flat: 185156783">
              <a:extLst>
                <a:ext uri="{FF2B5EF4-FFF2-40B4-BE49-F238E27FC236}">
                  <a16:creationId xmlns:a16="http://schemas.microsoft.com/office/drawing/2014/main" id="{10D06C5B-7D25-4345-98FA-D3A8A4658C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333" t="23333" r="23778" b="23777"/>
            <a:stretch/>
          </p:blipFill>
          <p:spPr bwMode="auto">
            <a:xfrm>
              <a:off x="1531539" y="997005"/>
              <a:ext cx="490980" cy="4423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Mutual Fund Icons - Download Free Vector Icons | Noun Project">
              <a:extLst>
                <a:ext uri="{FF2B5EF4-FFF2-40B4-BE49-F238E27FC236}">
                  <a16:creationId xmlns:a16="http://schemas.microsoft.com/office/drawing/2014/main" id="{1E122685-8761-4746-8CAC-1DA87FC4BF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1755" y="992762"/>
              <a:ext cx="490980" cy="4423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roperty Icon Png #210124 - Free Icons Library">
              <a:extLst>
                <a:ext uri="{FF2B5EF4-FFF2-40B4-BE49-F238E27FC236}">
                  <a16:creationId xmlns:a16="http://schemas.microsoft.com/office/drawing/2014/main" id="{29F0A797-A168-45F5-83DB-F41C049A4B3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1905" t="15000" r="11905" b="14500"/>
            <a:stretch/>
          </p:blipFill>
          <p:spPr bwMode="auto">
            <a:xfrm>
              <a:off x="2891971" y="992762"/>
              <a:ext cx="668568" cy="442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46C11C1D-F2C9-4DE9-9E76-B756A473637A}"/>
              </a:ext>
            </a:extLst>
          </p:cNvPr>
          <p:cNvGrpSpPr/>
          <p:nvPr/>
        </p:nvGrpSpPr>
        <p:grpSpPr>
          <a:xfrm>
            <a:off x="856285" y="2344260"/>
            <a:ext cx="3337759" cy="759832"/>
            <a:chOff x="856285" y="2344260"/>
            <a:chExt cx="3337759" cy="759832"/>
          </a:xfrm>
        </p:grpSpPr>
        <p:pic>
          <p:nvPicPr>
            <p:cNvPr id="6" name="Picture 5">
              <a:extLst>
                <a:ext uri="{FF2B5EF4-FFF2-40B4-BE49-F238E27FC236}">
                  <a16:creationId xmlns:a16="http://schemas.microsoft.com/office/drawing/2014/main" id="{26149E15-A2C6-4D30-8231-A087795CECDB}"/>
                </a:ext>
              </a:extLst>
            </p:cNvPr>
            <p:cNvPicPr>
              <a:picLocks noChangeAspect="1"/>
            </p:cNvPicPr>
            <p:nvPr/>
          </p:nvPicPr>
          <p:blipFill>
            <a:blip r:embed="rId14"/>
            <a:stretch>
              <a:fillRect/>
            </a:stretch>
          </p:blipFill>
          <p:spPr>
            <a:xfrm>
              <a:off x="856285" y="2442563"/>
              <a:ext cx="635631" cy="615453"/>
            </a:xfrm>
            <a:prstGeom prst="rect">
              <a:avLst/>
            </a:prstGeom>
          </p:spPr>
        </p:pic>
        <p:pic>
          <p:nvPicPr>
            <p:cNvPr id="18" name="Picture 17">
              <a:extLst>
                <a:ext uri="{FF2B5EF4-FFF2-40B4-BE49-F238E27FC236}">
                  <a16:creationId xmlns:a16="http://schemas.microsoft.com/office/drawing/2014/main" id="{277309EF-1131-470C-A43E-6E0EC4014580}"/>
                </a:ext>
              </a:extLst>
            </p:cNvPr>
            <p:cNvPicPr>
              <a:picLocks noChangeAspect="1"/>
            </p:cNvPicPr>
            <p:nvPr/>
          </p:nvPicPr>
          <p:blipFill>
            <a:blip r:embed="rId15"/>
            <a:stretch>
              <a:fillRect/>
            </a:stretch>
          </p:blipFill>
          <p:spPr>
            <a:xfrm>
              <a:off x="1436920" y="2344260"/>
              <a:ext cx="1103079" cy="713757"/>
            </a:xfrm>
            <a:prstGeom prst="rect">
              <a:avLst/>
            </a:prstGeom>
          </p:spPr>
        </p:pic>
        <p:pic>
          <p:nvPicPr>
            <p:cNvPr id="20" name="Picture 19">
              <a:extLst>
                <a:ext uri="{FF2B5EF4-FFF2-40B4-BE49-F238E27FC236}">
                  <a16:creationId xmlns:a16="http://schemas.microsoft.com/office/drawing/2014/main" id="{F30343CD-5276-4BDB-9658-F985EC9838E8}"/>
                </a:ext>
              </a:extLst>
            </p:cNvPr>
            <p:cNvPicPr>
              <a:picLocks noChangeAspect="1"/>
            </p:cNvPicPr>
            <p:nvPr/>
          </p:nvPicPr>
          <p:blipFill>
            <a:blip r:embed="rId16"/>
            <a:stretch>
              <a:fillRect/>
            </a:stretch>
          </p:blipFill>
          <p:spPr>
            <a:xfrm>
              <a:off x="2574533" y="2445092"/>
              <a:ext cx="635631" cy="659000"/>
            </a:xfrm>
            <a:prstGeom prst="rect">
              <a:avLst/>
            </a:prstGeom>
          </p:spPr>
        </p:pic>
        <p:pic>
          <p:nvPicPr>
            <p:cNvPr id="22" name="Picture 21">
              <a:extLst>
                <a:ext uri="{FF2B5EF4-FFF2-40B4-BE49-F238E27FC236}">
                  <a16:creationId xmlns:a16="http://schemas.microsoft.com/office/drawing/2014/main" id="{1948472B-C7C8-4AE2-AC76-72687FF64300}"/>
                </a:ext>
              </a:extLst>
            </p:cNvPr>
            <p:cNvPicPr>
              <a:picLocks noChangeAspect="1"/>
            </p:cNvPicPr>
            <p:nvPr/>
          </p:nvPicPr>
          <p:blipFill>
            <a:blip r:embed="rId17"/>
            <a:stretch>
              <a:fillRect/>
            </a:stretch>
          </p:blipFill>
          <p:spPr>
            <a:xfrm>
              <a:off x="3320044" y="2442563"/>
              <a:ext cx="874000" cy="615453"/>
            </a:xfrm>
            <a:prstGeom prst="rect">
              <a:avLst/>
            </a:prstGeom>
          </p:spPr>
        </p:pic>
      </p:grpSp>
      <p:sp>
        <p:nvSpPr>
          <p:cNvPr id="23" name="TextBox 22">
            <a:extLst>
              <a:ext uri="{FF2B5EF4-FFF2-40B4-BE49-F238E27FC236}">
                <a16:creationId xmlns:a16="http://schemas.microsoft.com/office/drawing/2014/main" id="{AB187AE4-BFBA-4466-8620-AB2EBC1F1AD2}"/>
              </a:ext>
            </a:extLst>
          </p:cNvPr>
          <p:cNvSpPr txBox="1"/>
          <p:nvPr/>
        </p:nvSpPr>
        <p:spPr>
          <a:xfrm>
            <a:off x="0" y="0"/>
            <a:ext cx="5430982" cy="584775"/>
          </a:xfrm>
          <a:prstGeom prst="rect">
            <a:avLst/>
          </a:prstGeom>
          <a:noFill/>
        </p:spPr>
        <p:txBody>
          <a:bodyPr wrap="square" rtlCol="0">
            <a:spAutoFit/>
          </a:bodyPr>
          <a:lstStyle/>
          <a:p>
            <a:r>
              <a:rPr lang="en-US" sz="3200" dirty="0"/>
              <a:t>  What does data say?</a:t>
            </a:r>
          </a:p>
        </p:txBody>
      </p:sp>
      <p:grpSp>
        <p:nvGrpSpPr>
          <p:cNvPr id="10" name="Group 9">
            <a:extLst>
              <a:ext uri="{FF2B5EF4-FFF2-40B4-BE49-F238E27FC236}">
                <a16:creationId xmlns:a16="http://schemas.microsoft.com/office/drawing/2014/main" id="{C1715A81-E8F5-4399-8F32-FAFD15C0C6C1}"/>
              </a:ext>
            </a:extLst>
          </p:cNvPr>
          <p:cNvGrpSpPr/>
          <p:nvPr/>
        </p:nvGrpSpPr>
        <p:grpSpPr>
          <a:xfrm>
            <a:off x="1777029" y="1479401"/>
            <a:ext cx="762970" cy="658989"/>
            <a:chOff x="1777029" y="1479401"/>
            <a:chExt cx="762970" cy="658989"/>
          </a:xfrm>
        </p:grpSpPr>
        <p:sp>
          <p:nvSpPr>
            <p:cNvPr id="2" name="TextBox 1">
              <a:extLst>
                <a:ext uri="{FF2B5EF4-FFF2-40B4-BE49-F238E27FC236}">
                  <a16:creationId xmlns:a16="http://schemas.microsoft.com/office/drawing/2014/main" id="{81BAD82E-BBB1-4E6C-A41C-1020D480607A}"/>
                </a:ext>
              </a:extLst>
            </p:cNvPr>
            <p:cNvSpPr txBox="1"/>
            <p:nvPr/>
          </p:nvSpPr>
          <p:spPr>
            <a:xfrm>
              <a:off x="1777029" y="1769058"/>
              <a:ext cx="76297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AUM</a:t>
              </a:r>
            </a:p>
          </p:txBody>
        </p:sp>
        <p:sp>
          <p:nvSpPr>
            <p:cNvPr id="4" name="Arrow: Down 3">
              <a:extLst>
                <a:ext uri="{FF2B5EF4-FFF2-40B4-BE49-F238E27FC236}">
                  <a16:creationId xmlns:a16="http://schemas.microsoft.com/office/drawing/2014/main" id="{B6A6EA83-5903-4A9A-920D-92B1A684549E}"/>
                </a:ext>
              </a:extLst>
            </p:cNvPr>
            <p:cNvSpPr/>
            <p:nvPr/>
          </p:nvSpPr>
          <p:spPr>
            <a:xfrm>
              <a:off x="2022519" y="1479401"/>
              <a:ext cx="189236" cy="269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Arrow: Down 20">
            <a:extLst>
              <a:ext uri="{FF2B5EF4-FFF2-40B4-BE49-F238E27FC236}">
                <a16:creationId xmlns:a16="http://schemas.microsoft.com/office/drawing/2014/main" id="{F1045A0A-899E-48B7-8A24-A4C6F619F887}"/>
              </a:ext>
            </a:extLst>
          </p:cNvPr>
          <p:cNvSpPr/>
          <p:nvPr/>
        </p:nvSpPr>
        <p:spPr>
          <a:xfrm rot="10800000">
            <a:off x="2018625" y="2167624"/>
            <a:ext cx="189236" cy="269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1978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3" grpId="0"/>
      <p:bldP spid="15" grpId="0"/>
      <p:bldP spid="16"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BF4D14-B54E-4C52-B6C5-72437E59E138}"/>
              </a:ext>
            </a:extLst>
          </p:cNvPr>
          <p:cNvSpPr>
            <a:spLocks noGrp="1"/>
          </p:cNvSpPr>
          <p:nvPr>
            <p:ph type="sldNum" sz="quarter" idx="12"/>
          </p:nvPr>
        </p:nvSpPr>
        <p:spPr/>
        <p:txBody>
          <a:bodyPr/>
          <a:lstStyle/>
          <a:p>
            <a:fld id="{8486921A-AD83-4227-888E-F81384748212}" type="slidenum">
              <a:rPr lang="en-US" smtClean="0"/>
              <a:pPr/>
              <a:t>7</a:t>
            </a:fld>
            <a:endParaRPr lang="en-US" dirty="0"/>
          </a:p>
        </p:txBody>
      </p:sp>
      <p:sp>
        <p:nvSpPr>
          <p:cNvPr id="4" name="TextBox 3">
            <a:extLst>
              <a:ext uri="{FF2B5EF4-FFF2-40B4-BE49-F238E27FC236}">
                <a16:creationId xmlns:a16="http://schemas.microsoft.com/office/drawing/2014/main" id="{6BDFDE4B-231B-48AF-94F2-BD00F3CA21C4}"/>
              </a:ext>
            </a:extLst>
          </p:cNvPr>
          <p:cNvSpPr txBox="1"/>
          <p:nvPr/>
        </p:nvSpPr>
        <p:spPr>
          <a:xfrm>
            <a:off x="0" y="0"/>
            <a:ext cx="5430982" cy="584775"/>
          </a:xfrm>
          <a:prstGeom prst="rect">
            <a:avLst/>
          </a:prstGeom>
          <a:noFill/>
        </p:spPr>
        <p:txBody>
          <a:bodyPr wrap="square" rtlCol="0">
            <a:spAutoFit/>
          </a:bodyPr>
          <a:lstStyle/>
          <a:p>
            <a:r>
              <a:rPr lang="en-US" sz="3200" dirty="0"/>
              <a:t>  Major Firms AUM</a:t>
            </a:r>
          </a:p>
        </p:txBody>
      </p:sp>
      <p:sp>
        <p:nvSpPr>
          <p:cNvPr id="10" name="TextBox 9">
            <a:extLst>
              <a:ext uri="{FF2B5EF4-FFF2-40B4-BE49-F238E27FC236}">
                <a16:creationId xmlns:a16="http://schemas.microsoft.com/office/drawing/2014/main" id="{9CA299AA-A78E-4E0E-9F54-7CB6A00A38CA}"/>
              </a:ext>
            </a:extLst>
          </p:cNvPr>
          <p:cNvSpPr txBox="1"/>
          <p:nvPr/>
        </p:nvSpPr>
        <p:spPr>
          <a:xfrm>
            <a:off x="5626678" y="5715640"/>
            <a:ext cx="2122632" cy="276999"/>
          </a:xfrm>
          <a:prstGeom prst="rect">
            <a:avLst/>
          </a:prstGeom>
          <a:noFill/>
        </p:spPr>
        <p:txBody>
          <a:bodyPr wrap="square" rtlCol="0">
            <a:spAutoFit/>
          </a:bodyPr>
          <a:lstStyle/>
          <a:p>
            <a:pPr algn="r"/>
            <a:r>
              <a:rPr lang="en-US" sz="1200" i="1" dirty="0"/>
              <a:t>Values are in $</a:t>
            </a:r>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2969A5BC-AA74-4E6F-A62E-AA211D54783D}"/>
                  </a:ext>
                </a:extLst>
              </p:cNvPr>
              <p:cNvGraphicFramePr/>
              <p:nvPr>
                <p:extLst>
                  <p:ext uri="{D42A27DB-BD31-4B8C-83A1-F6EECF244321}">
                    <p14:modId xmlns:p14="http://schemas.microsoft.com/office/powerpoint/2010/main" val="948714051"/>
                  </p:ext>
                </p:extLst>
              </p:nvPr>
            </p:nvGraphicFramePr>
            <p:xfrm>
              <a:off x="240631" y="584775"/>
              <a:ext cx="7575083" cy="526050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1" name="Chart 10">
                <a:extLst>
                  <a:ext uri="{FF2B5EF4-FFF2-40B4-BE49-F238E27FC236}">
                    <a16:creationId xmlns:a16="http://schemas.microsoft.com/office/drawing/2014/main" id="{2969A5BC-AA74-4E6F-A62E-AA211D54783D}"/>
                  </a:ext>
                </a:extLst>
              </p:cNvPr>
              <p:cNvPicPr>
                <a:picLocks noGrp="1" noRot="1" noChangeAspect="1" noMove="1" noResize="1" noEditPoints="1" noAdjustHandles="1" noChangeArrowheads="1" noChangeShapeType="1"/>
              </p:cNvPicPr>
              <p:nvPr/>
            </p:nvPicPr>
            <p:blipFill>
              <a:blip r:embed="rId4"/>
              <a:stretch>
                <a:fillRect/>
              </a:stretch>
            </p:blipFill>
            <p:spPr>
              <a:xfrm>
                <a:off x="240631" y="584775"/>
                <a:ext cx="7575083" cy="5260507"/>
              </a:xfrm>
              <a:prstGeom prst="rect">
                <a:avLst/>
              </a:prstGeom>
            </p:spPr>
          </p:pic>
        </mc:Fallback>
      </mc:AlternateContent>
      <p:sp>
        <p:nvSpPr>
          <p:cNvPr id="6" name="TextBox 5">
            <a:extLst>
              <a:ext uri="{FF2B5EF4-FFF2-40B4-BE49-F238E27FC236}">
                <a16:creationId xmlns:a16="http://schemas.microsoft.com/office/drawing/2014/main" id="{E1C2073C-E278-4C4D-A431-F2A6D215D281}"/>
              </a:ext>
            </a:extLst>
          </p:cNvPr>
          <p:cNvSpPr txBox="1"/>
          <p:nvPr/>
        </p:nvSpPr>
        <p:spPr>
          <a:xfrm>
            <a:off x="8004631" y="3920616"/>
            <a:ext cx="3969886" cy="1754326"/>
          </a:xfrm>
          <a:prstGeom prst="rect">
            <a:avLst/>
          </a:prstGeom>
          <a:noFill/>
        </p:spPr>
        <p:txBody>
          <a:bodyPr wrap="square" rtlCol="0">
            <a:spAutoFit/>
          </a:bodyPr>
          <a:lstStyle/>
          <a:p>
            <a:r>
              <a:rPr lang="en-US" dirty="0"/>
              <a:t>Facts </a:t>
            </a:r>
          </a:p>
          <a:p>
            <a:pPr marL="285750" indent="-285750">
              <a:buFontTx/>
              <a:buChar char="-"/>
            </a:pPr>
            <a:r>
              <a:rPr lang="en-US" dirty="0"/>
              <a:t>Only UBS Financial Services, Inc. sales “Product Class – ALT” – $13.8Million. </a:t>
            </a:r>
          </a:p>
          <a:p>
            <a:pPr marL="285750" indent="-285750">
              <a:buFontTx/>
              <a:buChar char="-"/>
            </a:pPr>
            <a:r>
              <a:rPr lang="en-US" dirty="0"/>
              <a:t>Bernardo Wealth planning with only one branch generates $20Million </a:t>
            </a:r>
          </a:p>
          <a:p>
            <a:pPr marL="285750" indent="-285750">
              <a:buFontTx/>
              <a:buChar char="-"/>
            </a:pPr>
            <a:endParaRPr lang="en-US" dirty="0"/>
          </a:p>
        </p:txBody>
      </p:sp>
      <p:grpSp>
        <p:nvGrpSpPr>
          <p:cNvPr id="8" name="Group 7">
            <a:extLst>
              <a:ext uri="{FF2B5EF4-FFF2-40B4-BE49-F238E27FC236}">
                <a16:creationId xmlns:a16="http://schemas.microsoft.com/office/drawing/2014/main" id="{52F62254-2BF2-4071-A030-78CE9BB5BB49}"/>
              </a:ext>
            </a:extLst>
          </p:cNvPr>
          <p:cNvGrpSpPr/>
          <p:nvPr/>
        </p:nvGrpSpPr>
        <p:grpSpPr>
          <a:xfrm>
            <a:off x="7952874" y="597167"/>
            <a:ext cx="3658028" cy="1288512"/>
            <a:chOff x="7952874" y="597167"/>
            <a:chExt cx="3658028" cy="1288512"/>
          </a:xfrm>
        </p:grpSpPr>
        <p:sp>
          <p:nvSpPr>
            <p:cNvPr id="3" name="Rectangle 2">
              <a:extLst>
                <a:ext uri="{FF2B5EF4-FFF2-40B4-BE49-F238E27FC236}">
                  <a16:creationId xmlns:a16="http://schemas.microsoft.com/office/drawing/2014/main" id="{C0BB430F-2C16-4392-A70D-5BDF09F1A9EA}"/>
                </a:ext>
              </a:extLst>
            </p:cNvPr>
            <p:cNvSpPr/>
            <p:nvPr/>
          </p:nvSpPr>
          <p:spPr>
            <a:xfrm>
              <a:off x="8622890" y="1183058"/>
              <a:ext cx="1524000"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$523M</a:t>
              </a:r>
            </a:p>
          </p:txBody>
        </p:sp>
        <p:sp>
          <p:nvSpPr>
            <p:cNvPr id="5" name="Rectangle 4">
              <a:extLst>
                <a:ext uri="{FF2B5EF4-FFF2-40B4-BE49-F238E27FC236}">
                  <a16:creationId xmlns:a16="http://schemas.microsoft.com/office/drawing/2014/main" id="{EBDC4F67-8C3B-4867-AD9E-CB300FD0B1DD}"/>
                </a:ext>
              </a:extLst>
            </p:cNvPr>
            <p:cNvSpPr/>
            <p:nvPr/>
          </p:nvSpPr>
          <p:spPr>
            <a:xfrm>
              <a:off x="8622890" y="1548581"/>
              <a:ext cx="1183857" cy="324464"/>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$300M</a:t>
              </a:r>
            </a:p>
          </p:txBody>
        </p:sp>
        <p:sp>
          <p:nvSpPr>
            <p:cNvPr id="22" name="Rectangle 21">
              <a:extLst>
                <a:ext uri="{FF2B5EF4-FFF2-40B4-BE49-F238E27FC236}">
                  <a16:creationId xmlns:a16="http://schemas.microsoft.com/office/drawing/2014/main" id="{93A29314-FE59-474B-977F-971E051C794C}"/>
                </a:ext>
              </a:extLst>
            </p:cNvPr>
            <p:cNvSpPr/>
            <p:nvPr/>
          </p:nvSpPr>
          <p:spPr>
            <a:xfrm>
              <a:off x="10782300" y="1183058"/>
              <a:ext cx="828602" cy="68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$882M</a:t>
              </a:r>
            </a:p>
          </p:txBody>
        </p:sp>
        <p:pic>
          <p:nvPicPr>
            <p:cNvPr id="26" name="Picture 14" descr="Merrill Lynch projects | Photos, videos, logos, illustrations and branding  on Behance">
              <a:extLst>
                <a:ext uri="{FF2B5EF4-FFF2-40B4-BE49-F238E27FC236}">
                  <a16:creationId xmlns:a16="http://schemas.microsoft.com/office/drawing/2014/main" id="{78E78704-4B0B-4E52-AF68-014A4B2AF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5259" y="597167"/>
              <a:ext cx="736099" cy="5523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FA4649F-85F4-4295-9283-98379BB9E2C4}"/>
                </a:ext>
              </a:extLst>
            </p:cNvPr>
            <p:cNvSpPr txBox="1"/>
            <p:nvPr/>
          </p:nvSpPr>
          <p:spPr>
            <a:xfrm>
              <a:off x="8109284" y="1183058"/>
              <a:ext cx="538190" cy="369332"/>
            </a:xfrm>
            <a:prstGeom prst="rect">
              <a:avLst/>
            </a:prstGeom>
            <a:noFill/>
          </p:spPr>
          <p:txBody>
            <a:bodyPr wrap="square" rtlCol="0">
              <a:spAutoFit/>
            </a:bodyPr>
            <a:lstStyle/>
            <a:p>
              <a:r>
                <a:rPr lang="en-US" dirty="0"/>
                <a:t>MF</a:t>
              </a:r>
            </a:p>
          </p:txBody>
        </p:sp>
        <p:sp>
          <p:nvSpPr>
            <p:cNvPr id="17" name="TextBox 16">
              <a:extLst>
                <a:ext uri="{FF2B5EF4-FFF2-40B4-BE49-F238E27FC236}">
                  <a16:creationId xmlns:a16="http://schemas.microsoft.com/office/drawing/2014/main" id="{40DCEACC-ADA3-4831-AF2B-A8B1434FEE5E}"/>
                </a:ext>
              </a:extLst>
            </p:cNvPr>
            <p:cNvSpPr txBox="1"/>
            <p:nvPr/>
          </p:nvSpPr>
          <p:spPr>
            <a:xfrm>
              <a:off x="7952874" y="1516347"/>
              <a:ext cx="694600" cy="369332"/>
            </a:xfrm>
            <a:prstGeom prst="rect">
              <a:avLst/>
            </a:prstGeom>
            <a:noFill/>
          </p:spPr>
          <p:txBody>
            <a:bodyPr wrap="square" rtlCol="0">
              <a:spAutoFit/>
            </a:bodyPr>
            <a:lstStyle/>
            <a:p>
              <a:r>
                <a:rPr lang="en-US" dirty="0"/>
                <a:t>SMA</a:t>
              </a:r>
            </a:p>
          </p:txBody>
        </p:sp>
      </p:grpSp>
      <p:grpSp>
        <p:nvGrpSpPr>
          <p:cNvPr id="12" name="Group 11">
            <a:extLst>
              <a:ext uri="{FF2B5EF4-FFF2-40B4-BE49-F238E27FC236}">
                <a16:creationId xmlns:a16="http://schemas.microsoft.com/office/drawing/2014/main" id="{D18E0589-79E7-4F5E-8D98-0E048257F25B}"/>
              </a:ext>
            </a:extLst>
          </p:cNvPr>
          <p:cNvGrpSpPr/>
          <p:nvPr/>
        </p:nvGrpSpPr>
        <p:grpSpPr>
          <a:xfrm>
            <a:off x="7952874" y="2238367"/>
            <a:ext cx="3658028" cy="1336347"/>
            <a:chOff x="7952874" y="2238367"/>
            <a:chExt cx="3658028" cy="1336347"/>
          </a:xfrm>
        </p:grpSpPr>
        <p:sp>
          <p:nvSpPr>
            <p:cNvPr id="9" name="Rectangle 8">
              <a:extLst>
                <a:ext uri="{FF2B5EF4-FFF2-40B4-BE49-F238E27FC236}">
                  <a16:creationId xmlns:a16="http://schemas.microsoft.com/office/drawing/2014/main" id="{90FF48B9-C064-415E-A257-C0A7CEDF441D}"/>
                </a:ext>
              </a:extLst>
            </p:cNvPr>
            <p:cNvSpPr/>
            <p:nvPr/>
          </p:nvSpPr>
          <p:spPr>
            <a:xfrm>
              <a:off x="8647474" y="2859459"/>
              <a:ext cx="1303066" cy="3109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$284M</a:t>
              </a:r>
            </a:p>
          </p:txBody>
        </p:sp>
        <p:sp>
          <p:nvSpPr>
            <p:cNvPr id="14" name="Rectangle 13">
              <a:extLst>
                <a:ext uri="{FF2B5EF4-FFF2-40B4-BE49-F238E27FC236}">
                  <a16:creationId xmlns:a16="http://schemas.microsoft.com/office/drawing/2014/main" id="{DE37ECAA-5D63-4862-8C78-CF35C8C1B6F5}"/>
                </a:ext>
              </a:extLst>
            </p:cNvPr>
            <p:cNvSpPr/>
            <p:nvPr/>
          </p:nvSpPr>
          <p:spPr>
            <a:xfrm>
              <a:off x="8654611" y="3237565"/>
              <a:ext cx="1152136" cy="266172"/>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$231M</a:t>
              </a:r>
            </a:p>
          </p:txBody>
        </p:sp>
        <p:sp>
          <p:nvSpPr>
            <p:cNvPr id="24" name="Rectangle 23">
              <a:extLst>
                <a:ext uri="{FF2B5EF4-FFF2-40B4-BE49-F238E27FC236}">
                  <a16:creationId xmlns:a16="http://schemas.microsoft.com/office/drawing/2014/main" id="{67B3ADAC-7E53-4700-8A6F-750D543F6166}"/>
                </a:ext>
              </a:extLst>
            </p:cNvPr>
            <p:cNvSpPr/>
            <p:nvPr/>
          </p:nvSpPr>
          <p:spPr>
            <a:xfrm>
              <a:off x="10782300" y="2870034"/>
              <a:ext cx="828602" cy="6899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$621M</a:t>
              </a:r>
            </a:p>
          </p:txBody>
        </p:sp>
        <p:pic>
          <p:nvPicPr>
            <p:cNvPr id="28" name="Picture 16" descr="morgan-stanley-logo">
              <a:extLst>
                <a:ext uri="{FF2B5EF4-FFF2-40B4-BE49-F238E27FC236}">
                  <a16:creationId xmlns:a16="http://schemas.microsoft.com/office/drawing/2014/main" id="{15F0D5E4-3604-4DCC-A7EF-E25D0BB43B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2890" y="2238367"/>
              <a:ext cx="811940" cy="58617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F37D745-A72A-4004-81B3-C359B5E117BA}"/>
                </a:ext>
              </a:extLst>
            </p:cNvPr>
            <p:cNvSpPr txBox="1"/>
            <p:nvPr/>
          </p:nvSpPr>
          <p:spPr>
            <a:xfrm>
              <a:off x="8109284" y="2872093"/>
              <a:ext cx="538190" cy="369332"/>
            </a:xfrm>
            <a:prstGeom prst="rect">
              <a:avLst/>
            </a:prstGeom>
            <a:noFill/>
          </p:spPr>
          <p:txBody>
            <a:bodyPr wrap="square" rtlCol="0">
              <a:spAutoFit/>
            </a:bodyPr>
            <a:lstStyle/>
            <a:p>
              <a:r>
                <a:rPr lang="en-US" dirty="0"/>
                <a:t>MF</a:t>
              </a:r>
            </a:p>
          </p:txBody>
        </p:sp>
        <p:sp>
          <p:nvSpPr>
            <p:cNvPr id="19" name="TextBox 18">
              <a:extLst>
                <a:ext uri="{FF2B5EF4-FFF2-40B4-BE49-F238E27FC236}">
                  <a16:creationId xmlns:a16="http://schemas.microsoft.com/office/drawing/2014/main" id="{BF65F519-EC61-4ECB-A378-5CB93BD63415}"/>
                </a:ext>
              </a:extLst>
            </p:cNvPr>
            <p:cNvSpPr txBox="1"/>
            <p:nvPr/>
          </p:nvSpPr>
          <p:spPr>
            <a:xfrm>
              <a:off x="7952874" y="3205382"/>
              <a:ext cx="694600" cy="369332"/>
            </a:xfrm>
            <a:prstGeom prst="rect">
              <a:avLst/>
            </a:prstGeom>
            <a:noFill/>
          </p:spPr>
          <p:txBody>
            <a:bodyPr wrap="square" rtlCol="0">
              <a:spAutoFit/>
            </a:bodyPr>
            <a:lstStyle/>
            <a:p>
              <a:r>
                <a:rPr lang="en-US" dirty="0"/>
                <a:t>SMA</a:t>
              </a:r>
            </a:p>
          </p:txBody>
        </p:sp>
      </p:grpSp>
      <p:sp>
        <p:nvSpPr>
          <p:cNvPr id="20" name="TextBox 19">
            <a:extLst>
              <a:ext uri="{FF2B5EF4-FFF2-40B4-BE49-F238E27FC236}">
                <a16:creationId xmlns:a16="http://schemas.microsoft.com/office/drawing/2014/main" id="{B3A07B2B-16FC-4DAC-94A9-76624653F16B}"/>
              </a:ext>
            </a:extLst>
          </p:cNvPr>
          <p:cNvSpPr txBox="1"/>
          <p:nvPr/>
        </p:nvSpPr>
        <p:spPr>
          <a:xfrm>
            <a:off x="6350171" y="5903132"/>
            <a:ext cx="1399139" cy="261610"/>
          </a:xfrm>
          <a:prstGeom prst="rect">
            <a:avLst/>
          </a:prstGeom>
          <a:noFill/>
        </p:spPr>
        <p:txBody>
          <a:bodyPr wrap="square" rtlCol="0">
            <a:spAutoFit/>
          </a:bodyPr>
          <a:lstStyle/>
          <a:p>
            <a:pPr algn="r"/>
            <a:r>
              <a:rPr lang="en-US" sz="1100" i="1" dirty="0"/>
              <a:t>* 2018 sales data</a:t>
            </a:r>
          </a:p>
        </p:txBody>
      </p:sp>
      <p:pic>
        <p:nvPicPr>
          <p:cNvPr id="13" name="Picture 12">
            <a:extLst>
              <a:ext uri="{FF2B5EF4-FFF2-40B4-BE49-F238E27FC236}">
                <a16:creationId xmlns:a16="http://schemas.microsoft.com/office/drawing/2014/main" id="{3765E1FE-5055-4471-99B5-EED80AF15988}"/>
              </a:ext>
            </a:extLst>
          </p:cNvPr>
          <p:cNvPicPr>
            <a:picLocks noChangeAspect="1"/>
          </p:cNvPicPr>
          <p:nvPr/>
        </p:nvPicPr>
        <p:blipFill>
          <a:blip r:embed="rId7"/>
          <a:stretch>
            <a:fillRect/>
          </a:stretch>
        </p:blipFill>
        <p:spPr>
          <a:xfrm>
            <a:off x="275167" y="886872"/>
            <a:ext cx="7529040" cy="4714163"/>
          </a:xfrm>
          <a:prstGeom prst="rect">
            <a:avLst/>
          </a:prstGeom>
        </p:spPr>
      </p:pic>
    </p:spTree>
    <p:extLst>
      <p:ext uri="{BB962C8B-B14F-4D97-AF65-F5344CB8AC3E}">
        <p14:creationId xmlns:p14="http://schemas.microsoft.com/office/powerpoint/2010/main" val="101313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1AFE0-A0F4-4BCE-9BD4-2CB0177BFAAD}"/>
              </a:ext>
            </a:extLst>
          </p:cNvPr>
          <p:cNvSpPr>
            <a:spLocks noGrp="1"/>
          </p:cNvSpPr>
          <p:nvPr>
            <p:ph type="sldNum" sz="quarter" idx="12"/>
          </p:nvPr>
        </p:nvSpPr>
        <p:spPr/>
        <p:txBody>
          <a:bodyPr/>
          <a:lstStyle/>
          <a:p>
            <a:fld id="{8486921A-AD83-4227-888E-F81384748212}" type="slidenum">
              <a:rPr lang="en-US" smtClean="0"/>
              <a:pPr/>
              <a:t>8</a:t>
            </a:fld>
            <a:endParaRPr lang="en-US" dirty="0"/>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4CC46F3A-E16E-41D8-892C-99A57E0EE2B3}"/>
                  </a:ext>
                </a:extLst>
              </p:cNvPr>
              <p:cNvGraphicFramePr/>
              <p:nvPr>
                <p:extLst>
                  <p:ext uri="{D42A27DB-BD31-4B8C-83A1-F6EECF244321}">
                    <p14:modId xmlns:p14="http://schemas.microsoft.com/office/powerpoint/2010/main" val="1370158757"/>
                  </p:ext>
                </p:extLst>
              </p:nvPr>
            </p:nvGraphicFramePr>
            <p:xfrm>
              <a:off x="-1279094" y="719666"/>
              <a:ext cx="8128000" cy="541866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4CC46F3A-E16E-41D8-892C-99A57E0EE2B3}"/>
                  </a:ext>
                </a:extLst>
              </p:cNvPr>
              <p:cNvPicPr>
                <a:picLocks noGrp="1" noRot="1" noChangeAspect="1" noMove="1" noResize="1" noEditPoints="1" noAdjustHandles="1" noChangeArrowheads="1" noChangeShapeType="1"/>
              </p:cNvPicPr>
              <p:nvPr/>
            </p:nvPicPr>
            <p:blipFill>
              <a:blip r:embed="rId4"/>
              <a:stretch>
                <a:fillRect/>
              </a:stretch>
            </p:blipFill>
            <p:spPr>
              <a:xfrm>
                <a:off x="-1279094" y="719666"/>
                <a:ext cx="8128000" cy="5418667"/>
              </a:xfrm>
              <a:prstGeom prst="rect">
                <a:avLst/>
              </a:prstGeom>
            </p:spPr>
          </p:pic>
        </mc:Fallback>
      </mc:AlternateContent>
      <p:sp>
        <p:nvSpPr>
          <p:cNvPr id="6" name="TextBox 5">
            <a:extLst>
              <a:ext uri="{FF2B5EF4-FFF2-40B4-BE49-F238E27FC236}">
                <a16:creationId xmlns:a16="http://schemas.microsoft.com/office/drawing/2014/main" id="{A6774FFC-7F34-4FB1-B687-E5A05BDA273C}"/>
              </a:ext>
            </a:extLst>
          </p:cNvPr>
          <p:cNvSpPr txBox="1"/>
          <p:nvPr/>
        </p:nvSpPr>
        <p:spPr>
          <a:xfrm>
            <a:off x="6025222" y="2040466"/>
            <a:ext cx="5095362"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$3.325 Billion business through National Broker dealers (NACS)</a:t>
            </a:r>
          </a:p>
          <a:p>
            <a:pPr marL="285750" indent="-285750">
              <a:buFont typeface="Wingdings" panose="05000000000000000000" pitchFamily="2" charset="2"/>
              <a:buChar char="q"/>
            </a:pPr>
            <a:r>
              <a:rPr lang="en-US" dirty="0"/>
              <a:t>$1.667 Billion business Independent dealers</a:t>
            </a:r>
          </a:p>
          <a:p>
            <a:pPr marL="285750" indent="-285750">
              <a:buFont typeface="Wingdings" panose="05000000000000000000" pitchFamily="2" charset="2"/>
              <a:buChar char="q"/>
            </a:pPr>
            <a:r>
              <a:rPr lang="en-US" dirty="0"/>
              <a:t>97% business happens through NACS and IBD channels</a:t>
            </a:r>
          </a:p>
          <a:p>
            <a:pPr marL="285750" indent="-285750">
              <a:buFont typeface="Wingdings" panose="05000000000000000000" pitchFamily="2" charset="2"/>
              <a:buChar char="q"/>
            </a:pPr>
            <a:r>
              <a:rPr lang="en-US" dirty="0"/>
              <a:t>2.6% of business through ‘(RIA) Fee based Advisors’</a:t>
            </a:r>
          </a:p>
          <a:p>
            <a:pPr marL="285750" indent="-285750">
              <a:buFont typeface="Wingdings" panose="05000000000000000000" pitchFamily="2" charset="2"/>
              <a:buChar char="q"/>
            </a:pPr>
            <a:r>
              <a:rPr lang="en-US" dirty="0"/>
              <a:t>Rest of the channels (USBT, AFFL, Other, Global, DCIO) are less than  1%</a:t>
            </a:r>
            <a:endParaRPr lang="en-US" sz="2400" dirty="0"/>
          </a:p>
        </p:txBody>
      </p:sp>
      <p:sp>
        <p:nvSpPr>
          <p:cNvPr id="3" name="TextBox 2">
            <a:extLst>
              <a:ext uri="{FF2B5EF4-FFF2-40B4-BE49-F238E27FC236}">
                <a16:creationId xmlns:a16="http://schemas.microsoft.com/office/drawing/2014/main" id="{D845C684-5E29-4A92-BB39-9A69F083A61D}"/>
              </a:ext>
            </a:extLst>
          </p:cNvPr>
          <p:cNvSpPr txBox="1"/>
          <p:nvPr/>
        </p:nvSpPr>
        <p:spPr>
          <a:xfrm>
            <a:off x="0" y="0"/>
            <a:ext cx="5430982" cy="584775"/>
          </a:xfrm>
          <a:prstGeom prst="rect">
            <a:avLst/>
          </a:prstGeom>
          <a:noFill/>
        </p:spPr>
        <p:txBody>
          <a:bodyPr wrap="square" rtlCol="0">
            <a:spAutoFit/>
          </a:bodyPr>
          <a:lstStyle/>
          <a:p>
            <a:r>
              <a:rPr lang="en-US" sz="3200" dirty="0"/>
              <a:t>  Sub Channel Performance</a:t>
            </a:r>
          </a:p>
        </p:txBody>
      </p:sp>
    </p:spTree>
    <p:extLst>
      <p:ext uri="{BB962C8B-B14F-4D97-AF65-F5344CB8AC3E}">
        <p14:creationId xmlns:p14="http://schemas.microsoft.com/office/powerpoint/2010/main" val="212184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BF4D14-B54E-4C52-B6C5-72437E59E138}"/>
              </a:ext>
            </a:extLst>
          </p:cNvPr>
          <p:cNvSpPr>
            <a:spLocks noGrp="1"/>
          </p:cNvSpPr>
          <p:nvPr>
            <p:ph type="sldNum" sz="quarter" idx="12"/>
          </p:nvPr>
        </p:nvSpPr>
        <p:spPr/>
        <p:txBody>
          <a:bodyPr/>
          <a:lstStyle/>
          <a:p>
            <a:fld id="{8486921A-AD83-4227-888E-F81384748212}" type="slidenum">
              <a:rPr lang="en-US" smtClean="0"/>
              <a:pPr/>
              <a:t>9</a:t>
            </a:fld>
            <a:endParaRPr lang="en-US" dirty="0"/>
          </a:p>
        </p:txBody>
      </p:sp>
      <p:sp>
        <p:nvSpPr>
          <p:cNvPr id="4" name="TextBox 3">
            <a:extLst>
              <a:ext uri="{FF2B5EF4-FFF2-40B4-BE49-F238E27FC236}">
                <a16:creationId xmlns:a16="http://schemas.microsoft.com/office/drawing/2014/main" id="{6BDFDE4B-231B-48AF-94F2-BD00F3CA21C4}"/>
              </a:ext>
            </a:extLst>
          </p:cNvPr>
          <p:cNvSpPr txBox="1"/>
          <p:nvPr/>
        </p:nvSpPr>
        <p:spPr>
          <a:xfrm>
            <a:off x="0" y="0"/>
            <a:ext cx="5430982" cy="584775"/>
          </a:xfrm>
          <a:prstGeom prst="rect">
            <a:avLst/>
          </a:prstGeom>
          <a:noFill/>
        </p:spPr>
        <p:txBody>
          <a:bodyPr wrap="square" rtlCol="0">
            <a:spAutoFit/>
          </a:bodyPr>
          <a:lstStyle/>
          <a:p>
            <a:r>
              <a:rPr lang="en-US" sz="3200" dirty="0"/>
              <a:t>  Most invested Product class </a:t>
            </a:r>
          </a:p>
        </p:txBody>
      </p:sp>
      <p:sp>
        <p:nvSpPr>
          <p:cNvPr id="18" name="TextBox 17">
            <a:extLst>
              <a:ext uri="{FF2B5EF4-FFF2-40B4-BE49-F238E27FC236}">
                <a16:creationId xmlns:a16="http://schemas.microsoft.com/office/drawing/2014/main" id="{842C9A19-2D4B-4557-B691-40D834D7D67F}"/>
              </a:ext>
            </a:extLst>
          </p:cNvPr>
          <p:cNvSpPr txBox="1"/>
          <p:nvPr/>
        </p:nvSpPr>
        <p:spPr>
          <a:xfrm>
            <a:off x="7900045" y="1372310"/>
            <a:ext cx="4169748" cy="1754326"/>
          </a:xfrm>
          <a:prstGeom prst="rect">
            <a:avLst/>
          </a:prstGeom>
          <a:noFill/>
        </p:spPr>
        <p:txBody>
          <a:bodyPr wrap="square" rtlCol="0">
            <a:spAutoFit/>
          </a:bodyPr>
          <a:lstStyle/>
          <a:p>
            <a:r>
              <a:rPr lang="en-US" dirty="0"/>
              <a:t>Only one firm, Morgen Stanley  has $150k ETF fund at the end of 2018. </a:t>
            </a:r>
          </a:p>
          <a:p>
            <a:pPr marL="285750" indent="-285750">
              <a:buFontTx/>
              <a:buChar char="-"/>
            </a:pPr>
            <a:r>
              <a:rPr lang="en-US" dirty="0"/>
              <a:t>ETF’s are market driven hence buying / selling happens based on the stock market. </a:t>
            </a:r>
          </a:p>
          <a:p>
            <a:pPr marL="285750" indent="-285750">
              <a:buFontTx/>
              <a:buChar char="-"/>
            </a:pPr>
            <a:endParaRPr lang="en-US" dirty="0"/>
          </a:p>
        </p:txBody>
      </p:sp>
      <p:sp>
        <p:nvSpPr>
          <p:cNvPr id="19" name="TextBox 18">
            <a:extLst>
              <a:ext uri="{FF2B5EF4-FFF2-40B4-BE49-F238E27FC236}">
                <a16:creationId xmlns:a16="http://schemas.microsoft.com/office/drawing/2014/main" id="{D8921CEF-C8FF-4F96-BE68-F92488FDF6B1}"/>
              </a:ext>
            </a:extLst>
          </p:cNvPr>
          <p:cNvSpPr txBox="1"/>
          <p:nvPr/>
        </p:nvSpPr>
        <p:spPr>
          <a:xfrm>
            <a:off x="7871713" y="3269700"/>
            <a:ext cx="4169748" cy="923330"/>
          </a:xfrm>
          <a:prstGeom prst="rect">
            <a:avLst/>
          </a:prstGeom>
          <a:noFill/>
        </p:spPr>
        <p:txBody>
          <a:bodyPr wrap="square" rtlCol="0">
            <a:spAutoFit/>
          </a:bodyPr>
          <a:lstStyle/>
          <a:p>
            <a:r>
              <a:rPr lang="en-US" dirty="0"/>
              <a:t>Only one firm, UBS Financial sold $14M ALT fund. </a:t>
            </a:r>
          </a:p>
          <a:p>
            <a:r>
              <a:rPr lang="en-US" dirty="0"/>
              <a:t>Can this product class be </a:t>
            </a:r>
            <a:r>
              <a:rPr lang="en-US" dirty="0">
                <a:highlight>
                  <a:srgbClr val="FFFF00"/>
                </a:highlight>
              </a:rPr>
              <a:t>phased out</a:t>
            </a:r>
            <a:r>
              <a:rPr lang="en-US" dirty="0"/>
              <a:t>? </a:t>
            </a:r>
          </a:p>
        </p:txBody>
      </p:sp>
      <p:grpSp>
        <p:nvGrpSpPr>
          <p:cNvPr id="22" name="Group 21">
            <a:extLst>
              <a:ext uri="{FF2B5EF4-FFF2-40B4-BE49-F238E27FC236}">
                <a16:creationId xmlns:a16="http://schemas.microsoft.com/office/drawing/2014/main" id="{4EF07D38-7F18-4929-A3DE-28DCFF40C305}"/>
              </a:ext>
            </a:extLst>
          </p:cNvPr>
          <p:cNvGrpSpPr/>
          <p:nvPr/>
        </p:nvGrpSpPr>
        <p:grpSpPr>
          <a:xfrm>
            <a:off x="246289" y="1344796"/>
            <a:ext cx="7553661" cy="3912091"/>
            <a:chOff x="246289" y="1344796"/>
            <a:chExt cx="7553661" cy="3912091"/>
          </a:xfrm>
        </p:grpSpPr>
        <p:sp>
          <p:nvSpPr>
            <p:cNvPr id="13" name="TextBox 12">
              <a:extLst>
                <a:ext uri="{FF2B5EF4-FFF2-40B4-BE49-F238E27FC236}">
                  <a16:creationId xmlns:a16="http://schemas.microsoft.com/office/drawing/2014/main" id="{4EE71718-99F9-4B25-A4DE-B86CB4A5B963}"/>
                </a:ext>
              </a:extLst>
            </p:cNvPr>
            <p:cNvSpPr txBox="1"/>
            <p:nvPr/>
          </p:nvSpPr>
          <p:spPr>
            <a:xfrm>
              <a:off x="2899329" y="4839855"/>
              <a:ext cx="1041400" cy="261610"/>
            </a:xfrm>
            <a:prstGeom prst="rect">
              <a:avLst/>
            </a:prstGeom>
            <a:noFill/>
          </p:spPr>
          <p:txBody>
            <a:bodyPr wrap="square" rtlCol="0">
              <a:spAutoFit/>
            </a:bodyPr>
            <a:lstStyle/>
            <a:p>
              <a:r>
                <a:rPr lang="en-US" sz="1100" dirty="0"/>
                <a:t>Amount in $</a:t>
              </a:r>
            </a:p>
          </p:txBody>
        </p:sp>
        <p:sp>
          <p:nvSpPr>
            <p:cNvPr id="14" name="TextBox 13">
              <a:extLst>
                <a:ext uri="{FF2B5EF4-FFF2-40B4-BE49-F238E27FC236}">
                  <a16:creationId xmlns:a16="http://schemas.microsoft.com/office/drawing/2014/main" id="{AF4D9B22-F957-4314-95C3-7562C3DC2729}"/>
                </a:ext>
              </a:extLst>
            </p:cNvPr>
            <p:cNvSpPr txBox="1"/>
            <p:nvPr/>
          </p:nvSpPr>
          <p:spPr>
            <a:xfrm rot="16200000">
              <a:off x="-143606" y="2954593"/>
              <a:ext cx="1041400" cy="261610"/>
            </a:xfrm>
            <a:prstGeom prst="rect">
              <a:avLst/>
            </a:prstGeom>
            <a:noFill/>
          </p:spPr>
          <p:txBody>
            <a:bodyPr wrap="square" rtlCol="0">
              <a:spAutoFit/>
            </a:bodyPr>
            <a:lstStyle/>
            <a:p>
              <a:r>
                <a:rPr lang="en-US" sz="1100" dirty="0"/>
                <a:t>Product Class</a:t>
              </a:r>
            </a:p>
          </p:txBody>
        </p:sp>
        <p:sp>
          <p:nvSpPr>
            <p:cNvPr id="16" name="TextBox 15">
              <a:extLst>
                <a:ext uri="{FF2B5EF4-FFF2-40B4-BE49-F238E27FC236}">
                  <a16:creationId xmlns:a16="http://schemas.microsoft.com/office/drawing/2014/main" id="{64DD4A6B-304B-4BC7-8212-9EA96397ED6A}"/>
                </a:ext>
              </a:extLst>
            </p:cNvPr>
            <p:cNvSpPr txBox="1"/>
            <p:nvPr/>
          </p:nvSpPr>
          <p:spPr>
            <a:xfrm>
              <a:off x="4701309" y="4826000"/>
              <a:ext cx="3098641" cy="430887"/>
            </a:xfrm>
            <a:prstGeom prst="rect">
              <a:avLst/>
            </a:prstGeom>
            <a:noFill/>
          </p:spPr>
          <p:txBody>
            <a:bodyPr wrap="square" rtlCol="0">
              <a:spAutoFit/>
            </a:bodyPr>
            <a:lstStyle/>
            <a:p>
              <a:pPr marL="171450" indent="-171450" algn="r">
                <a:buFont typeface="Arial" panose="020B0604020202020204" pitchFamily="34" charset="0"/>
                <a:buChar char="•"/>
              </a:pPr>
              <a:r>
                <a:rPr lang="en-US" sz="1100" i="1" dirty="0"/>
                <a:t>2018 sales data</a:t>
              </a:r>
            </a:p>
            <a:p>
              <a:pPr marL="171450" indent="-171450" algn="r">
                <a:buFont typeface="Arial" panose="020B0604020202020204" pitchFamily="34" charset="0"/>
                <a:buChar char="•"/>
              </a:pPr>
              <a:r>
                <a:rPr lang="en-US" sz="1100" i="1" dirty="0"/>
                <a:t>Negative values are not converted to zero’s</a:t>
              </a:r>
            </a:p>
          </p:txBody>
        </p:sp>
        <p:pic>
          <p:nvPicPr>
            <p:cNvPr id="21" name="Picture 20">
              <a:extLst>
                <a:ext uri="{FF2B5EF4-FFF2-40B4-BE49-F238E27FC236}">
                  <a16:creationId xmlns:a16="http://schemas.microsoft.com/office/drawing/2014/main" id="{C7AACBE7-5BFF-4DD3-AF1D-4B1479A8479A}"/>
                </a:ext>
              </a:extLst>
            </p:cNvPr>
            <p:cNvPicPr>
              <a:picLocks noChangeAspect="1"/>
            </p:cNvPicPr>
            <p:nvPr/>
          </p:nvPicPr>
          <p:blipFill>
            <a:blip r:embed="rId3"/>
            <a:stretch>
              <a:fillRect/>
            </a:stretch>
          </p:blipFill>
          <p:spPr>
            <a:xfrm>
              <a:off x="439246" y="1344796"/>
              <a:ext cx="7247235" cy="3481204"/>
            </a:xfrm>
            <a:prstGeom prst="rect">
              <a:avLst/>
            </a:prstGeom>
          </p:spPr>
        </p:pic>
      </p:grpSp>
    </p:spTree>
    <p:extLst>
      <p:ext uri="{BB962C8B-B14F-4D97-AF65-F5344CB8AC3E}">
        <p14:creationId xmlns:p14="http://schemas.microsoft.com/office/powerpoint/2010/main" val="195973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5294</TotalTime>
  <Words>3173</Words>
  <Application>Microsoft Office PowerPoint</Application>
  <PresentationFormat>Widescreen</PresentationFormat>
  <Paragraphs>498</Paragraphs>
  <Slides>34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-apple-system</vt:lpstr>
      <vt:lpstr>Arial</vt:lpstr>
      <vt:lpstr>Calibri</vt:lpstr>
      <vt:lpstr>Calibri Light</vt:lpstr>
      <vt:lpstr>Cambria Math</vt:lpstr>
      <vt:lpstr>Wingdings</vt:lpstr>
      <vt:lpstr>Office Theme</vt:lpstr>
      <vt:lpstr>Capstone Project- PGDMLAI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Srini -</dc:creator>
  <cp:lastModifiedBy>Srini -</cp:lastModifiedBy>
  <cp:revision>152</cp:revision>
  <dcterms:created xsi:type="dcterms:W3CDTF">2020-11-27T03:28:26Z</dcterms:created>
  <dcterms:modified xsi:type="dcterms:W3CDTF">2021-02-27T06:42:01Z</dcterms:modified>
</cp:coreProperties>
</file>