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74B8-E656-4958-8C97-32096FA00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24498-B845-4ABD-80C7-42BB91B9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78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24498-B845-4ABD-80C7-42BB91B905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8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D15A81E8-EA57-4528-A2BA-1A69E9711A6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4668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Paper 2013 Fig 4</a:t>
            </a: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5267880" y="973440"/>
            <a:ext cx="3327480" cy="423864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3"/>
          <a:stretch/>
        </p:blipFill>
        <p:spPr>
          <a:xfrm>
            <a:off x="1061280" y="946440"/>
            <a:ext cx="287064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-7092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00" b="0" strike="noStrike" spc="-1" dirty="0">
                <a:latin typeface="Arial"/>
              </a:rPr>
              <a:t>Paper 2016 Fig 3 </a:t>
            </a:r>
            <a:br>
              <a:rPr dirty="0"/>
            </a:br>
            <a:r>
              <a:rPr lang="en-US" sz="3600" b="0" strike="noStrike" spc="-1" dirty="0">
                <a:latin typeface="Arial"/>
              </a:rPr>
              <a:t>1.5deg propagation</a:t>
            </a: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36720" y="2282760"/>
            <a:ext cx="1060560" cy="1617840"/>
          </a:xfrm>
          <a:prstGeom prst="rect">
            <a:avLst/>
          </a:prstGeom>
          <a:ln>
            <a:noFill/>
          </a:ln>
        </p:spPr>
      </p:pic>
      <p:pic>
        <p:nvPicPr>
          <p:cNvPr id="105" name="Picture 104"/>
          <p:cNvPicPr/>
          <p:nvPr/>
        </p:nvPicPr>
        <p:blipFill>
          <a:blip r:embed="rId3"/>
          <a:stretch/>
        </p:blipFill>
        <p:spPr>
          <a:xfrm>
            <a:off x="914400" y="1005840"/>
            <a:ext cx="1607760" cy="1286280"/>
          </a:xfrm>
          <a:prstGeom prst="rect">
            <a:avLst/>
          </a:prstGeom>
          <a:ln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tretch/>
        </p:blipFill>
        <p:spPr>
          <a:xfrm>
            <a:off x="1188720" y="3126960"/>
            <a:ext cx="1501920" cy="117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34668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Paper 2013 Fig 5</a:t>
            </a: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5303520" y="1188720"/>
            <a:ext cx="3213360" cy="4092120"/>
          </a:xfrm>
          <a:prstGeom prst="rect">
            <a:avLst/>
          </a:prstGeom>
          <a:ln>
            <a:noFill/>
          </a:ln>
        </p:spPr>
      </p:pic>
      <p:pic>
        <p:nvPicPr>
          <p:cNvPr id="46" name="Picture 45"/>
          <p:cNvPicPr/>
          <p:nvPr/>
        </p:nvPicPr>
        <p:blipFill>
          <a:blip r:embed="rId3"/>
          <a:stretch/>
        </p:blipFill>
        <p:spPr>
          <a:xfrm>
            <a:off x="1371600" y="1005840"/>
            <a:ext cx="2651760" cy="4480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46680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Paper 2013 Fig 6</a:t>
            </a: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5760720" y="764280"/>
            <a:ext cx="2285280" cy="453924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3"/>
          <a:stretch/>
        </p:blipFill>
        <p:spPr>
          <a:xfrm>
            <a:off x="1719000" y="738360"/>
            <a:ext cx="2761560" cy="483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2011680" y="516240"/>
            <a:ext cx="4271400" cy="3415680"/>
          </a:xfrm>
          <a:prstGeom prst="rect">
            <a:avLst/>
          </a:prstGeom>
          <a:ln>
            <a:noFill/>
          </a:ln>
        </p:spPr>
      </p:pic>
      <p:sp>
        <p:nvSpPr>
          <p:cNvPr id="51" name="TextShape 1"/>
          <p:cNvSpPr txBox="1"/>
          <p:nvPr/>
        </p:nvSpPr>
        <p:spPr>
          <a:xfrm>
            <a:off x="457200" y="-1234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Paper 2016 Fig 2</a:t>
            </a:r>
          </a:p>
        </p:txBody>
      </p:sp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6756840" y="1188720"/>
            <a:ext cx="2478600" cy="356256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/>
        </p:blipFill>
        <p:spPr>
          <a:xfrm>
            <a:off x="27000" y="4021920"/>
            <a:ext cx="2076120" cy="162756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5"/>
          <a:stretch/>
        </p:blipFill>
        <p:spPr>
          <a:xfrm>
            <a:off x="90000" y="677160"/>
            <a:ext cx="1921680" cy="1560240"/>
          </a:xfrm>
          <a:prstGeom prst="rect">
            <a:avLst/>
          </a:prstGeom>
          <a:ln>
            <a:noFill/>
          </a:ln>
        </p:spPr>
      </p:pic>
      <p:pic>
        <p:nvPicPr>
          <p:cNvPr id="57" name="Picture 56"/>
          <p:cNvPicPr/>
          <p:nvPr/>
        </p:nvPicPr>
        <p:blipFill>
          <a:blip r:embed="rId6"/>
          <a:stretch/>
        </p:blipFill>
        <p:spPr>
          <a:xfrm>
            <a:off x="174960" y="2375280"/>
            <a:ext cx="1836720" cy="146520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607320" y="457200"/>
            <a:ext cx="1221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symmetric</a:t>
            </a:r>
          </a:p>
        </p:txBody>
      </p:sp>
      <p:pic>
        <p:nvPicPr>
          <p:cNvPr id="59" name="Picture 58"/>
          <p:cNvPicPr/>
          <p:nvPr/>
        </p:nvPicPr>
        <p:blipFill>
          <a:blip r:embed="rId7"/>
          <a:stretch/>
        </p:blipFill>
        <p:spPr>
          <a:xfrm>
            <a:off x="91440" y="4021920"/>
            <a:ext cx="766800" cy="60732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2B97A5-B328-4DF5-B0EA-44488F1004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5999" y="3919399"/>
            <a:ext cx="2259822" cy="1730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B9C253-0D93-4D57-A00A-BA58457625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1165" y="4066611"/>
            <a:ext cx="1000549" cy="704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56D8B-0E9F-4A8C-B216-A13D890AB7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6642" y="3991475"/>
            <a:ext cx="2076121" cy="1559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026F9-DAF4-497F-A7C9-FA452DE947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6618" y="4090075"/>
            <a:ext cx="1076724" cy="745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/>
          <p:nvPr/>
        </p:nvPicPr>
        <p:blipFill>
          <a:blip r:embed="rId3"/>
          <a:stretch/>
        </p:blipFill>
        <p:spPr>
          <a:xfrm>
            <a:off x="7040880" y="365760"/>
            <a:ext cx="2956320" cy="1828800"/>
          </a:xfrm>
          <a:prstGeom prst="rect">
            <a:avLst/>
          </a:prstGeom>
          <a:ln>
            <a:noFill/>
          </a:ln>
        </p:spPr>
      </p:pic>
      <p:sp>
        <p:nvSpPr>
          <p:cNvPr id="61" name="TextShape 1"/>
          <p:cNvSpPr txBox="1"/>
          <p:nvPr/>
        </p:nvSpPr>
        <p:spPr>
          <a:xfrm>
            <a:off x="457200" y="-320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Paper 2016 Fig 5,6</a:t>
            </a:r>
          </a:p>
        </p:txBody>
      </p:sp>
      <p:pic>
        <p:nvPicPr>
          <p:cNvPr id="62" name="Picture 61"/>
          <p:cNvPicPr/>
          <p:nvPr/>
        </p:nvPicPr>
        <p:blipFill>
          <a:blip r:embed="rId4"/>
          <a:stretch/>
        </p:blipFill>
        <p:spPr>
          <a:xfrm>
            <a:off x="7254720" y="2366640"/>
            <a:ext cx="2712240" cy="1656720"/>
          </a:xfrm>
          <a:prstGeom prst="rect">
            <a:avLst/>
          </a:prstGeom>
          <a:ln>
            <a:noFill/>
          </a:ln>
        </p:spPr>
      </p:pic>
      <p:pic>
        <p:nvPicPr>
          <p:cNvPr id="63" name="Picture 62"/>
          <p:cNvPicPr/>
          <p:nvPr/>
        </p:nvPicPr>
        <p:blipFill>
          <a:blip r:embed="rId5"/>
          <a:stretch/>
        </p:blipFill>
        <p:spPr>
          <a:xfrm>
            <a:off x="7512480" y="3931920"/>
            <a:ext cx="2271600" cy="1719720"/>
          </a:xfrm>
          <a:prstGeom prst="rect">
            <a:avLst/>
          </a:prstGeom>
          <a:ln>
            <a:noFill/>
          </a:ln>
        </p:spPr>
      </p:pic>
      <p:pic>
        <p:nvPicPr>
          <p:cNvPr id="64" name="Picture 63"/>
          <p:cNvPicPr/>
          <p:nvPr/>
        </p:nvPicPr>
        <p:blipFill>
          <a:blip r:embed="rId6"/>
          <a:stretch/>
        </p:blipFill>
        <p:spPr>
          <a:xfrm>
            <a:off x="2818080" y="835920"/>
            <a:ext cx="1590480" cy="920160"/>
          </a:xfrm>
          <a:prstGeom prst="rect">
            <a:avLst/>
          </a:prstGeom>
          <a:ln>
            <a:noFill/>
          </a:ln>
        </p:spPr>
      </p:pic>
      <p:sp>
        <p:nvSpPr>
          <p:cNvPr id="65" name="TextShape 2"/>
          <p:cNvSpPr txBox="1"/>
          <p:nvPr/>
        </p:nvSpPr>
        <p:spPr>
          <a:xfrm>
            <a:off x="3383280" y="1005840"/>
            <a:ext cx="6822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sg=1</a:t>
            </a:r>
          </a:p>
        </p:txBody>
      </p:sp>
      <p:pic>
        <p:nvPicPr>
          <p:cNvPr id="66" name="Picture 65"/>
          <p:cNvPicPr/>
          <p:nvPr/>
        </p:nvPicPr>
        <p:blipFill>
          <a:blip r:embed="rId7"/>
          <a:stretch/>
        </p:blipFill>
        <p:spPr>
          <a:xfrm>
            <a:off x="4663440" y="822960"/>
            <a:ext cx="1429200" cy="855360"/>
          </a:xfrm>
          <a:prstGeom prst="rect">
            <a:avLst/>
          </a:prstGeom>
          <a:ln>
            <a:noFill/>
          </a:ln>
        </p:spPr>
      </p:pic>
      <p:sp>
        <p:nvSpPr>
          <p:cNvPr id="67" name="TextShape 3"/>
          <p:cNvSpPr txBox="1"/>
          <p:nvPr/>
        </p:nvSpPr>
        <p:spPr>
          <a:xfrm>
            <a:off x="5394960" y="1097280"/>
            <a:ext cx="7581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sg=-1</a:t>
            </a:r>
          </a:p>
        </p:txBody>
      </p:sp>
      <p:pic>
        <p:nvPicPr>
          <p:cNvPr id="68" name="Picture 67"/>
          <p:cNvPicPr/>
          <p:nvPr/>
        </p:nvPicPr>
        <p:blipFill>
          <a:blip r:embed="rId8"/>
          <a:stretch/>
        </p:blipFill>
        <p:spPr>
          <a:xfrm>
            <a:off x="4663440" y="1755720"/>
            <a:ext cx="1988640" cy="2999160"/>
          </a:xfrm>
          <a:prstGeom prst="rect">
            <a:avLst/>
          </a:prstGeom>
          <a:ln>
            <a:noFill/>
          </a:ln>
        </p:spPr>
      </p:pic>
      <p:pic>
        <p:nvPicPr>
          <p:cNvPr id="69" name="Picture 68"/>
          <p:cNvPicPr/>
          <p:nvPr/>
        </p:nvPicPr>
        <p:blipFill>
          <a:blip r:embed="rId9"/>
          <a:stretch/>
        </p:blipFill>
        <p:spPr>
          <a:xfrm>
            <a:off x="2651760" y="1866600"/>
            <a:ext cx="1985040" cy="2888280"/>
          </a:xfrm>
          <a:prstGeom prst="rect">
            <a:avLst/>
          </a:prstGeom>
          <a:ln>
            <a:noFill/>
          </a:ln>
        </p:spPr>
      </p:pic>
      <p:sp>
        <p:nvSpPr>
          <p:cNvPr id="70" name="TextShape 4"/>
          <p:cNvSpPr txBox="1"/>
          <p:nvPr/>
        </p:nvSpPr>
        <p:spPr>
          <a:xfrm>
            <a:off x="86040" y="914400"/>
            <a:ext cx="3022920" cy="137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Files: 2016_fig5.nb and</a:t>
            </a:r>
            <a:br/>
            <a:r>
              <a:rPr lang="en-US" sz="1800" b="0" strike="noStrike" spc="-1">
                <a:latin typeface="Arial"/>
              </a:rPr>
              <a:t>paper2016.py</a:t>
            </a:r>
            <a:br/>
            <a:endParaRPr lang="en-US" sz="1800" b="0" strike="noStrike" spc="-1">
              <a:latin typeface="Arial"/>
            </a:endParaRPr>
          </a:p>
          <a:p>
            <a:r>
              <a:rPr lang="en-US" sz="1800" b="0" strike="noStrike" spc="-1">
                <a:latin typeface="Arial"/>
              </a:rPr>
              <a:t>sg=1 corresponds to alfa=-2</a:t>
            </a:r>
          </a:p>
          <a:p>
            <a:r>
              <a:rPr lang="en-US" sz="1800" b="0" strike="noStrike" spc="-1">
                <a:latin typeface="Arial"/>
              </a:rPr>
              <a:t>sg=-1 corresponds to alfa=2</a:t>
            </a:r>
          </a:p>
        </p:txBody>
      </p:sp>
      <p:sp>
        <p:nvSpPr>
          <p:cNvPr id="71" name="TextShape 5"/>
          <p:cNvSpPr txBox="1"/>
          <p:nvPr/>
        </p:nvSpPr>
        <p:spPr>
          <a:xfrm>
            <a:off x="-28440" y="4999140"/>
            <a:ext cx="72831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Note: automatic calculation of chi IS OFF!</a:t>
            </a:r>
          </a:p>
          <a:p>
            <a:r>
              <a:rPr lang="en-US" sz="1800" b="0" strike="noStrike" spc="-1" dirty="0">
                <a:latin typeface="Arial"/>
              </a:rPr>
              <a:t>(same chi’s as in the paper, otherwise intensities may change a bit)</a:t>
            </a:r>
          </a:p>
        </p:txBody>
      </p:sp>
      <p:pic>
        <p:nvPicPr>
          <p:cNvPr id="72" name="Picture 71"/>
          <p:cNvPicPr/>
          <p:nvPr/>
        </p:nvPicPr>
        <p:blipFill>
          <a:blip r:embed="rId10"/>
          <a:stretch/>
        </p:blipFill>
        <p:spPr>
          <a:xfrm>
            <a:off x="91439" y="2651760"/>
            <a:ext cx="1160999" cy="1735682"/>
          </a:xfrm>
          <a:prstGeom prst="rect">
            <a:avLst/>
          </a:prstGeom>
          <a:ln>
            <a:noFill/>
          </a:ln>
        </p:spPr>
      </p:pic>
      <p:sp>
        <p:nvSpPr>
          <p:cNvPr id="73" name="TextShape 6"/>
          <p:cNvSpPr txBox="1"/>
          <p:nvPr/>
        </p:nvSpPr>
        <p:spPr>
          <a:xfrm>
            <a:off x="640080" y="2305440"/>
            <a:ext cx="1221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symmetric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0F5FB-C868-46A9-8D65-ABD3D74B35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2439" y="2651760"/>
            <a:ext cx="1221480" cy="826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A13102-BF2D-43B7-8561-8C79D2A4DC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4641" y="3494166"/>
            <a:ext cx="1139758" cy="864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7040880" y="1005840"/>
            <a:ext cx="2956320" cy="1828800"/>
          </a:xfrm>
          <a:prstGeom prst="rect">
            <a:avLst/>
          </a:prstGeom>
          <a:ln>
            <a:noFill/>
          </a:ln>
        </p:spPr>
      </p:pic>
      <p:sp>
        <p:nvSpPr>
          <p:cNvPr id="77" name="TextShape 1"/>
          <p:cNvSpPr txBox="1"/>
          <p:nvPr/>
        </p:nvSpPr>
        <p:spPr>
          <a:xfrm>
            <a:off x="457200" y="-320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Paper 2016 Fig 4</a:t>
            </a:r>
          </a:p>
        </p:txBody>
      </p:sp>
      <p:pic>
        <p:nvPicPr>
          <p:cNvPr id="78" name="Picture 77"/>
          <p:cNvPicPr/>
          <p:nvPr/>
        </p:nvPicPr>
        <p:blipFill>
          <a:blip r:embed="rId3"/>
          <a:stretch/>
        </p:blipFill>
        <p:spPr>
          <a:xfrm>
            <a:off x="5040000" y="1005840"/>
            <a:ext cx="1909440" cy="291420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4"/>
          <a:stretch/>
        </p:blipFill>
        <p:spPr>
          <a:xfrm>
            <a:off x="3108960" y="1059480"/>
            <a:ext cx="1923120" cy="2860560"/>
          </a:xfrm>
          <a:prstGeom prst="rect">
            <a:avLst/>
          </a:prstGeom>
          <a:ln>
            <a:noFill/>
          </a:ln>
        </p:spPr>
      </p:pic>
      <p:sp>
        <p:nvSpPr>
          <p:cNvPr id="80" name="TextShape 2"/>
          <p:cNvSpPr txBox="1"/>
          <p:nvPr/>
        </p:nvSpPr>
        <p:spPr>
          <a:xfrm>
            <a:off x="7132320" y="3174480"/>
            <a:ext cx="2834640" cy="148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400" b="0" strike="noStrike" spc="-1">
                <a:latin typeface="Arial"/>
              </a:rPr>
              <a:t>Notes: </a:t>
            </a:r>
          </a:p>
          <a:p>
            <a:r>
              <a:rPr lang="en-US" sz="1400" b="0" strike="noStrike" spc="-1">
                <a:latin typeface="Arial"/>
              </a:rPr>
              <a:t>1)Small differences in aplitude are due to the automatic calculation of chi in python</a:t>
            </a:r>
            <a:br/>
            <a:endParaRPr lang="en-US" sz="1400" b="0" strike="noStrike" spc="-1">
              <a:latin typeface="Arial"/>
            </a:endParaRPr>
          </a:p>
          <a:p>
            <a:r>
              <a:rPr lang="en-US" sz="1400" b="0" strike="noStrike" spc="-1">
                <a:latin typeface="Arial"/>
              </a:rPr>
              <a:t>2) alfa &gt; 0 corresponds to sg=-1 (like in fig 5)</a:t>
            </a:r>
          </a:p>
        </p:txBody>
      </p:sp>
      <p:pic>
        <p:nvPicPr>
          <p:cNvPr id="81" name="Picture 80"/>
          <p:cNvPicPr/>
          <p:nvPr/>
        </p:nvPicPr>
        <p:blipFill>
          <a:blip r:embed="rId5"/>
          <a:stretch/>
        </p:blipFill>
        <p:spPr>
          <a:xfrm>
            <a:off x="548640" y="822960"/>
            <a:ext cx="1884240" cy="2917080"/>
          </a:xfrm>
          <a:prstGeom prst="rect">
            <a:avLst/>
          </a:prstGeom>
          <a:ln>
            <a:noFill/>
          </a:ln>
        </p:spPr>
      </p:pic>
      <p:sp>
        <p:nvSpPr>
          <p:cNvPr id="82" name="TextShape 3"/>
          <p:cNvSpPr txBox="1"/>
          <p:nvPr/>
        </p:nvSpPr>
        <p:spPr>
          <a:xfrm>
            <a:off x="1097280" y="476640"/>
            <a:ext cx="122148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symmetric</a:t>
            </a:r>
          </a:p>
        </p:txBody>
      </p:sp>
      <p:pic>
        <p:nvPicPr>
          <p:cNvPr id="83" name="Picture 82"/>
          <p:cNvPicPr/>
          <p:nvPr/>
        </p:nvPicPr>
        <p:blipFill>
          <a:blip r:embed="rId6"/>
          <a:stretch/>
        </p:blipFill>
        <p:spPr>
          <a:xfrm>
            <a:off x="274320" y="3749040"/>
            <a:ext cx="2427840" cy="179712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7"/>
          <a:stretch/>
        </p:blipFill>
        <p:spPr>
          <a:xfrm>
            <a:off x="163440" y="4663440"/>
            <a:ext cx="1025280" cy="70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-320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Paper 2016 Fig 3</a:t>
            </a:r>
          </a:p>
        </p:txBody>
      </p:sp>
      <p:pic>
        <p:nvPicPr>
          <p:cNvPr id="86" name="Picture 85"/>
          <p:cNvPicPr/>
          <p:nvPr/>
        </p:nvPicPr>
        <p:blipFill>
          <a:blip r:embed="rId2"/>
          <a:stretch/>
        </p:blipFill>
        <p:spPr>
          <a:xfrm>
            <a:off x="7955280" y="2752259"/>
            <a:ext cx="2067840" cy="2807280"/>
          </a:xfrm>
          <a:prstGeom prst="rect">
            <a:avLst/>
          </a:prstGeom>
          <a:ln>
            <a:noFill/>
          </a:ln>
        </p:spPr>
      </p:pic>
      <p:pic>
        <p:nvPicPr>
          <p:cNvPr id="87" name="Picture 86"/>
          <p:cNvPicPr/>
          <p:nvPr/>
        </p:nvPicPr>
        <p:blipFill>
          <a:blip r:embed="rId3"/>
          <a:stretch/>
        </p:blipFill>
        <p:spPr>
          <a:xfrm>
            <a:off x="5652000" y="914400"/>
            <a:ext cx="2303280" cy="3512520"/>
          </a:xfrm>
          <a:prstGeom prst="rect">
            <a:avLst/>
          </a:prstGeom>
          <a:ln>
            <a:noFill/>
          </a:ln>
        </p:spPr>
      </p:pic>
      <p:pic>
        <p:nvPicPr>
          <p:cNvPr id="88" name="Picture 87"/>
          <p:cNvPicPr/>
          <p:nvPr/>
        </p:nvPicPr>
        <p:blipFill>
          <a:blip r:embed="rId4"/>
          <a:stretch/>
        </p:blipFill>
        <p:spPr>
          <a:xfrm>
            <a:off x="3325320" y="982440"/>
            <a:ext cx="2326680" cy="3444480"/>
          </a:xfrm>
          <a:prstGeom prst="rect">
            <a:avLst/>
          </a:prstGeom>
          <a:ln>
            <a:noFill/>
          </a:ln>
        </p:spPr>
      </p:pic>
      <p:pic>
        <p:nvPicPr>
          <p:cNvPr id="89" name="Picture 88"/>
          <p:cNvPicPr/>
          <p:nvPr/>
        </p:nvPicPr>
        <p:blipFill>
          <a:blip r:embed="rId5"/>
          <a:stretch/>
        </p:blipFill>
        <p:spPr>
          <a:xfrm>
            <a:off x="1280160" y="947880"/>
            <a:ext cx="2103120" cy="353268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>
          <a:xfrm>
            <a:off x="1280160" y="4663440"/>
            <a:ext cx="60894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Note that the paper plot with alfa&gt;0 corresponds to SG=+1</a:t>
            </a:r>
          </a:p>
          <a:p>
            <a:r>
              <a:rPr lang="en-US" sz="1800" b="0" strike="noStrike" spc="-1" dirty="0">
                <a:latin typeface="Arial"/>
              </a:rPr>
              <a:t>CONTRARY TO FIGS 4,5</a:t>
            </a:r>
          </a:p>
        </p:txBody>
      </p:sp>
      <p:pic>
        <p:nvPicPr>
          <p:cNvPr id="91" name="Picture 90"/>
          <p:cNvPicPr/>
          <p:nvPr/>
        </p:nvPicPr>
        <p:blipFill>
          <a:blip r:embed="rId6"/>
          <a:stretch/>
        </p:blipFill>
        <p:spPr>
          <a:xfrm>
            <a:off x="8112193" y="211510"/>
            <a:ext cx="1811520" cy="1354320"/>
          </a:xfrm>
          <a:prstGeom prst="rect">
            <a:avLst/>
          </a:prstGeom>
          <a:ln>
            <a:noFill/>
          </a:ln>
        </p:spPr>
      </p:pic>
      <p:sp>
        <p:nvSpPr>
          <p:cNvPr id="92" name="TextShape 3"/>
          <p:cNvSpPr txBox="1"/>
          <p:nvPr/>
        </p:nvSpPr>
        <p:spPr>
          <a:xfrm>
            <a:off x="7882920" y="0"/>
            <a:ext cx="16459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Symmetric</a:t>
            </a:r>
          </a:p>
        </p:txBody>
      </p:sp>
      <p:pic>
        <p:nvPicPr>
          <p:cNvPr id="93" name="Picture 92"/>
          <p:cNvPicPr/>
          <p:nvPr/>
        </p:nvPicPr>
        <p:blipFill>
          <a:blip r:embed="rId7"/>
          <a:stretch/>
        </p:blipFill>
        <p:spPr>
          <a:xfrm>
            <a:off x="43920" y="1988640"/>
            <a:ext cx="1236240" cy="185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-70920"/>
            <a:ext cx="9071640" cy="11782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00" b="0" strike="noStrike" spc="-1" dirty="0">
                <a:latin typeface="Arial"/>
              </a:rPr>
              <a:t>Paper 2016 Fig 3 </a:t>
            </a:r>
            <a:br>
              <a:rPr dirty="0"/>
            </a:br>
            <a:r>
              <a:rPr lang="en-US" sz="3600" b="0" strike="noStrike" spc="-1" dirty="0">
                <a:latin typeface="Arial"/>
              </a:rPr>
              <a:t>0.01deg propagation</a:t>
            </a:r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144258" y="1187042"/>
            <a:ext cx="1657665" cy="2653031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457953-7751-4486-B52D-0C9F7974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43" y="4243629"/>
            <a:ext cx="1572096" cy="1202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E8DD41-64A0-40B6-9B7E-3905ACB8864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71374" y="4091627"/>
            <a:ext cx="1811520" cy="1354320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BE3A30-F017-4B44-8735-0DB2F8EE1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9174" y="4200768"/>
            <a:ext cx="1716775" cy="1188042"/>
          </a:xfrm>
          <a:prstGeom prst="rect">
            <a:avLst/>
          </a:prstGeom>
        </p:spPr>
      </p:pic>
      <p:sp>
        <p:nvSpPr>
          <p:cNvPr id="16" name="TextShape 3">
            <a:extLst>
              <a:ext uri="{FF2B5EF4-FFF2-40B4-BE49-F238E27FC236}">
                <a16:creationId xmlns:a16="http://schemas.microsoft.com/office/drawing/2014/main" id="{8D1E20A8-B3F8-4AD8-A969-6AA20C50B1FB}"/>
              </a:ext>
            </a:extLst>
          </p:cNvPr>
          <p:cNvSpPr txBox="1"/>
          <p:nvPr/>
        </p:nvSpPr>
        <p:spPr>
          <a:xfrm>
            <a:off x="622154" y="4303553"/>
            <a:ext cx="164592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Symmetric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-7092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00" b="0" strike="noStrike" spc="-1" dirty="0">
                <a:latin typeface="Arial"/>
              </a:rPr>
              <a:t>Paper 2016 Fig 3 </a:t>
            </a:r>
            <a:br>
              <a:rPr dirty="0"/>
            </a:br>
            <a:r>
              <a:rPr lang="en-US" sz="3600" b="0" strike="noStrike" spc="-1" dirty="0">
                <a:latin typeface="Arial"/>
              </a:rPr>
              <a:t>0.25deg propagation</a:t>
            </a: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554400" y="1188720"/>
            <a:ext cx="1548720" cy="2601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167</Words>
  <Application>Microsoft Office PowerPoint</Application>
  <PresentationFormat>Custom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SANCHEZ DEL RIO Manuel</cp:lastModifiedBy>
  <cp:revision>7</cp:revision>
  <dcterms:modified xsi:type="dcterms:W3CDTF">2025-07-11T10:42:56Z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2025-07-01T10:19:08Z</dcterms:created>
  <dc:creator/>
  <dc:description/>
  <dc:language>en-US</dc:language>
  <cp:lastModifiedBy/>
  <dcterms:modified xsi:type="dcterms:W3CDTF">2025-07-10T17:02:42Z</dcterms:modified>
  <cp:revision>26</cp:revision>
  <dc:subject/>
  <dc:title/>
</cp:coreProperties>
</file>