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10.png" ContentType="image/png"/>
  <Override PartName="/ppt/media/image4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62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15A81E8-EA57-4528-A2BA-1A69E9711A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er </a:t>
            </a:r>
            <a:r>
              <a:rPr b="0" lang="en-US" sz="4400" spc="-1" strike="noStrike">
                <a:latin typeface="Arial"/>
              </a:rPr>
              <a:t>2</a:t>
            </a:r>
            <a:r>
              <a:rPr b="0" lang="en-US" sz="4400" spc="-1" strike="noStrike">
                <a:latin typeface="Arial"/>
              </a:rPr>
              <a:t>0</a:t>
            </a:r>
            <a:r>
              <a:rPr b="0" lang="en-US" sz="4400" spc="-1" strike="noStrike">
                <a:latin typeface="Arial"/>
              </a:rPr>
              <a:t>1</a:t>
            </a:r>
            <a:r>
              <a:rPr b="0" lang="en-US" sz="4400" spc="-1" strike="noStrike">
                <a:latin typeface="Arial"/>
              </a:rPr>
              <a:t>3 </a:t>
            </a:r>
            <a:r>
              <a:rPr b="0" lang="en-US" sz="4400" spc="-1" strike="noStrike">
                <a:latin typeface="Arial"/>
              </a:rPr>
              <a:t>Fi</a:t>
            </a:r>
            <a:r>
              <a:rPr b="0" lang="en-US" sz="4400" spc="-1" strike="noStrike">
                <a:latin typeface="Arial"/>
              </a:rPr>
              <a:t>g </a:t>
            </a:r>
            <a:r>
              <a:rPr b="0" lang="en-US" sz="4400" spc="-1" strike="noStrike">
                <a:latin typeface="Arial"/>
              </a:rPr>
              <a:t>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267880" y="973440"/>
            <a:ext cx="3327480" cy="42386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061280" y="946440"/>
            <a:ext cx="2870640" cy="454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70920"/>
            <a:ext cx="9071640" cy="171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Paper 2016 Fig 3 </a:t>
            </a:r>
            <a:br/>
            <a:r>
              <a:rPr b="0" lang="en-US" sz="3600" spc="-1" strike="noStrike">
                <a:latin typeface="Arial"/>
              </a:rPr>
              <a:t>0.01deg propagation</a:t>
            </a:r>
            <a:br/>
            <a:r>
              <a:rPr b="0" lang="en-US" sz="3600" spc="-1" strike="noStrike">
                <a:latin typeface="Arial"/>
              </a:rPr>
              <a:t>(more or less)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48640" y="1371600"/>
            <a:ext cx="2788560" cy="4176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347600" y="3391560"/>
            <a:ext cx="2619360" cy="1911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7349760" y="1463040"/>
            <a:ext cx="2617200" cy="186624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/>
        </p:blipFill>
        <p:spPr>
          <a:xfrm>
            <a:off x="5120640" y="1882080"/>
            <a:ext cx="2412000" cy="15926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8595360" y="-70920"/>
            <a:ext cx="1231200" cy="19915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6"/>
          <a:stretch/>
        </p:blipFill>
        <p:spPr>
          <a:xfrm>
            <a:off x="7349760" y="1039320"/>
            <a:ext cx="1224720" cy="9000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7"/>
          <a:stretch/>
        </p:blipFill>
        <p:spPr>
          <a:xfrm>
            <a:off x="7450560" y="182880"/>
            <a:ext cx="1144800" cy="7495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8"/>
          <a:stretch/>
        </p:blipFill>
        <p:spPr>
          <a:xfrm>
            <a:off x="3337200" y="1920240"/>
            <a:ext cx="1645920" cy="12981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9"/>
          <a:stretch/>
        </p:blipFill>
        <p:spPr>
          <a:xfrm>
            <a:off x="3464640" y="3734640"/>
            <a:ext cx="1656000" cy="12945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10"/>
          <a:stretch/>
        </p:blipFill>
        <p:spPr>
          <a:xfrm>
            <a:off x="5261760" y="3613680"/>
            <a:ext cx="2236320" cy="150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Paper 2013 Fig 5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303520" y="1188720"/>
            <a:ext cx="3213360" cy="40921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371600" y="1005840"/>
            <a:ext cx="2651760" cy="44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Paper 2013 Fig 6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760720" y="764280"/>
            <a:ext cx="2285280" cy="45392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1719000" y="738360"/>
            <a:ext cx="2761560" cy="483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11680" y="516240"/>
            <a:ext cx="4271400" cy="34156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457200" y="-1234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Paper 2016 Fig 2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756840" y="1188720"/>
            <a:ext cx="2478600" cy="35625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103120" y="4033440"/>
            <a:ext cx="2121120" cy="15832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4196160" y="4023360"/>
            <a:ext cx="2113200" cy="15933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27000" y="4021920"/>
            <a:ext cx="2076120" cy="16275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90000" y="677160"/>
            <a:ext cx="1921680" cy="15602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7"/>
          <a:stretch/>
        </p:blipFill>
        <p:spPr>
          <a:xfrm>
            <a:off x="174960" y="2375280"/>
            <a:ext cx="1836720" cy="146520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607320" y="45720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symmetric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8"/>
          <a:stretch/>
        </p:blipFill>
        <p:spPr>
          <a:xfrm>
            <a:off x="91440" y="4021920"/>
            <a:ext cx="766800" cy="60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040880" y="365760"/>
            <a:ext cx="2956320" cy="18288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Paper 2016 Fig 5,6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7254720" y="2366640"/>
            <a:ext cx="2712240" cy="165672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7512480" y="3931920"/>
            <a:ext cx="2271600" cy="17197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2818080" y="835920"/>
            <a:ext cx="1590480" cy="920160"/>
          </a:xfrm>
          <a:prstGeom prst="rect">
            <a:avLst/>
          </a:prstGeom>
          <a:ln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3383280" y="1005840"/>
            <a:ext cx="682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sg=1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5"/>
          <a:stretch/>
        </p:blipFill>
        <p:spPr>
          <a:xfrm>
            <a:off x="4663440" y="822960"/>
            <a:ext cx="1429200" cy="85536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>
            <a:off x="5394960" y="1097280"/>
            <a:ext cx="75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sg=-1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6"/>
          <a:stretch/>
        </p:blipFill>
        <p:spPr>
          <a:xfrm>
            <a:off x="4663440" y="1755720"/>
            <a:ext cx="1988640" cy="299916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7"/>
          <a:stretch/>
        </p:blipFill>
        <p:spPr>
          <a:xfrm>
            <a:off x="2651760" y="1866600"/>
            <a:ext cx="1985040" cy="2888280"/>
          </a:xfrm>
          <a:prstGeom prst="rect">
            <a:avLst/>
          </a:prstGeom>
          <a:ln>
            <a:noFill/>
          </a:ln>
        </p:spPr>
      </p:pic>
      <p:sp>
        <p:nvSpPr>
          <p:cNvPr id="70" name="TextShape 4"/>
          <p:cNvSpPr txBox="1"/>
          <p:nvPr/>
        </p:nvSpPr>
        <p:spPr>
          <a:xfrm>
            <a:off x="86040" y="914400"/>
            <a:ext cx="30229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Files: 2016_fig5.nb and</a:t>
            </a:r>
            <a:br/>
            <a:r>
              <a:rPr b="0" lang="en-US" sz="1800" spc="-1" strike="noStrike">
                <a:latin typeface="Arial"/>
              </a:rPr>
              <a:t>paper2016.py</a:t>
            </a:r>
            <a:br/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sg=1 corresponds to alfa=-2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sg=-1 corresponds to alfa=2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Shape 5"/>
          <p:cNvSpPr txBox="1"/>
          <p:nvPr/>
        </p:nvSpPr>
        <p:spPr>
          <a:xfrm>
            <a:off x="229320" y="5067720"/>
            <a:ext cx="6903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Note: automatic calculation of chi IS OFF!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(same chis as in the paper, otherwise intensities may change a bit)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8"/>
          <a:stretch/>
        </p:blipFill>
        <p:spPr>
          <a:xfrm>
            <a:off x="91440" y="2651760"/>
            <a:ext cx="1098000" cy="1693080"/>
          </a:xfrm>
          <a:prstGeom prst="rect">
            <a:avLst/>
          </a:prstGeom>
          <a:ln>
            <a:noFill/>
          </a:ln>
        </p:spPr>
      </p:pic>
      <p:sp>
        <p:nvSpPr>
          <p:cNvPr id="73" name="TextShape 6"/>
          <p:cNvSpPr txBox="1"/>
          <p:nvPr/>
        </p:nvSpPr>
        <p:spPr>
          <a:xfrm>
            <a:off x="640080" y="230544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symmetric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9"/>
          <a:stretch/>
        </p:blipFill>
        <p:spPr>
          <a:xfrm>
            <a:off x="1303200" y="2671200"/>
            <a:ext cx="1074240" cy="8035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10"/>
          <a:stretch/>
        </p:blipFill>
        <p:spPr>
          <a:xfrm>
            <a:off x="1372320" y="3566160"/>
            <a:ext cx="100512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040880" y="1005840"/>
            <a:ext cx="2956320" cy="182880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Paper 2016 Fig 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040000" y="1005840"/>
            <a:ext cx="1909440" cy="2914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108960" y="1059480"/>
            <a:ext cx="1923120" cy="286056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7132320" y="3174480"/>
            <a:ext cx="2834640" cy="148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Notes: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1)Small differences in aplitude are due to the automatic calculation of chi in python</a:t>
            </a:r>
            <a:br/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2) alfa &gt; 0 corresponds to sg=-1 (like in fig 5)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548640" y="822960"/>
            <a:ext cx="1884240" cy="2917080"/>
          </a:xfrm>
          <a:prstGeom prst="rect">
            <a:avLst/>
          </a:prstGeom>
          <a:ln>
            <a:noFill/>
          </a:ln>
        </p:spPr>
      </p:pic>
      <p:sp>
        <p:nvSpPr>
          <p:cNvPr id="82" name="TextShape 3"/>
          <p:cNvSpPr txBox="1"/>
          <p:nvPr/>
        </p:nvSpPr>
        <p:spPr>
          <a:xfrm>
            <a:off x="1097280" y="47664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symmetric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274320" y="3749040"/>
            <a:ext cx="2427840" cy="17971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6"/>
          <a:stretch/>
        </p:blipFill>
        <p:spPr>
          <a:xfrm>
            <a:off x="163440" y="4663440"/>
            <a:ext cx="102528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r </a:t>
            </a:r>
            <a:r>
              <a:rPr b="0" lang="en-US" sz="4400" spc="-1" strike="noStrike">
                <a:latin typeface="Arial"/>
              </a:rPr>
              <a:t>2</a:t>
            </a:r>
            <a:r>
              <a:rPr b="0" lang="en-US" sz="4400" spc="-1" strike="noStrike">
                <a:latin typeface="Arial"/>
              </a:rPr>
              <a:t>0</a:t>
            </a:r>
            <a:r>
              <a:rPr b="0" lang="en-US" sz="4400" spc="-1" strike="noStrike">
                <a:latin typeface="Arial"/>
              </a:rPr>
              <a:t>1</a:t>
            </a:r>
            <a:r>
              <a:rPr b="0" lang="en-US" sz="4400" spc="-1" strike="noStrike">
                <a:latin typeface="Arial"/>
              </a:rPr>
              <a:t>6 </a:t>
            </a:r>
            <a:r>
              <a:rPr b="0" lang="en-US" sz="4400" spc="-1" strike="noStrike">
                <a:latin typeface="Arial"/>
              </a:rPr>
              <a:t>Fi</a:t>
            </a:r>
            <a:r>
              <a:rPr b="0" lang="en-US" sz="4400" spc="-1" strike="noStrike">
                <a:latin typeface="Arial"/>
              </a:rPr>
              <a:t>g </a:t>
            </a:r>
            <a:r>
              <a:rPr b="0" lang="en-US" sz="4400" spc="-1" strike="noStrike">
                <a:latin typeface="Arial"/>
              </a:rPr>
              <a:t>3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955280" y="2651760"/>
            <a:ext cx="2067840" cy="2807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652000" y="914400"/>
            <a:ext cx="2303280" cy="35125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325320" y="982440"/>
            <a:ext cx="2326680" cy="34444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1280160" y="947880"/>
            <a:ext cx="2103120" cy="35326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1280160" y="4663440"/>
            <a:ext cx="6089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&gt;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+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4</a:t>
            </a:r>
            <a:r>
              <a:rPr b="0" lang="en-US" sz="1800" spc="-1" strike="noStrike">
                <a:latin typeface="Arial"/>
              </a:rPr>
              <a:t>,</a:t>
            </a: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8138160" y="91440"/>
            <a:ext cx="1811520" cy="135432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8562600" y="1391040"/>
            <a:ext cx="1221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?</a:t>
            </a:r>
            <a:r>
              <a:rPr b="0" lang="en-US" sz="1800" spc="-1" strike="noStrike">
                <a:latin typeface="Arial"/>
              </a:rPr>
              <a:t>?</a:t>
            </a:r>
            <a:r>
              <a:rPr b="0" lang="en-US" sz="1800" spc="-1" strike="noStrike">
                <a:latin typeface="Arial"/>
              </a:rPr>
              <a:t>?</a:t>
            </a:r>
            <a:r>
              <a:rPr b="0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43920" y="1988640"/>
            <a:ext cx="1236240" cy="18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7092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Paper 2016 Fig 3 </a:t>
            </a:r>
            <a:br/>
            <a:r>
              <a:rPr b="0" lang="en-US" sz="3600" spc="-1" strike="noStrike">
                <a:latin typeface="Arial"/>
              </a:rPr>
              <a:t>0.25deg propagation (more or less)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54400" y="1188720"/>
            <a:ext cx="1548720" cy="26010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511520" y="966960"/>
            <a:ext cx="2346480" cy="1776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2286000" y="1280160"/>
            <a:ext cx="1682640" cy="11102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2468880" y="2651760"/>
            <a:ext cx="1579680" cy="10501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4663440" y="2651760"/>
            <a:ext cx="2448000" cy="18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-7092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Paper 2016 Fig 3 </a:t>
            </a:r>
            <a:br/>
            <a:r>
              <a:rPr b="0" lang="en-US" sz="3600" spc="-1" strike="noStrike">
                <a:latin typeface="Arial"/>
              </a:rPr>
              <a:t>1.5deg propagation (not working)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720" y="2282760"/>
            <a:ext cx="1060560" cy="16178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163840" y="1097280"/>
            <a:ext cx="962640" cy="7351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4881600" y="1737360"/>
            <a:ext cx="1336320" cy="10468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2598480" y="3059280"/>
            <a:ext cx="2064960" cy="13867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914400" y="1005840"/>
            <a:ext cx="1607760" cy="1286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2579760" y="1097280"/>
            <a:ext cx="2175120" cy="17136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6858000" y="1005840"/>
            <a:ext cx="2306880" cy="17467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8"/>
          <a:stretch/>
        </p:blipFill>
        <p:spPr>
          <a:xfrm>
            <a:off x="1188720" y="3126960"/>
            <a:ext cx="1501920" cy="11707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9"/>
          <a:stretch/>
        </p:blipFill>
        <p:spPr>
          <a:xfrm>
            <a:off x="4887360" y="3158640"/>
            <a:ext cx="1879200" cy="12283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10"/>
          <a:stretch/>
        </p:blipFill>
        <p:spPr>
          <a:xfrm>
            <a:off x="6949440" y="2869560"/>
            <a:ext cx="2421360" cy="17978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11"/>
          <a:stretch/>
        </p:blipFill>
        <p:spPr>
          <a:xfrm>
            <a:off x="5577840" y="4146120"/>
            <a:ext cx="1884960" cy="143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2025-07-01T10:19:08Z</dcterms:created>
  <dc:creator/>
  <dc:description/>
  <dc:language>en-US</dc:language>
  <cp:lastModifiedBy/>
  <dcterms:modified xsi:type="dcterms:W3CDTF">2025-07-10T17:02:42Z</dcterms:modified>
  <cp:revision>26</cp:revision>
  <dc:subject/>
  <dc:title/>
</cp:coreProperties>
</file>