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37" userDrawn="1">
          <p15:clr>
            <a:srgbClr val="A4A3A4"/>
          </p15:clr>
        </p15:guide>
        <p15:guide id="2" pos="9490" userDrawn="1">
          <p15:clr>
            <a:srgbClr val="A4A3A4"/>
          </p15:clr>
        </p15:guide>
        <p15:guide id="3" pos="668" userDrawn="1">
          <p15:clr>
            <a:srgbClr val="A4A3A4"/>
          </p15:clr>
        </p15:guide>
        <p15:guide id="4" pos="18403" userDrawn="1">
          <p15:clr>
            <a:srgbClr val="A4A3A4"/>
          </p15:clr>
        </p15:guide>
        <p15:guide id="5" pos="9785" userDrawn="1">
          <p15:clr>
            <a:srgbClr val="A4A3A4"/>
          </p15:clr>
        </p15:guide>
        <p15:guide id="6" pos="350" userDrawn="1">
          <p15:clr>
            <a:srgbClr val="A4A3A4"/>
          </p15:clr>
        </p15:guide>
        <p15:guide id="7" pos="18743" userDrawn="1">
          <p15:clr>
            <a:srgbClr val="A4A3A4"/>
          </p15:clr>
        </p15:guide>
        <p15:guide id="8" pos="2641" userDrawn="1">
          <p15:clr>
            <a:srgbClr val="A4A3A4"/>
          </p15:clr>
        </p15:guide>
        <p15:guide id="9" orient="horz" pos="2890" userDrawn="1">
          <p15:clr>
            <a:srgbClr val="A4A3A4"/>
          </p15:clr>
        </p15:guide>
        <p15:guide id="10" orient="horz" pos="7358" userDrawn="1">
          <p15:clr>
            <a:srgbClr val="A4A3A4"/>
          </p15:clr>
        </p15:guide>
        <p15:guide id="11" orient="horz" pos="3344" userDrawn="1">
          <p15:clr>
            <a:srgbClr val="A4A3A4"/>
          </p15:clr>
        </p15:guide>
        <p15:guide id="12" orient="horz" pos="26522" userDrawn="1">
          <p15:clr>
            <a:srgbClr val="A4A3A4"/>
          </p15:clr>
        </p15:guide>
        <p15:guide id="13" orient="horz" pos="243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577"/>
    <a:srgbClr val="3232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p:cViewPr>
        <p:scale>
          <a:sx n="33" d="100"/>
          <a:sy n="33" d="100"/>
        </p:scale>
        <p:origin x="-400" y="-88"/>
      </p:cViewPr>
      <p:guideLst>
        <p:guide orient="horz" pos="4137"/>
        <p:guide orient="horz" pos="2890"/>
        <p:guide orient="horz" pos="7358"/>
        <p:guide orient="horz" pos="3344"/>
        <p:guide orient="horz" pos="26522"/>
        <p:guide orient="horz" pos="24345"/>
        <p:guide pos="9490"/>
        <p:guide pos="668"/>
        <p:guide pos="18403"/>
        <p:guide pos="9785"/>
        <p:guide pos="350"/>
        <p:guide pos="18743"/>
        <p:guide pos="26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02/06/18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226268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02/06/18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266896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02/06/18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106997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3EC4A-3FF0-485D-A4DA-680A92703423}" type="datetimeFigureOut">
              <a:rPr lang="en-GB" smtClean="0"/>
              <a:t>02/06/18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69668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33EC4A-3FF0-485D-A4DA-680A92703423}" type="datetimeFigureOut">
              <a:rPr lang="en-GB" smtClean="0"/>
              <a:t>02/06/18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313916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3EC4A-3FF0-485D-A4DA-680A92703423}" type="datetimeFigureOut">
              <a:rPr lang="en-GB" smtClean="0"/>
              <a:t>02/06/18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10235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3EC4A-3FF0-485D-A4DA-680A92703423}" type="datetimeFigureOut">
              <a:rPr lang="en-GB" smtClean="0"/>
              <a:t>02/06/18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897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3EC4A-3FF0-485D-A4DA-680A92703423}" type="datetimeFigureOut">
              <a:rPr lang="en-GB" smtClean="0"/>
              <a:t>02/06/18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75947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3EC4A-3FF0-485D-A4DA-680A92703423}" type="datetimeFigureOut">
              <a:rPr lang="en-GB" smtClean="0"/>
              <a:t>02/06/18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138750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6D33EC4A-3FF0-485D-A4DA-680A92703423}" type="datetimeFigureOut">
              <a:rPr lang="en-GB" smtClean="0"/>
              <a:t>02/06/18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389949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6D33EC4A-3FF0-485D-A4DA-680A92703423}" type="datetimeFigureOut">
              <a:rPr lang="en-GB" smtClean="0"/>
              <a:t>02/06/18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t>‹#›</a:t>
            </a:fld>
            <a:endParaRPr lang="en-GB"/>
          </a:p>
        </p:txBody>
      </p:sp>
    </p:spTree>
    <p:extLst>
      <p:ext uri="{BB962C8B-B14F-4D97-AF65-F5344CB8AC3E}">
        <p14:creationId xmlns:p14="http://schemas.microsoft.com/office/powerpoint/2010/main" val="3335113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D33EC4A-3FF0-485D-A4DA-680A92703423}" type="datetimeFigureOut">
              <a:rPr lang="en-GB" smtClean="0"/>
              <a:t>02/06/18</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53E1617-1F54-459E-BD4A-FD3EC4686F89}" type="slidenum">
              <a:rPr lang="en-GB" smtClean="0"/>
              <a:t>‹#›</a:t>
            </a:fld>
            <a:endParaRPr lang="en-GB"/>
          </a:p>
        </p:txBody>
      </p:sp>
    </p:spTree>
    <p:extLst>
      <p:ext uri="{BB962C8B-B14F-4D97-AF65-F5344CB8AC3E}">
        <p14:creationId xmlns:p14="http://schemas.microsoft.com/office/powerpoint/2010/main" val="762022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5828473" y="-19455"/>
            <a:ext cx="17518045" cy="5325879"/>
          </a:xfrm>
          <a:prstGeom prst="rect">
            <a:avLst/>
          </a:prstGeom>
          <a:solidFill>
            <a:srgbClr val="323265"/>
          </a:solidFill>
          <a:ln>
            <a:noFill/>
          </a:ln>
          <a:effectLst/>
        </p:spPr>
        <p:txBody>
          <a:bodyPr wrap="none" anchor="ctr"/>
          <a:lstStyle/>
          <a:p>
            <a:endParaRPr lang="en-GB"/>
          </a:p>
        </p:txBody>
      </p:sp>
      <p:sp>
        <p:nvSpPr>
          <p:cNvPr id="6" name="Rectangle 2"/>
          <p:cNvSpPr>
            <a:spLocks noGrp="1" noChangeArrowheads="1"/>
          </p:cNvSpPr>
          <p:nvPr>
            <p:ph type="ctrTitle"/>
          </p:nvPr>
        </p:nvSpPr>
        <p:spPr>
          <a:xfrm>
            <a:off x="6571436" y="693672"/>
            <a:ext cx="17855202" cy="3385370"/>
          </a:xfrm>
        </p:spPr>
        <p:txBody>
          <a:bodyPr>
            <a:normAutofit fontScale="90000"/>
          </a:bodyPr>
          <a:lstStyle/>
          <a:p>
            <a:pPr algn="l"/>
            <a:r>
              <a:rPr lang="en-GB" sz="7200" b="1" dirty="0" smtClean="0">
                <a:solidFill>
                  <a:schemeClr val="bg1"/>
                </a:solidFill>
                <a:latin typeface="Arial" panose="020B0604020202020204" pitchFamily="34" charset="0"/>
                <a:cs typeface="Arial" panose="020B0604020202020204" pitchFamily="34" charset="0"/>
              </a:rPr>
              <a:t>OASYS: a software suite for beamline simulations and synchrotron virtual experiments. </a:t>
            </a:r>
            <a:br>
              <a:rPr lang="en-GB" sz="7200" b="1" dirty="0" smtClean="0">
                <a:solidFill>
                  <a:schemeClr val="bg1"/>
                </a:solidFill>
                <a:latin typeface="Arial" panose="020B0604020202020204" pitchFamily="34" charset="0"/>
                <a:cs typeface="Arial" panose="020B0604020202020204" pitchFamily="34" charset="0"/>
              </a:rPr>
            </a:br>
            <a:endParaRPr lang="en-GB" sz="7200" b="1" dirty="0">
              <a:solidFill>
                <a:schemeClr val="bg1"/>
              </a:solidFill>
              <a:latin typeface="Arial" panose="020B0604020202020204" pitchFamily="34" charset="0"/>
              <a:cs typeface="Arial" panose="020B0604020202020204" pitchFamily="34" charset="0"/>
            </a:endParaRPr>
          </a:p>
        </p:txBody>
      </p:sp>
      <p:sp>
        <p:nvSpPr>
          <p:cNvPr id="7" name="Text Box 28"/>
          <p:cNvSpPr txBox="1">
            <a:spLocks noChangeArrowheads="1"/>
          </p:cNvSpPr>
          <p:nvPr/>
        </p:nvSpPr>
        <p:spPr bwMode="auto">
          <a:xfrm>
            <a:off x="6492915" y="4022857"/>
            <a:ext cx="22508791" cy="6845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r>
              <a:rPr lang="en-GB" sz="3600" dirty="0" smtClean="0">
                <a:solidFill>
                  <a:schemeClr val="bg1"/>
                </a:solidFill>
              </a:rPr>
              <a:t>Manuel Sanchez del Rio (ESRF, France) and Luca </a:t>
            </a:r>
            <a:r>
              <a:rPr lang="en-GB" sz="3600" dirty="0" err="1" smtClean="0">
                <a:solidFill>
                  <a:schemeClr val="bg1"/>
                </a:solidFill>
              </a:rPr>
              <a:t>Rebuffi</a:t>
            </a:r>
            <a:r>
              <a:rPr lang="en-GB" sz="3600" dirty="0" smtClean="0">
                <a:solidFill>
                  <a:schemeClr val="bg1"/>
                </a:solidFill>
              </a:rPr>
              <a:t> (</a:t>
            </a:r>
            <a:r>
              <a:rPr lang="en-GB" sz="3600" dirty="0" err="1" smtClean="0">
                <a:solidFill>
                  <a:schemeClr val="bg1"/>
                </a:solidFill>
              </a:rPr>
              <a:t>Elettra</a:t>
            </a:r>
            <a:r>
              <a:rPr lang="en-GB" sz="3600" dirty="0" smtClean="0">
                <a:solidFill>
                  <a:schemeClr val="bg1"/>
                </a:solidFill>
              </a:rPr>
              <a:t>, Italy)</a:t>
            </a:r>
            <a:endParaRPr lang="en-GB" sz="3600" dirty="0">
              <a:solidFill>
                <a:schemeClr val="bg1"/>
              </a:solidFill>
            </a:endParaRPr>
          </a:p>
        </p:txBody>
      </p:sp>
      <p:sp>
        <p:nvSpPr>
          <p:cNvPr id="8" name="Rectangle 7"/>
          <p:cNvSpPr/>
          <p:nvPr/>
        </p:nvSpPr>
        <p:spPr bwMode="auto">
          <a:xfrm>
            <a:off x="-16262" y="6547528"/>
            <a:ext cx="30923620" cy="3837129"/>
          </a:xfrm>
          <a:prstGeom prst="rect">
            <a:avLst/>
          </a:prstGeom>
          <a:solidFill>
            <a:srgbClr val="B7B9BA">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474788"/>
            <a:endParaRPr lang="en-GB" sz="3000" dirty="0"/>
          </a:p>
        </p:txBody>
      </p:sp>
      <p:sp>
        <p:nvSpPr>
          <p:cNvPr id="9" name="Rectangle 3"/>
          <p:cNvSpPr>
            <a:spLocks noGrp="1" noChangeArrowheads="1"/>
          </p:cNvSpPr>
          <p:nvPr>
            <p:ph type="subTitle" idx="1"/>
          </p:nvPr>
        </p:nvSpPr>
        <p:spPr>
          <a:xfrm>
            <a:off x="591990" y="6966956"/>
            <a:ext cx="29163240" cy="3489709"/>
          </a:xfrm>
        </p:spPr>
        <p:txBody>
          <a:bodyPr>
            <a:noAutofit/>
          </a:bodyPr>
          <a:lstStyle/>
          <a:p>
            <a:pPr algn="l"/>
            <a:r>
              <a:rPr lang="en-US" sz="3600" dirty="0" smtClean="0">
                <a:solidFill>
                  <a:srgbClr val="132577"/>
                </a:solidFill>
                <a:latin typeface="Arial" panose="020B0604020202020204" pitchFamily="34" charset="0"/>
                <a:cs typeface="Arial" panose="020B0604020202020204" pitchFamily="34" charset="0"/>
              </a:rPr>
              <a:t>OASYS </a:t>
            </a:r>
            <a:r>
              <a:rPr lang="en-US" sz="3600" dirty="0">
                <a:solidFill>
                  <a:srgbClr val="132577"/>
                </a:solidFill>
                <a:latin typeface="Arial" panose="020B0604020202020204" pitchFamily="34" charset="0"/>
                <a:cs typeface="Arial" panose="020B0604020202020204" pitchFamily="34" charset="0"/>
              </a:rPr>
              <a:t>(</a:t>
            </a:r>
            <a:r>
              <a:rPr lang="en-US" sz="3600" dirty="0" err="1">
                <a:solidFill>
                  <a:srgbClr val="132577"/>
                </a:solidFill>
                <a:latin typeface="Arial" panose="020B0604020202020204" pitchFamily="34" charset="0"/>
                <a:cs typeface="Arial" panose="020B0604020202020204" pitchFamily="34" charset="0"/>
              </a:rPr>
              <a:t>OrAnge</a:t>
            </a:r>
            <a:r>
              <a:rPr lang="en-US" sz="3600" dirty="0">
                <a:solidFill>
                  <a:srgbClr val="132577"/>
                </a:solidFill>
                <a:latin typeface="Arial" panose="020B0604020202020204" pitchFamily="34" charset="0"/>
                <a:cs typeface="Arial" panose="020B0604020202020204" pitchFamily="34" charset="0"/>
              </a:rPr>
              <a:t> </a:t>
            </a:r>
            <a:r>
              <a:rPr lang="en-US" sz="3600" dirty="0" err="1">
                <a:solidFill>
                  <a:srgbClr val="132577"/>
                </a:solidFill>
                <a:latin typeface="Arial" panose="020B0604020202020204" pitchFamily="34" charset="0"/>
                <a:cs typeface="Arial" panose="020B0604020202020204" pitchFamily="34" charset="0"/>
              </a:rPr>
              <a:t>SYnchrotron</a:t>
            </a:r>
            <a:r>
              <a:rPr lang="en-US" sz="3600" dirty="0">
                <a:solidFill>
                  <a:srgbClr val="132577"/>
                </a:solidFill>
                <a:latin typeface="Arial" panose="020B0604020202020204" pitchFamily="34" charset="0"/>
                <a:cs typeface="Arial" panose="020B0604020202020204" pitchFamily="34" charset="0"/>
              </a:rPr>
              <a:t> Suite) is an open-source graphical environment for </a:t>
            </a:r>
            <a:r>
              <a:rPr lang="en-US" sz="3600" dirty="0" err="1">
                <a:solidFill>
                  <a:srgbClr val="132577"/>
                </a:solidFill>
                <a:latin typeface="Arial" panose="020B0604020202020204" pitchFamily="34" charset="0"/>
                <a:cs typeface="Arial" panose="020B0604020202020204" pitchFamily="34" charset="0"/>
              </a:rPr>
              <a:t>beamline</a:t>
            </a:r>
            <a:r>
              <a:rPr lang="en-US" sz="3600" dirty="0">
                <a:solidFill>
                  <a:srgbClr val="132577"/>
                </a:solidFill>
                <a:latin typeface="Arial" panose="020B0604020202020204" pitchFamily="34" charset="0"/>
                <a:cs typeface="Arial" panose="020B0604020202020204" pitchFamily="34" charset="0"/>
              </a:rPr>
              <a:t> and optimization</a:t>
            </a:r>
            <a:r>
              <a:rPr lang="en-US" sz="3600" dirty="0" smtClean="0">
                <a:solidFill>
                  <a:srgbClr val="132577"/>
                </a:solidFill>
                <a:latin typeface="Arial" panose="020B0604020202020204" pitchFamily="34" charset="0"/>
                <a:cs typeface="Arial" panose="020B0604020202020204" pitchFamily="34" charset="0"/>
              </a:rPr>
              <a:t>, </a:t>
            </a:r>
            <a:r>
              <a:rPr lang="en-US" sz="3600" dirty="0">
                <a:solidFill>
                  <a:srgbClr val="132577"/>
                </a:solidFill>
                <a:latin typeface="Arial" panose="020B0604020202020204" pitchFamily="34" charset="0"/>
                <a:cs typeface="Arial" panose="020B0604020202020204" pitchFamily="34" charset="0"/>
              </a:rPr>
              <a:t>to perform virtual synchrotron experiments in an efficient, elegant and precise way</a:t>
            </a:r>
            <a:r>
              <a:rPr lang="en-US" sz="3600" dirty="0" smtClean="0">
                <a:solidFill>
                  <a:srgbClr val="132577"/>
                </a:solidFill>
                <a:latin typeface="Arial" panose="020B0604020202020204" pitchFamily="34" charset="0"/>
                <a:cs typeface="Arial" panose="020B0604020202020204" pitchFamily="34" charset="0"/>
              </a:rPr>
              <a:t>.</a:t>
            </a:r>
            <a:endParaRPr lang="en-US" sz="3600" dirty="0">
              <a:solidFill>
                <a:srgbClr val="132577"/>
              </a:solidFill>
              <a:latin typeface="Arial" panose="020B0604020202020204" pitchFamily="34" charset="0"/>
              <a:cs typeface="Arial" panose="020B0604020202020204" pitchFamily="34" charset="0"/>
            </a:endParaRPr>
          </a:p>
          <a:p>
            <a:pPr algn="l"/>
            <a:r>
              <a:rPr lang="en-US" sz="3600" dirty="0">
                <a:solidFill>
                  <a:srgbClr val="132577"/>
                </a:solidFill>
                <a:latin typeface="Arial" panose="020B0604020202020204" pitchFamily="34" charset="0"/>
                <a:cs typeface="Arial" panose="020B0604020202020204" pitchFamily="34" charset="0"/>
              </a:rPr>
              <a:t>OASYS integrates in a synergetic way </a:t>
            </a:r>
            <a:r>
              <a:rPr lang="en-US" sz="3600" dirty="0" smtClean="0">
                <a:solidFill>
                  <a:srgbClr val="132577"/>
                </a:solidFill>
                <a:latin typeface="Arial" panose="020B0604020202020204" pitchFamily="34" charset="0"/>
                <a:cs typeface="Arial" panose="020B0604020202020204" pitchFamily="34" charset="0"/>
              </a:rPr>
              <a:t>some of the </a:t>
            </a:r>
            <a:r>
              <a:rPr lang="en-US" sz="3600" dirty="0">
                <a:solidFill>
                  <a:srgbClr val="132577"/>
                </a:solidFill>
                <a:latin typeface="Arial" panose="020B0604020202020204" pitchFamily="34" charset="0"/>
                <a:cs typeface="Arial" panose="020B0604020202020204" pitchFamily="34" charset="0"/>
              </a:rPr>
              <a:t>most powerful open-source calculation engines available. It interfaces widely used simulation tools for X-ray Optics (e.g. SHADOW for ray tracing, and SRW for wave optics) that are </a:t>
            </a:r>
            <a:r>
              <a:rPr lang="en-US" sz="3600" dirty="0" smtClean="0">
                <a:solidFill>
                  <a:srgbClr val="132577"/>
                </a:solidFill>
                <a:latin typeface="Arial" panose="020B0604020202020204" pitchFamily="34" charset="0"/>
                <a:cs typeface="Arial" panose="020B0604020202020204" pitchFamily="34" charset="0"/>
              </a:rPr>
              <a:t>complemented with </a:t>
            </a:r>
            <a:r>
              <a:rPr lang="en-US" sz="3600" dirty="0">
                <a:solidFill>
                  <a:srgbClr val="132577"/>
                </a:solidFill>
                <a:latin typeface="Arial" panose="020B0604020202020204" pitchFamily="34" charset="0"/>
                <a:cs typeface="Arial" panose="020B0604020202020204" pitchFamily="34" charset="0"/>
              </a:rPr>
              <a:t>new tools. OASYS provides a mechanism to communicate among the different packages by sending and receiving encapsulated data. </a:t>
            </a:r>
            <a:endParaRPr lang="en-US" sz="3600" dirty="0" smtClean="0">
              <a:solidFill>
                <a:srgbClr val="132577"/>
              </a:solidFill>
              <a:latin typeface="Arial" panose="020B0604020202020204" pitchFamily="34" charset="0"/>
              <a:cs typeface="Arial" panose="020B0604020202020204" pitchFamily="34" charset="0"/>
            </a:endParaRPr>
          </a:p>
        </p:txBody>
      </p:sp>
      <p:sp>
        <p:nvSpPr>
          <p:cNvPr id="11" name="Text Box 4"/>
          <p:cNvSpPr txBox="1">
            <a:spLocks noChangeArrowheads="1"/>
          </p:cNvSpPr>
          <p:nvPr/>
        </p:nvSpPr>
        <p:spPr bwMode="auto">
          <a:xfrm>
            <a:off x="736006" y="10600681"/>
            <a:ext cx="13393488" cy="268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GB" sz="4000" b="1" dirty="0" smtClean="0">
                <a:solidFill>
                  <a:srgbClr val="132577"/>
                </a:solidFill>
                <a:cs typeface="Arial" panose="020B0604020202020204" pitchFamily="34" charset="0"/>
              </a:rPr>
              <a:t>The workflow of a synchrotron virtual experiment</a:t>
            </a:r>
          </a:p>
          <a:p>
            <a:pPr>
              <a:spcBef>
                <a:spcPct val="50000"/>
              </a:spcBef>
            </a:pPr>
            <a:r>
              <a:rPr lang="en-GB" sz="3600" dirty="0"/>
              <a:t>OASYS aims to simulating the complete chain of a synchrotron </a:t>
            </a:r>
            <a:r>
              <a:rPr lang="en-GB" sz="3600" dirty="0" smtClean="0"/>
              <a:t>experiment. Thus</a:t>
            </a:r>
            <a:r>
              <a:rPr lang="en-GB" sz="3600" dirty="0"/>
              <a:t>, the </a:t>
            </a:r>
            <a:r>
              <a:rPr lang="en-GB" sz="3600" dirty="0" smtClean="0"/>
              <a:t>virtual </a:t>
            </a:r>
            <a:r>
              <a:rPr lang="en-GB" sz="3600" dirty="0"/>
              <a:t>experiment can be decoupled in different steps </a:t>
            </a:r>
            <a:endParaRPr lang="en-GB" sz="3600" b="1" dirty="0">
              <a:solidFill>
                <a:srgbClr val="132577"/>
              </a:solidFill>
              <a:cs typeface="Arial" panose="020B0604020202020204" pitchFamily="34" charset="0"/>
            </a:endParaRPr>
          </a:p>
        </p:txBody>
      </p:sp>
      <p:sp>
        <p:nvSpPr>
          <p:cNvPr id="12" name="Text Box 17"/>
          <p:cNvSpPr txBox="1">
            <a:spLocks noChangeArrowheads="1"/>
          </p:cNvSpPr>
          <p:nvPr/>
        </p:nvSpPr>
        <p:spPr bwMode="auto">
          <a:xfrm>
            <a:off x="15624888" y="24642241"/>
            <a:ext cx="14617624" cy="296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4000" b="1" dirty="0" smtClean="0">
                <a:solidFill>
                  <a:srgbClr val="132577"/>
                </a:solidFill>
                <a:cs typeface="Arial" panose="020B0604020202020204" pitchFamily="34" charset="0"/>
              </a:rPr>
              <a:t>Wave optics </a:t>
            </a:r>
          </a:p>
          <a:p>
            <a:pPr>
              <a:spcBef>
                <a:spcPct val="50000"/>
              </a:spcBef>
            </a:pPr>
            <a:r>
              <a:rPr lang="en-GB" sz="3600" dirty="0" smtClean="0">
                <a:solidFill>
                  <a:srgbClr val="132577"/>
                </a:solidFill>
                <a:cs typeface="Arial" panose="020B0604020202020204" pitchFamily="34" charset="0"/>
              </a:rPr>
              <a:t>WOFRY (</a:t>
            </a:r>
            <a:r>
              <a:rPr lang="en-GB" sz="3600" dirty="0" err="1" smtClean="0">
                <a:solidFill>
                  <a:srgbClr val="132577"/>
                </a:solidFill>
                <a:cs typeface="Arial" panose="020B0604020202020204" pitchFamily="34" charset="0"/>
              </a:rPr>
              <a:t>WaveOptics</a:t>
            </a:r>
            <a:r>
              <a:rPr lang="en-GB" sz="3600" dirty="0" smtClean="0">
                <a:solidFill>
                  <a:srgbClr val="132577"/>
                </a:solidFill>
                <a:cs typeface="Arial" panose="020B0604020202020204" pitchFamily="34" charset="0"/>
              </a:rPr>
              <a:t> Framework in </a:t>
            </a:r>
            <a:r>
              <a:rPr lang="en-GB" sz="3600" dirty="0" err="1" smtClean="0">
                <a:solidFill>
                  <a:srgbClr val="132577"/>
                </a:solidFill>
                <a:cs typeface="Arial" panose="020B0604020202020204" pitchFamily="34" charset="0"/>
              </a:rPr>
              <a:t>pYthon</a:t>
            </a:r>
            <a:r>
              <a:rPr lang="en-GB" sz="3600" dirty="0" smtClean="0">
                <a:solidFill>
                  <a:srgbClr val="132577"/>
                </a:solidFill>
                <a:cs typeface="Arial" panose="020B0604020202020204" pitchFamily="34" charset="0"/>
              </a:rPr>
              <a:t>), SRW [2], </a:t>
            </a:r>
            <a:r>
              <a:rPr lang="en-GB" sz="3600" dirty="0">
                <a:solidFill>
                  <a:srgbClr val="132577"/>
                </a:solidFill>
                <a:cs typeface="Arial" panose="020B0604020202020204" pitchFamily="34" charset="0"/>
              </a:rPr>
              <a:t>WISE </a:t>
            </a:r>
            <a:r>
              <a:rPr lang="en-GB" sz="3600" dirty="0" smtClean="0">
                <a:solidFill>
                  <a:srgbClr val="132577"/>
                </a:solidFill>
                <a:cs typeface="Arial" panose="020B0604020202020204" pitchFamily="34" charset="0"/>
              </a:rPr>
              <a:t>[3]</a:t>
            </a:r>
          </a:p>
          <a:p>
            <a:pPr>
              <a:spcBef>
                <a:spcPct val="50000"/>
              </a:spcBef>
            </a:pPr>
            <a:r>
              <a:rPr lang="en-GB" sz="3600" dirty="0" smtClean="0">
                <a:solidFill>
                  <a:srgbClr val="132577"/>
                </a:solidFill>
                <a:cs typeface="Arial" panose="020B0604020202020204" pitchFamily="34" charset="0"/>
              </a:rPr>
              <a:t>Partial </a:t>
            </a:r>
            <a:r>
              <a:rPr lang="en-GB" sz="3600" dirty="0">
                <a:solidFill>
                  <a:srgbClr val="132577"/>
                </a:solidFill>
                <a:cs typeface="Arial" panose="020B0604020202020204" pitchFamily="34" charset="0"/>
              </a:rPr>
              <a:t>coherence (under development): </a:t>
            </a:r>
            <a:r>
              <a:rPr lang="en-GB" sz="3600" dirty="0" smtClean="0">
                <a:solidFill>
                  <a:srgbClr val="132577"/>
                </a:solidFill>
                <a:cs typeface="Arial" panose="020B0604020202020204" pitchFamily="34" charset="0"/>
              </a:rPr>
              <a:t>SRW </a:t>
            </a:r>
            <a:r>
              <a:rPr lang="en-GB" sz="3600" dirty="0">
                <a:solidFill>
                  <a:srgbClr val="132577"/>
                </a:solidFill>
                <a:cs typeface="Arial" panose="020B0604020202020204" pitchFamily="34" charset="0"/>
              </a:rPr>
              <a:t>(Monte Carlo </a:t>
            </a:r>
            <a:r>
              <a:rPr lang="en-GB" sz="3600" dirty="0" err="1">
                <a:solidFill>
                  <a:srgbClr val="132577"/>
                </a:solidFill>
                <a:cs typeface="Arial" panose="020B0604020202020204" pitchFamily="34" charset="0"/>
              </a:rPr>
              <a:t>multielectron</a:t>
            </a:r>
            <a:r>
              <a:rPr lang="en-GB" sz="3600" dirty="0">
                <a:solidFill>
                  <a:srgbClr val="132577"/>
                </a:solidFill>
                <a:cs typeface="Arial" panose="020B0604020202020204" pitchFamily="34" charset="0"/>
              </a:rPr>
              <a:t>), COMSYL (coherent mode decomposition</a:t>
            </a:r>
            <a:r>
              <a:rPr lang="en-GB" sz="3600" dirty="0" smtClean="0">
                <a:solidFill>
                  <a:srgbClr val="132577"/>
                </a:solidFill>
                <a:cs typeface="Arial" panose="020B0604020202020204" pitchFamily="34" charset="0"/>
              </a:rPr>
              <a:t>)</a:t>
            </a:r>
            <a:endParaRPr lang="en-GB" sz="3600" dirty="0">
              <a:solidFill>
                <a:srgbClr val="132577"/>
              </a:solidFill>
              <a:cs typeface="Arial" panose="020B0604020202020204" pitchFamily="34" charset="0"/>
            </a:endParaRPr>
          </a:p>
        </p:txBody>
      </p:sp>
      <p:sp>
        <p:nvSpPr>
          <p:cNvPr id="13" name="Text Box 24"/>
          <p:cNvSpPr txBox="1">
            <a:spLocks noChangeArrowheads="1"/>
          </p:cNvSpPr>
          <p:nvPr/>
        </p:nvSpPr>
        <p:spPr bwMode="auto">
          <a:xfrm>
            <a:off x="736006" y="40676138"/>
            <a:ext cx="29156678" cy="210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r>
              <a:rPr lang="en-GB" sz="3200" dirty="0" smtClean="0">
                <a:solidFill>
                  <a:srgbClr val="132577"/>
                </a:solidFill>
              </a:rPr>
              <a:t>References.</a:t>
            </a:r>
          </a:p>
          <a:p>
            <a:r>
              <a:rPr lang="en-US" sz="3200" dirty="0" smtClean="0">
                <a:solidFill>
                  <a:srgbClr val="132577"/>
                </a:solidFill>
                <a:cs typeface="Arial" panose="020B0604020202020204" pitchFamily="34" charset="0"/>
              </a:rPr>
              <a:t>[1] </a:t>
            </a:r>
            <a:r>
              <a:rPr lang="en-US" sz="3200" dirty="0" err="1">
                <a:solidFill>
                  <a:srgbClr val="132577"/>
                </a:solidFill>
                <a:cs typeface="Arial" panose="020B0604020202020204" pitchFamily="34" charset="0"/>
              </a:rPr>
              <a:t>Demsar</a:t>
            </a:r>
            <a:r>
              <a:rPr lang="en-US" sz="3200" dirty="0">
                <a:solidFill>
                  <a:srgbClr val="132577"/>
                </a:solidFill>
                <a:cs typeface="Arial" panose="020B0604020202020204" pitchFamily="34" charset="0"/>
              </a:rPr>
              <a:t>, J., </a:t>
            </a:r>
            <a:r>
              <a:rPr lang="en-US" sz="3200" dirty="0" err="1">
                <a:solidFill>
                  <a:srgbClr val="132577"/>
                </a:solidFill>
                <a:cs typeface="Arial" panose="020B0604020202020204" pitchFamily="34" charset="0"/>
              </a:rPr>
              <a:t>Curk</a:t>
            </a:r>
            <a:r>
              <a:rPr lang="en-US" sz="3200" dirty="0">
                <a:solidFill>
                  <a:srgbClr val="132577"/>
                </a:solidFill>
                <a:cs typeface="Arial" panose="020B0604020202020204" pitchFamily="34" charset="0"/>
              </a:rPr>
              <a:t>, T. and </a:t>
            </a:r>
            <a:r>
              <a:rPr lang="en-US" sz="3200" dirty="0" err="1">
                <a:solidFill>
                  <a:srgbClr val="132577"/>
                </a:solidFill>
                <a:cs typeface="Arial" panose="020B0604020202020204" pitchFamily="34" charset="0"/>
              </a:rPr>
              <a:t>Erjavec</a:t>
            </a:r>
            <a:r>
              <a:rPr lang="en-US" sz="3200" dirty="0">
                <a:solidFill>
                  <a:srgbClr val="132577"/>
                </a:solidFill>
                <a:cs typeface="Arial" panose="020B0604020202020204" pitchFamily="34" charset="0"/>
              </a:rPr>
              <a:t>, A. Journal of Machine Learning Research 14, 2349 (</a:t>
            </a:r>
            <a:r>
              <a:rPr lang="en-US" sz="3200" dirty="0" smtClean="0">
                <a:solidFill>
                  <a:srgbClr val="132577"/>
                </a:solidFill>
                <a:cs typeface="Arial" panose="020B0604020202020204" pitchFamily="34" charset="0"/>
              </a:rPr>
              <a:t>2013)</a:t>
            </a:r>
          </a:p>
          <a:p>
            <a:r>
              <a:rPr lang="en-US" sz="3200" dirty="0" smtClean="0">
                <a:solidFill>
                  <a:srgbClr val="132577"/>
                </a:solidFill>
                <a:cs typeface="Arial" panose="020B0604020202020204" pitchFamily="34" charset="0"/>
              </a:rPr>
              <a:t>[2] </a:t>
            </a:r>
            <a:r>
              <a:rPr lang="en-US" sz="3200" dirty="0" err="1">
                <a:solidFill>
                  <a:srgbClr val="132577"/>
                </a:solidFill>
                <a:cs typeface="Arial" panose="020B0604020202020204" pitchFamily="34" charset="0"/>
              </a:rPr>
              <a:t>Chubar</a:t>
            </a:r>
            <a:r>
              <a:rPr lang="en-US" sz="3200" dirty="0">
                <a:solidFill>
                  <a:srgbClr val="132577"/>
                </a:solidFill>
                <a:cs typeface="Arial" panose="020B0604020202020204" pitchFamily="34" charset="0"/>
              </a:rPr>
              <a:t>, O., </a:t>
            </a:r>
            <a:r>
              <a:rPr lang="en-US" sz="3200" dirty="0" err="1">
                <a:solidFill>
                  <a:srgbClr val="132577"/>
                </a:solidFill>
                <a:cs typeface="Arial" panose="020B0604020202020204" pitchFamily="34" charset="0"/>
              </a:rPr>
              <a:t>Elleaume</a:t>
            </a:r>
            <a:r>
              <a:rPr lang="en-US" sz="3200" dirty="0">
                <a:solidFill>
                  <a:srgbClr val="132577"/>
                </a:solidFill>
                <a:cs typeface="Arial" panose="020B0604020202020204" pitchFamily="34" charset="0"/>
              </a:rPr>
              <a:t>, P. Proceedings of the EPAC98 Conference, 22–26 June 1998, 1177</a:t>
            </a:r>
          </a:p>
          <a:p>
            <a:r>
              <a:rPr lang="en-US" sz="3200" dirty="0" smtClean="0"/>
              <a:t>[3] L</a:t>
            </a:r>
            <a:r>
              <a:rPr lang="en-US" sz="3200" dirty="0"/>
              <a:t>. Raimondi and D. </a:t>
            </a:r>
            <a:r>
              <a:rPr lang="en-US" sz="3200" dirty="0" err="1"/>
              <a:t>Spiga</a:t>
            </a:r>
            <a:r>
              <a:rPr lang="en-US" sz="3200" dirty="0"/>
              <a:t>, Astronomy and Astrophysics 573, p. A22 (2015). </a:t>
            </a:r>
          </a:p>
        </p:txBody>
      </p:sp>
      <p:cxnSp>
        <p:nvCxnSpPr>
          <p:cNvPr id="15" name="Straight Connector 14"/>
          <p:cNvCxnSpPr/>
          <p:nvPr/>
        </p:nvCxnSpPr>
        <p:spPr>
          <a:xfrm>
            <a:off x="375966" y="40628017"/>
            <a:ext cx="29163240" cy="72008"/>
          </a:xfrm>
          <a:prstGeom prst="line">
            <a:avLst/>
          </a:prstGeom>
          <a:ln>
            <a:solidFill>
              <a:srgbClr val="132577"/>
            </a:solidFill>
          </a:ln>
        </p:spPr>
        <p:style>
          <a:lnRef idx="1">
            <a:schemeClr val="accent1"/>
          </a:lnRef>
          <a:fillRef idx="0">
            <a:schemeClr val="accent1"/>
          </a:fillRef>
          <a:effectRef idx="0">
            <a:schemeClr val="accent1"/>
          </a:effectRef>
          <a:fontRef idx="minor">
            <a:schemeClr val="tx1"/>
          </a:fontRef>
        </p:style>
      </p:cxnSp>
      <p:sp>
        <p:nvSpPr>
          <p:cNvPr id="23" name="Text Box 17"/>
          <p:cNvSpPr txBox="1">
            <a:spLocks noChangeArrowheads="1"/>
          </p:cNvSpPr>
          <p:nvPr/>
        </p:nvSpPr>
        <p:spPr bwMode="auto">
          <a:xfrm>
            <a:off x="15641662" y="10888713"/>
            <a:ext cx="13969552" cy="573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4000" b="1" dirty="0" smtClean="0">
                <a:solidFill>
                  <a:srgbClr val="132577"/>
                </a:solidFill>
                <a:cs typeface="Arial" panose="020B0604020202020204" pitchFamily="34" charset="0"/>
              </a:rPr>
              <a:t>The Toolboxes: XOPPY, </a:t>
            </a:r>
            <a:r>
              <a:rPr lang="en-US" sz="4000" b="1" dirty="0" err="1" smtClean="0">
                <a:solidFill>
                  <a:srgbClr val="132577"/>
                </a:solidFill>
                <a:cs typeface="Arial" panose="020B0604020202020204" pitchFamily="34" charset="0"/>
              </a:rPr>
              <a:t>XRayServer</a:t>
            </a:r>
            <a:r>
              <a:rPr lang="en-US" sz="4000" b="1" dirty="0" smtClean="0">
                <a:solidFill>
                  <a:srgbClr val="132577"/>
                </a:solidFill>
                <a:cs typeface="Arial" panose="020B0604020202020204" pitchFamily="34" charset="0"/>
              </a:rPr>
              <a:t>, SYNED</a:t>
            </a:r>
            <a:endParaRPr lang="en-US" sz="4000" b="1" dirty="0">
              <a:solidFill>
                <a:srgbClr val="132577"/>
              </a:solidFill>
              <a:cs typeface="Arial" panose="020B0604020202020204" pitchFamily="34" charset="0"/>
            </a:endParaRPr>
          </a:p>
          <a:p>
            <a:pPr>
              <a:spcBef>
                <a:spcPct val="50000"/>
              </a:spcBef>
            </a:pPr>
            <a:r>
              <a:rPr lang="en-US" sz="3600" dirty="0" smtClean="0"/>
              <a:t>OASYS contains </a:t>
            </a:r>
            <a:r>
              <a:rPr lang="en-US" sz="3600" dirty="0"/>
              <a:t>different small programs to calculate the </a:t>
            </a:r>
            <a:r>
              <a:rPr lang="en-US" sz="3600" dirty="0" smtClean="0"/>
              <a:t>individual </a:t>
            </a:r>
            <a:r>
              <a:rPr lang="en-US" sz="3600" dirty="0"/>
              <a:t>response </a:t>
            </a:r>
            <a:r>
              <a:rPr lang="en-US" sz="3600" dirty="0" smtClean="0"/>
              <a:t>of sources (spectral and angular characteristics), optical elements (mirror, crystals, etc.). </a:t>
            </a:r>
            <a:endParaRPr lang="en-US" sz="3600" dirty="0"/>
          </a:p>
          <a:p>
            <a:pPr>
              <a:spcBef>
                <a:spcPct val="50000"/>
              </a:spcBef>
            </a:pPr>
            <a:r>
              <a:rPr lang="en-US" sz="3600" dirty="0"/>
              <a:t>OASYS defines a uniform and exchangeable description of </a:t>
            </a:r>
            <a:r>
              <a:rPr lang="en-US" sz="3600" dirty="0" smtClean="0"/>
              <a:t>the </a:t>
            </a:r>
            <a:r>
              <a:rPr lang="en-US" sz="3600" dirty="0"/>
              <a:t>components of the virtual </a:t>
            </a:r>
            <a:r>
              <a:rPr lang="en-US" sz="3600" dirty="0" smtClean="0"/>
              <a:t>experiment. This </a:t>
            </a:r>
            <a:r>
              <a:rPr lang="en-US" sz="3600" dirty="0"/>
              <a:t>is implemented by </a:t>
            </a:r>
            <a:r>
              <a:rPr lang="en-US" sz="3600" dirty="0" smtClean="0"/>
              <a:t>SYNED </a:t>
            </a:r>
            <a:r>
              <a:rPr lang="en-US" sz="3600" dirty="0"/>
              <a:t>(</a:t>
            </a:r>
            <a:r>
              <a:rPr lang="en-US" sz="3600" dirty="0" err="1"/>
              <a:t>SYNchrotron</a:t>
            </a:r>
            <a:r>
              <a:rPr lang="en-US" sz="3600" dirty="0"/>
              <a:t> Elements Dictionary)</a:t>
            </a:r>
            <a:r>
              <a:rPr lang="en-US" sz="3600" dirty="0" smtClean="0"/>
              <a:t>  a </a:t>
            </a:r>
            <a:r>
              <a:rPr lang="en-US" sz="3600" dirty="0"/>
              <a:t>framework library that </a:t>
            </a:r>
            <a:r>
              <a:rPr lang="en-US" sz="3600" dirty="0" smtClean="0"/>
              <a:t>provides </a:t>
            </a:r>
            <a:r>
              <a:rPr lang="en-US" sz="3600" dirty="0"/>
              <a:t>the glossary </a:t>
            </a:r>
            <a:r>
              <a:rPr lang="en-US" sz="3600" dirty="0" smtClean="0"/>
              <a:t>of </a:t>
            </a:r>
            <a:r>
              <a:rPr lang="en-US" sz="3600" dirty="0"/>
              <a:t>light sources and optical components, together with a set of dedicated widgets. </a:t>
            </a:r>
            <a:endParaRPr lang="en-GB" sz="3600" dirty="0">
              <a:solidFill>
                <a:srgbClr val="132577"/>
              </a:solidFill>
              <a:cs typeface="Arial" panose="020B0604020202020204" pitchFamily="34" charset="0"/>
            </a:endParaRPr>
          </a:p>
        </p:txBody>
      </p:sp>
      <p:sp>
        <p:nvSpPr>
          <p:cNvPr id="26" name="Text Box 17"/>
          <p:cNvSpPr txBox="1">
            <a:spLocks noChangeArrowheads="1"/>
          </p:cNvSpPr>
          <p:nvPr/>
        </p:nvSpPr>
        <p:spPr bwMode="auto">
          <a:xfrm>
            <a:off x="15641662" y="37459665"/>
            <a:ext cx="12932120" cy="157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4000" b="1" dirty="0" smtClean="0">
                <a:solidFill>
                  <a:srgbClr val="132577"/>
                </a:solidFill>
                <a:cs typeface="Arial" panose="020B0604020202020204" pitchFamily="34" charset="0"/>
              </a:rPr>
              <a:t>Availability</a:t>
            </a:r>
            <a:endParaRPr lang="en-GB" sz="4000" b="1" dirty="0">
              <a:solidFill>
                <a:srgbClr val="132577"/>
              </a:solidFill>
              <a:cs typeface="Arial" panose="020B0604020202020204" pitchFamily="34" charset="0"/>
            </a:endParaRPr>
          </a:p>
          <a:p>
            <a:pPr>
              <a:spcBef>
                <a:spcPct val="50000"/>
              </a:spcBef>
            </a:pPr>
            <a:r>
              <a:rPr lang="en-GB" sz="3600" dirty="0" smtClean="0">
                <a:solidFill>
                  <a:srgbClr val="132577"/>
                </a:solidFill>
                <a:cs typeface="Arial" panose="020B0604020202020204" pitchFamily="34" charset="0"/>
              </a:rPr>
              <a:t>http://</a:t>
            </a:r>
            <a:r>
              <a:rPr lang="en-GB" sz="3600" dirty="0" err="1" smtClean="0">
                <a:solidFill>
                  <a:srgbClr val="132577"/>
                </a:solidFill>
                <a:cs typeface="Arial" panose="020B0604020202020204" pitchFamily="34" charset="0"/>
              </a:rPr>
              <a:t>elettra.eu</a:t>
            </a:r>
            <a:r>
              <a:rPr lang="en-GB" sz="3600" dirty="0" smtClean="0">
                <a:solidFill>
                  <a:srgbClr val="132577"/>
                </a:solidFill>
                <a:cs typeface="Arial" panose="020B0604020202020204" pitchFamily="34" charset="0"/>
              </a:rPr>
              <a:t>/</a:t>
            </a:r>
            <a:r>
              <a:rPr lang="en-GB" sz="3600" dirty="0" err="1" smtClean="0">
                <a:solidFill>
                  <a:srgbClr val="132577"/>
                </a:solidFill>
                <a:cs typeface="Arial" panose="020B0604020202020204" pitchFamily="34" charset="0"/>
              </a:rPr>
              <a:t>oasys.htm</a:t>
            </a:r>
            <a:r>
              <a:rPr lang="en-GB" sz="3600" dirty="0" err="1">
                <a:solidFill>
                  <a:srgbClr val="132577"/>
                </a:solidFill>
                <a:cs typeface="Arial" panose="020B0604020202020204" pitchFamily="34" charset="0"/>
              </a:rPr>
              <a:t>l</a:t>
            </a:r>
            <a:endParaRPr lang="en-GB" sz="3600" dirty="0">
              <a:solidFill>
                <a:srgbClr val="132577"/>
              </a:solidFill>
              <a:cs typeface="Arial" panose="020B0604020202020204" pitchFamily="34" charset="0"/>
            </a:endParaRPr>
          </a:p>
        </p:txBody>
      </p:sp>
      <p:sp>
        <p:nvSpPr>
          <p:cNvPr id="16" name="Text Box 4"/>
          <p:cNvSpPr txBox="1">
            <a:spLocks noChangeArrowheads="1"/>
          </p:cNvSpPr>
          <p:nvPr/>
        </p:nvSpPr>
        <p:spPr bwMode="auto">
          <a:xfrm>
            <a:off x="952030" y="29682801"/>
            <a:ext cx="12747885" cy="7640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4000" b="1" dirty="0" smtClean="0">
                <a:solidFill>
                  <a:srgbClr val="132577"/>
                </a:solidFill>
                <a:cs typeface="Arial" panose="020B0604020202020204" pitchFamily="34" charset="0"/>
              </a:rPr>
              <a:t>Key technologies</a:t>
            </a:r>
            <a:endParaRPr lang="en-GB" sz="4000" b="1" dirty="0">
              <a:solidFill>
                <a:srgbClr val="132577"/>
              </a:solidFill>
              <a:cs typeface="Arial" panose="020B0604020202020204" pitchFamily="34" charset="0"/>
            </a:endParaRPr>
          </a:p>
          <a:p>
            <a:pPr>
              <a:spcBef>
                <a:spcPct val="50000"/>
              </a:spcBef>
            </a:pPr>
            <a:r>
              <a:rPr lang="en-GB" sz="3200" dirty="0" smtClean="0">
                <a:solidFill>
                  <a:srgbClr val="132577"/>
                </a:solidFill>
                <a:cs typeface="Arial" panose="020B0604020202020204" pitchFamily="34" charset="0"/>
              </a:rPr>
              <a:t>Open source (https://</a:t>
            </a:r>
            <a:r>
              <a:rPr lang="en-GB" sz="3200" dirty="0" err="1" smtClean="0">
                <a:solidFill>
                  <a:srgbClr val="132577"/>
                </a:solidFill>
                <a:cs typeface="Arial" panose="020B0604020202020204" pitchFamily="34" charset="0"/>
              </a:rPr>
              <a:t>github.com</a:t>
            </a:r>
            <a:r>
              <a:rPr lang="en-GB" sz="3200" dirty="0" smtClean="0">
                <a:solidFill>
                  <a:srgbClr val="132577"/>
                </a:solidFill>
                <a:cs typeface="Arial" panose="020B0604020202020204" pitchFamily="34" charset="0"/>
              </a:rPr>
              <a:t>/</a:t>
            </a:r>
            <a:r>
              <a:rPr lang="en-GB" sz="3200" dirty="0" err="1" smtClean="0">
                <a:solidFill>
                  <a:srgbClr val="132577"/>
                </a:solidFill>
                <a:cs typeface="Arial" panose="020B0604020202020204" pitchFamily="34" charset="0"/>
              </a:rPr>
              <a:t>oasys</a:t>
            </a:r>
            <a:r>
              <a:rPr lang="en-GB" sz="3200" dirty="0" smtClean="0">
                <a:solidFill>
                  <a:srgbClr val="132577"/>
                </a:solidFill>
                <a:cs typeface="Arial" panose="020B0604020202020204" pitchFamily="34" charset="0"/>
              </a:rPr>
              <a:t>-kit/)</a:t>
            </a:r>
          </a:p>
          <a:p>
            <a:pPr>
              <a:spcBef>
                <a:spcPct val="50000"/>
              </a:spcBef>
            </a:pPr>
            <a:r>
              <a:rPr lang="en-GB" sz="3200" dirty="0" smtClean="0">
                <a:solidFill>
                  <a:srgbClr val="132577"/>
                </a:solidFill>
                <a:cs typeface="Arial" panose="020B0604020202020204" pitchFamily="34" charset="0"/>
              </a:rPr>
              <a:t>P</a:t>
            </a:r>
            <a:r>
              <a:rPr lang="en-US" sz="3200" dirty="0" err="1" smtClean="0">
                <a:solidFill>
                  <a:srgbClr val="132577"/>
                </a:solidFill>
                <a:cs typeface="Arial" panose="020B0604020202020204" pitchFamily="34" charset="0"/>
              </a:rPr>
              <a:t>ython</a:t>
            </a:r>
            <a:r>
              <a:rPr lang="en-US" sz="3200" dirty="0" smtClean="0">
                <a:solidFill>
                  <a:srgbClr val="132577"/>
                </a:solidFill>
                <a:cs typeface="Arial" panose="020B0604020202020204" pitchFamily="34" charset="0"/>
              </a:rPr>
              <a:t>-based</a:t>
            </a:r>
          </a:p>
          <a:p>
            <a:pPr>
              <a:spcBef>
                <a:spcPct val="50000"/>
              </a:spcBef>
            </a:pPr>
            <a:r>
              <a:rPr lang="en-US" sz="3200" dirty="0" smtClean="0">
                <a:solidFill>
                  <a:srgbClr val="132577"/>
                </a:solidFill>
                <a:cs typeface="Arial" panose="020B0604020202020204" pitchFamily="34" charset="0"/>
              </a:rPr>
              <a:t>Visual environment: Orange [1] (http://</a:t>
            </a:r>
            <a:r>
              <a:rPr lang="en-US" sz="3200" dirty="0" err="1" smtClean="0">
                <a:solidFill>
                  <a:srgbClr val="132577"/>
                </a:solidFill>
                <a:cs typeface="Arial" panose="020B0604020202020204" pitchFamily="34" charset="0"/>
              </a:rPr>
              <a:t>orange.biolab.si</a:t>
            </a:r>
            <a:r>
              <a:rPr lang="en-US" sz="3200" dirty="0" smtClean="0">
                <a:solidFill>
                  <a:srgbClr val="132577"/>
                </a:solidFill>
                <a:cs typeface="Arial" panose="020B0604020202020204" pitchFamily="34" charset="0"/>
              </a:rPr>
              <a:t>)</a:t>
            </a:r>
          </a:p>
          <a:p>
            <a:pPr>
              <a:spcBef>
                <a:spcPct val="50000"/>
              </a:spcBef>
            </a:pPr>
            <a:r>
              <a:rPr lang="en-US" sz="3200" dirty="0" smtClean="0">
                <a:solidFill>
                  <a:srgbClr val="132577"/>
                </a:solidFill>
                <a:cs typeface="Arial" panose="020B0604020202020204" pitchFamily="34" charset="0"/>
              </a:rPr>
              <a:t>Graphics: </a:t>
            </a:r>
            <a:r>
              <a:rPr lang="en-US" sz="3200" dirty="0" err="1" smtClean="0">
                <a:solidFill>
                  <a:srgbClr val="132577"/>
                </a:solidFill>
                <a:cs typeface="Arial" panose="020B0604020202020204" pitchFamily="34" charset="0"/>
              </a:rPr>
              <a:t>silx</a:t>
            </a:r>
            <a:r>
              <a:rPr lang="en-US" sz="3200" dirty="0" smtClean="0">
                <a:solidFill>
                  <a:srgbClr val="132577"/>
                </a:solidFill>
                <a:cs typeface="Arial" panose="020B0604020202020204" pitchFamily="34" charset="0"/>
              </a:rPr>
              <a:t> (http://</a:t>
            </a:r>
            <a:r>
              <a:rPr lang="en-US" sz="3200" dirty="0" err="1" smtClean="0">
                <a:solidFill>
                  <a:srgbClr val="132577"/>
                </a:solidFill>
                <a:cs typeface="Arial" panose="020B0604020202020204" pitchFamily="34" charset="0"/>
              </a:rPr>
              <a:t>www.silx.org</a:t>
            </a:r>
            <a:r>
              <a:rPr lang="en-US" sz="3200" dirty="0" smtClean="0">
                <a:solidFill>
                  <a:srgbClr val="132577"/>
                </a:solidFill>
                <a:cs typeface="Arial" panose="020B0604020202020204" pitchFamily="34" charset="0"/>
              </a:rPr>
              <a:t>)</a:t>
            </a:r>
          </a:p>
          <a:p>
            <a:pPr>
              <a:spcBef>
                <a:spcPct val="50000"/>
              </a:spcBef>
            </a:pPr>
            <a:r>
              <a:rPr lang="en-US" sz="3200" dirty="0" smtClean="0">
                <a:solidFill>
                  <a:srgbClr val="132577"/>
                </a:solidFill>
                <a:cs typeface="Arial" panose="020B0604020202020204" pitchFamily="34" charset="0"/>
              </a:rPr>
              <a:t>Optical constants: </a:t>
            </a:r>
            <a:r>
              <a:rPr lang="en-US" sz="3200" dirty="0" err="1" smtClean="0">
                <a:solidFill>
                  <a:srgbClr val="132577"/>
                </a:solidFill>
                <a:cs typeface="Arial" panose="020B0604020202020204" pitchFamily="34" charset="0"/>
              </a:rPr>
              <a:t>xraylib</a:t>
            </a:r>
            <a:r>
              <a:rPr lang="en-US" sz="3200" dirty="0">
                <a:solidFill>
                  <a:srgbClr val="132577"/>
                </a:solidFill>
                <a:cs typeface="Arial" panose="020B0604020202020204" pitchFamily="34" charset="0"/>
              </a:rPr>
              <a:t> (https://</a:t>
            </a:r>
            <a:r>
              <a:rPr lang="en-US" sz="3200" dirty="0" err="1">
                <a:solidFill>
                  <a:srgbClr val="132577"/>
                </a:solidFill>
                <a:cs typeface="Arial" panose="020B0604020202020204" pitchFamily="34" charset="0"/>
              </a:rPr>
              <a:t>github.com</a:t>
            </a:r>
            <a:r>
              <a:rPr lang="en-US" sz="3200" dirty="0">
                <a:solidFill>
                  <a:srgbClr val="132577"/>
                </a:solidFill>
                <a:cs typeface="Arial" panose="020B0604020202020204" pitchFamily="34" charset="0"/>
              </a:rPr>
              <a:t>/</a:t>
            </a:r>
            <a:r>
              <a:rPr lang="en-US" sz="3200" dirty="0" err="1">
                <a:solidFill>
                  <a:srgbClr val="132577"/>
                </a:solidFill>
                <a:cs typeface="Arial" panose="020B0604020202020204" pitchFamily="34" charset="0"/>
              </a:rPr>
              <a:t>tschoonj</a:t>
            </a:r>
            <a:r>
              <a:rPr lang="en-US" sz="3200" dirty="0">
                <a:solidFill>
                  <a:srgbClr val="132577"/>
                </a:solidFill>
                <a:cs typeface="Arial" panose="020B0604020202020204" pitchFamily="34" charset="0"/>
              </a:rPr>
              <a:t>/</a:t>
            </a:r>
            <a:r>
              <a:rPr lang="en-US" sz="3200" dirty="0" err="1" smtClean="0">
                <a:solidFill>
                  <a:srgbClr val="132577"/>
                </a:solidFill>
                <a:cs typeface="Arial" panose="020B0604020202020204" pitchFamily="34" charset="0"/>
              </a:rPr>
              <a:t>xraylib</a:t>
            </a:r>
            <a:r>
              <a:rPr lang="en-US" sz="3200" dirty="0" smtClean="0">
                <a:solidFill>
                  <a:srgbClr val="132577"/>
                </a:solidFill>
                <a:cs typeface="Arial" panose="020B0604020202020204" pitchFamily="34" charset="0"/>
              </a:rPr>
              <a:t>)</a:t>
            </a:r>
          </a:p>
          <a:p>
            <a:pPr>
              <a:spcBef>
                <a:spcPct val="50000"/>
              </a:spcBef>
            </a:pPr>
            <a:r>
              <a:rPr lang="en-US" sz="3200" dirty="0" smtClean="0">
                <a:solidFill>
                  <a:srgbClr val="132577"/>
                </a:solidFill>
                <a:cs typeface="Arial" panose="020B0604020202020204" pitchFamily="34" charset="0"/>
              </a:rPr>
              <a:t>Ray tracing: shadow3</a:t>
            </a:r>
          </a:p>
          <a:p>
            <a:pPr>
              <a:spcBef>
                <a:spcPct val="50000"/>
              </a:spcBef>
            </a:pPr>
            <a:r>
              <a:rPr lang="en-US" sz="3200" dirty="0" smtClean="0">
                <a:solidFill>
                  <a:srgbClr val="132577"/>
                </a:solidFill>
                <a:cs typeface="Arial" panose="020B0604020202020204" pitchFamily="34" charset="0"/>
              </a:rPr>
              <a:t>Wave optics: WOFRY, SRW [2] (https://</a:t>
            </a:r>
            <a:r>
              <a:rPr lang="en-US" sz="3200" dirty="0" err="1" smtClean="0">
                <a:solidFill>
                  <a:srgbClr val="132577"/>
                </a:solidFill>
                <a:cs typeface="Arial" panose="020B0604020202020204" pitchFamily="34" charset="0"/>
              </a:rPr>
              <a:t>github.com</a:t>
            </a:r>
            <a:r>
              <a:rPr lang="en-US" sz="3200" dirty="0" smtClean="0">
                <a:solidFill>
                  <a:srgbClr val="132577"/>
                </a:solidFill>
                <a:cs typeface="Arial" panose="020B0604020202020204" pitchFamily="34" charset="0"/>
              </a:rPr>
              <a:t>/</a:t>
            </a:r>
            <a:r>
              <a:rPr lang="en-US" sz="3200" dirty="0" err="1" smtClean="0">
                <a:solidFill>
                  <a:srgbClr val="132577"/>
                </a:solidFill>
                <a:cs typeface="Arial" panose="020B0604020202020204" pitchFamily="34" charset="0"/>
              </a:rPr>
              <a:t>ochubar</a:t>
            </a:r>
            <a:r>
              <a:rPr lang="en-US" sz="3200" dirty="0" smtClean="0">
                <a:solidFill>
                  <a:srgbClr val="132577"/>
                </a:solidFill>
                <a:cs typeface="Arial" panose="020B0604020202020204" pitchFamily="34" charset="0"/>
              </a:rPr>
              <a:t>/</a:t>
            </a:r>
            <a:r>
              <a:rPr lang="en-US" sz="3200" dirty="0" err="1" smtClean="0">
                <a:solidFill>
                  <a:srgbClr val="132577"/>
                </a:solidFill>
                <a:cs typeface="Arial" panose="020B0604020202020204" pitchFamily="34" charset="0"/>
              </a:rPr>
              <a:t>srw</a:t>
            </a:r>
            <a:r>
              <a:rPr lang="en-US" sz="3200" dirty="0" smtClean="0">
                <a:solidFill>
                  <a:srgbClr val="132577"/>
                </a:solidFill>
                <a:cs typeface="Arial" panose="020B0604020202020204" pitchFamily="34" charset="0"/>
              </a:rPr>
              <a:t>), WISE [3]</a:t>
            </a:r>
          </a:p>
          <a:p>
            <a:pPr>
              <a:spcBef>
                <a:spcPct val="50000"/>
              </a:spcBef>
            </a:pPr>
            <a:r>
              <a:rPr lang="en-US" sz="3200" dirty="0" smtClean="0">
                <a:solidFill>
                  <a:srgbClr val="132577"/>
                </a:solidFill>
                <a:cs typeface="Arial" panose="020B0604020202020204" pitchFamily="34" charset="0"/>
              </a:rPr>
              <a:t>Remote calculator server: </a:t>
            </a:r>
            <a:r>
              <a:rPr lang="en-US" sz="3200" dirty="0" err="1" smtClean="0">
                <a:solidFill>
                  <a:srgbClr val="132577"/>
                </a:solidFill>
                <a:cs typeface="Arial" panose="020B0604020202020204" pitchFamily="34" charset="0"/>
              </a:rPr>
              <a:t>XRayServer</a:t>
            </a:r>
            <a:r>
              <a:rPr lang="en-US" sz="3200" dirty="0">
                <a:solidFill>
                  <a:srgbClr val="132577"/>
                </a:solidFill>
                <a:cs typeface="Arial" panose="020B0604020202020204" pitchFamily="34" charset="0"/>
              </a:rPr>
              <a:t> (http://x-</a:t>
            </a:r>
            <a:r>
              <a:rPr lang="en-US" sz="3200" dirty="0" err="1">
                <a:solidFill>
                  <a:srgbClr val="132577"/>
                </a:solidFill>
                <a:cs typeface="Arial" panose="020B0604020202020204" pitchFamily="34" charset="0"/>
              </a:rPr>
              <a:t>server.gmca.aps.anl.gov</a:t>
            </a:r>
            <a:r>
              <a:rPr lang="en-US" sz="3200" dirty="0">
                <a:solidFill>
                  <a:srgbClr val="132577"/>
                </a:solidFill>
                <a:cs typeface="Arial" panose="020B0604020202020204" pitchFamily="34" charset="0"/>
              </a:rPr>
              <a:t>/)</a:t>
            </a:r>
            <a:endParaRPr lang="en-US" sz="3200" dirty="0" smtClean="0">
              <a:solidFill>
                <a:srgbClr val="132577"/>
              </a:solidFill>
              <a:cs typeface="Arial" panose="020B0604020202020204" pitchFamily="34" charset="0"/>
            </a:endParaRPr>
          </a:p>
        </p:txBody>
      </p:sp>
      <p:pic>
        <p:nvPicPr>
          <p:cNvPr id="3" name="Picture 2" descr="chain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8" y="13553009"/>
            <a:ext cx="12941300" cy="2400300"/>
          </a:xfrm>
          <a:prstGeom prst="rect">
            <a:avLst/>
          </a:prstGeom>
        </p:spPr>
      </p:pic>
      <p:pic>
        <p:nvPicPr>
          <p:cNvPr id="4" name="Picture 3" descr="canva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7" y="20969833"/>
            <a:ext cx="13067083" cy="7776864"/>
          </a:xfrm>
          <a:prstGeom prst="rect">
            <a:avLst/>
          </a:prstGeom>
        </p:spPr>
      </p:pic>
      <p:sp>
        <p:nvSpPr>
          <p:cNvPr id="20" name="Text Box 4"/>
          <p:cNvSpPr txBox="1">
            <a:spLocks noChangeArrowheads="1"/>
          </p:cNvSpPr>
          <p:nvPr/>
        </p:nvSpPr>
        <p:spPr bwMode="auto">
          <a:xfrm>
            <a:off x="808014" y="16577345"/>
            <a:ext cx="13609512" cy="4070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GB" sz="4000" b="1" dirty="0" smtClean="0">
                <a:solidFill>
                  <a:srgbClr val="132577"/>
                </a:solidFill>
                <a:cs typeface="Arial" panose="020B0604020202020204" pitchFamily="34" charset="0"/>
              </a:rPr>
              <a:t>OASYS elements: canvas, widgets, add-ons</a:t>
            </a:r>
          </a:p>
          <a:p>
            <a:r>
              <a:rPr lang="en-GB" sz="3600" dirty="0" smtClean="0"/>
              <a:t>OASYS environment </a:t>
            </a:r>
            <a:r>
              <a:rPr lang="en-GB" sz="3600" dirty="0"/>
              <a:t>for synchrotron radiation virtual </a:t>
            </a:r>
            <a:r>
              <a:rPr lang="en-GB" sz="3600" dirty="0" smtClean="0"/>
              <a:t>experiments </a:t>
            </a:r>
            <a:r>
              <a:rPr lang="en-GB" sz="3600" dirty="0"/>
              <a:t>is </a:t>
            </a:r>
            <a:r>
              <a:rPr lang="en-GB" sz="3600" dirty="0" smtClean="0"/>
              <a:t>presented </a:t>
            </a:r>
            <a:r>
              <a:rPr lang="en-GB" sz="3600" dirty="0"/>
              <a:t>as a graphical workspace (canvas) that can be populate with applications (widgets) that communicate among them and are picked up from menus. The applications (widgets) come from different simulation packages interfaced into OASYS and called add-ons. </a:t>
            </a:r>
          </a:p>
        </p:txBody>
      </p:sp>
      <p:pic>
        <p:nvPicPr>
          <p:cNvPr id="14" name="Picture 13" descr="xopp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17926" y="16937385"/>
            <a:ext cx="9505056" cy="7128792"/>
          </a:xfrm>
          <a:prstGeom prst="rect">
            <a:avLst/>
          </a:prstGeom>
        </p:spPr>
      </p:pic>
      <p:sp>
        <p:nvSpPr>
          <p:cNvPr id="24" name="Text Box 17"/>
          <p:cNvSpPr txBox="1">
            <a:spLocks noChangeArrowheads="1"/>
          </p:cNvSpPr>
          <p:nvPr/>
        </p:nvSpPr>
        <p:spPr bwMode="auto">
          <a:xfrm>
            <a:off x="15497646" y="34723361"/>
            <a:ext cx="13465496" cy="157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4000" b="1" dirty="0" smtClean="0">
                <a:solidFill>
                  <a:srgbClr val="132577"/>
                </a:solidFill>
                <a:cs typeface="Arial" panose="020B0604020202020204" pitchFamily="34" charset="0"/>
              </a:rPr>
              <a:t>Ray-tracing</a:t>
            </a:r>
          </a:p>
          <a:p>
            <a:pPr>
              <a:spcBef>
                <a:spcPct val="50000"/>
              </a:spcBef>
            </a:pPr>
            <a:r>
              <a:rPr lang="en-US" sz="3600" dirty="0" smtClean="0">
                <a:solidFill>
                  <a:srgbClr val="132577"/>
                </a:solidFill>
                <a:cs typeface="Arial" panose="020B0604020202020204" pitchFamily="34" charset="0"/>
              </a:rPr>
              <a:t>S</a:t>
            </a:r>
            <a:r>
              <a:rPr lang="en-GB" sz="3600" dirty="0" err="1" smtClean="0">
                <a:solidFill>
                  <a:srgbClr val="132577"/>
                </a:solidFill>
                <a:cs typeface="Arial" panose="020B0604020202020204" pitchFamily="34" charset="0"/>
              </a:rPr>
              <a:t>hadowOui</a:t>
            </a:r>
            <a:r>
              <a:rPr lang="en-GB" sz="3600" dirty="0" smtClean="0">
                <a:solidFill>
                  <a:srgbClr val="132577"/>
                </a:solidFill>
                <a:cs typeface="Arial" panose="020B0604020202020204" pitchFamily="34" charset="0"/>
              </a:rPr>
              <a:t> (frontend to shadow3 + Hybrid + DABAM  etc.)</a:t>
            </a:r>
          </a:p>
        </p:txBody>
      </p:sp>
      <p:pic>
        <p:nvPicPr>
          <p:cNvPr id="21" name="Picture 20"/>
          <p:cNvPicPr>
            <a:picLocks noChangeAspect="1"/>
          </p:cNvPicPr>
          <p:nvPr/>
        </p:nvPicPr>
        <p:blipFill>
          <a:blip r:embed="rId5"/>
          <a:stretch>
            <a:fillRect/>
          </a:stretch>
        </p:blipFill>
        <p:spPr>
          <a:xfrm>
            <a:off x="23994590" y="31050953"/>
            <a:ext cx="5847815" cy="3205436"/>
          </a:xfrm>
          <a:prstGeom prst="rect">
            <a:avLst/>
          </a:prstGeom>
        </p:spPr>
      </p:pic>
      <p:pic>
        <p:nvPicPr>
          <p:cNvPr id="27" name="Immagine 1" descr="PPT_EST 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418526" y="1023617"/>
            <a:ext cx="6790302"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14" y="303538"/>
            <a:ext cx="4104456" cy="521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id16a.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41662" y="27954609"/>
            <a:ext cx="9258754" cy="6624736"/>
          </a:xfrm>
          <a:prstGeom prst="rect">
            <a:avLst/>
          </a:prstGeom>
        </p:spPr>
      </p:pic>
    </p:spTree>
    <p:extLst>
      <p:ext uri="{BB962C8B-B14F-4D97-AF65-F5344CB8AC3E}">
        <p14:creationId xmlns:p14="http://schemas.microsoft.com/office/powerpoint/2010/main" val="30911368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osterA0-2015.potx" id="{71A9D228-CE2D-4AFE-A4CB-517C2D88A208}" vid="{19CFE0AD-F22A-4361-9484-E6667C0115D5}"/>
    </a:ext>
  </a:extLst>
</a:theme>
</file>

<file path=docProps/app.xml><?xml version="1.0" encoding="utf-8"?>
<Properties xmlns="http://schemas.openxmlformats.org/officeDocument/2006/extended-properties" xmlns:vt="http://schemas.openxmlformats.org/officeDocument/2006/docPropsVTypes">
  <Template>Poster-SRI2018-echo</Template>
  <TotalTime>56</TotalTime>
  <Words>551</Words>
  <Application>Microsoft Macintosh PowerPoint</Application>
  <PresentationFormat>Custom</PresentationFormat>
  <Paragraphs>31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OASYS: a software suite for beamline simulations and synchrotron virtual experiments.  </vt:lpstr>
    </vt:vector>
  </TitlesOfParts>
  <Company>E.S.R.F.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your title to this area of the page.  </dc:title>
  <dc:creator>SANCHEZ DEL RIO Manuel</dc:creator>
  <cp:lastModifiedBy>Manuel Sanchez del Rio</cp:lastModifiedBy>
  <cp:revision>19</cp:revision>
  <dcterms:created xsi:type="dcterms:W3CDTF">2018-05-22T14:18:37Z</dcterms:created>
  <dcterms:modified xsi:type="dcterms:W3CDTF">2018-06-02T15:01:02Z</dcterms:modified>
</cp:coreProperties>
</file>