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1" r:id="rId2"/>
    <p:sldId id="276" r:id="rId3"/>
    <p:sldId id="281" r:id="rId4"/>
    <p:sldId id="282" r:id="rId5"/>
    <p:sldId id="283" r:id="rId6"/>
    <p:sldId id="288" r:id="rId7"/>
    <p:sldId id="289" r:id="rId8"/>
    <p:sldId id="305" r:id="rId9"/>
    <p:sldId id="306" r:id="rId10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BD5"/>
          </a:solidFill>
        </a:fill>
      </a:tcStyle>
    </a:wholeTbl>
    <a:band2H>
      <a:tcTxStyle/>
      <a:tcStyle>
        <a:tcBdr/>
        <a:fill>
          <a:solidFill>
            <a:srgbClr val="E6E7EB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32577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32577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32577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BE0CA"/>
          </a:solidFill>
        </a:fill>
      </a:tcStyle>
    </a:wholeTbl>
    <a:band2H>
      <a:tcTxStyle/>
      <a:tcStyle>
        <a:tcBdr/>
        <a:fill>
          <a:solidFill>
            <a:srgbClr val="FDF0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4A3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4A3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4A30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DEF"/>
          </a:solidFill>
        </a:fill>
      </a:tcStyle>
    </a:wholeTbl>
    <a:band2H>
      <a:tcTxStyle/>
      <a:tcStyle>
        <a:tcBdr/>
        <a:fill>
          <a:solidFill>
            <a:srgbClr val="E6EFF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98D4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98D4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98D4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32577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32577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7" d="100"/>
          <a:sy n="87" d="100"/>
        </p:scale>
        <p:origin x="9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7312558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2.jpg" descr="logo_couv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999" y="1990799"/>
            <a:ext cx="7200002" cy="28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2.jpg" descr="logo_couv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999" y="1990799"/>
            <a:ext cx="7200002" cy="28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1600" b="1" cap="all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98D4"/>
                </a:solidFill>
              </a:rPr>
              <a:t>Click to edit Master text styles</a:t>
            </a:r>
          </a:p>
          <a:p>
            <a:pPr lvl="1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98D4"/>
                </a:solidFill>
              </a:rPr>
              <a:t>Second level</a:t>
            </a:r>
          </a:p>
          <a:p>
            <a:pPr lvl="2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98D4"/>
                </a:solidFill>
              </a:rPr>
              <a:t>Third level</a:t>
            </a:r>
          </a:p>
          <a:p>
            <a:pPr lvl="3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98D4"/>
                </a:solidFill>
              </a:rPr>
              <a:t>Fourth level</a:t>
            </a:r>
          </a:p>
          <a:p>
            <a:pPr lvl="4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98D4"/>
                </a:solidFill>
              </a:rPr>
              <a:t>Fifth level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1600" b="1" cap="all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1600" b="1" cap="all">
                <a:solidFill>
                  <a:srgbClr val="FFFFFF"/>
                </a:solidFill>
              </a:rPr>
              <a:t>ESRF COLOUR PALETTE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grpSp>
        <p:nvGrpSpPr>
          <p:cNvPr id="50" name="Group 50"/>
          <p:cNvGrpSpPr/>
          <p:nvPr/>
        </p:nvGrpSpPr>
        <p:grpSpPr>
          <a:xfrm>
            <a:off x="1751223" y="1016733"/>
            <a:ext cx="6421178" cy="4768212"/>
            <a:chOff x="0" y="0"/>
            <a:chExt cx="6421177" cy="4768210"/>
          </a:xfrm>
        </p:grpSpPr>
        <p:sp>
          <p:nvSpPr>
            <p:cNvPr id="26" name="Shape 26"/>
            <p:cNvSpPr/>
            <p:nvPr/>
          </p:nvSpPr>
          <p:spPr>
            <a:xfrm>
              <a:off x="1826389" y="1051141"/>
              <a:ext cx="2628294" cy="2628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3257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198453" y="254804"/>
              <a:ext cx="576405" cy="576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D77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026205" y="631877"/>
              <a:ext cx="576405" cy="576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4A3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530261" y="1218474"/>
              <a:ext cx="576405" cy="576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DD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10621" y="1978947"/>
              <a:ext cx="576405" cy="576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1A02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602779" y="2739420"/>
              <a:ext cx="576405" cy="576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98D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170561" y="3407447"/>
              <a:ext cx="576405" cy="576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AF007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390091" y="947566"/>
              <a:ext cx="576405" cy="576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32577">
                <a:alpha val="7490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101889" y="1671905"/>
              <a:ext cx="576405" cy="576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32577">
                <a:alpha val="5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13867" y="3927552"/>
              <a:ext cx="576405" cy="576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B7B9B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728759" y="3567512"/>
              <a:ext cx="576405" cy="576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1D2D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135912" y="2985407"/>
              <a:ext cx="576405" cy="576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67958" y="2292119"/>
              <a:ext cx="1260991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R019G037B119</a:t>
              </a:r>
            </a:p>
          </p:txBody>
        </p:sp>
        <p:sp>
          <p:nvSpPr>
            <p:cNvPr id="39" name="Shape 39"/>
            <p:cNvSpPr/>
            <p:nvPr/>
          </p:nvSpPr>
          <p:spPr>
            <a:xfrm>
              <a:off x="3362034" y="0"/>
              <a:ext cx="1260991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 lvl="0">
                <a:defRPr sz="1800"/>
              </a:pPr>
              <a:r>
                <a:rPr sz="1200"/>
                <a:t>R237G119B003</a:t>
              </a:r>
            </a:p>
          </p:txBody>
        </p:sp>
        <p:sp>
          <p:nvSpPr>
            <p:cNvPr id="40" name="Shape 40"/>
            <p:cNvSpPr/>
            <p:nvPr/>
          </p:nvSpPr>
          <p:spPr>
            <a:xfrm>
              <a:off x="4296209" y="401343"/>
              <a:ext cx="1314513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 lvl="0">
                <a:defRPr sz="1800"/>
              </a:pPr>
              <a:r>
                <a:rPr sz="1200"/>
                <a:t>R244G163B000</a:t>
              </a:r>
            </a:p>
          </p:txBody>
        </p:sp>
        <p:sp>
          <p:nvSpPr>
            <p:cNvPr id="41" name="Shape 41"/>
            <p:cNvSpPr/>
            <p:nvPr/>
          </p:nvSpPr>
          <p:spPr>
            <a:xfrm>
              <a:off x="4818463" y="995281"/>
              <a:ext cx="1314513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 lvl="0">
                <a:defRPr sz="1800"/>
              </a:pPr>
              <a:r>
                <a:rPr sz="1200"/>
                <a:t>R255G221B000</a:t>
              </a:r>
            </a:p>
          </p:txBody>
        </p:sp>
        <p:sp>
          <p:nvSpPr>
            <p:cNvPr id="42" name="Shape 42"/>
            <p:cNvSpPr/>
            <p:nvPr/>
          </p:nvSpPr>
          <p:spPr>
            <a:xfrm>
              <a:off x="5106665" y="1808953"/>
              <a:ext cx="1314513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 lvl="0">
                <a:defRPr sz="1800"/>
              </a:pPr>
              <a:r>
                <a:rPr sz="1200"/>
                <a:t>R081G160B038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5106665" y="2647797"/>
              <a:ext cx="1314513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 lvl="0">
                <a:defRPr sz="1800"/>
              </a:pPr>
              <a:r>
                <a:rPr sz="1200"/>
                <a:t>R000G152B212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x="4699669" y="3397860"/>
              <a:ext cx="1314513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 lvl="0">
                <a:defRPr sz="1800"/>
              </a:pPr>
              <a:r>
                <a:rPr sz="1200"/>
                <a:t>R175G000B124</a:t>
              </a:r>
            </a:p>
          </p:txBody>
        </p:sp>
        <p:sp>
          <p:nvSpPr>
            <p:cNvPr id="45" name="Shape 45"/>
            <p:cNvSpPr/>
            <p:nvPr/>
          </p:nvSpPr>
          <p:spPr>
            <a:xfrm>
              <a:off x="335065" y="735662"/>
              <a:ext cx="1314513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 lvl="0">
                <a:defRPr sz="1800"/>
              </a:pPr>
              <a:r>
                <a:rPr sz="1200"/>
                <a:t>ESRF blue 75%</a:t>
              </a:r>
            </a:p>
          </p:txBody>
        </p:sp>
        <p:sp>
          <p:nvSpPr>
            <p:cNvPr id="46" name="Shape 46"/>
            <p:cNvSpPr/>
            <p:nvPr/>
          </p:nvSpPr>
          <p:spPr>
            <a:xfrm>
              <a:off x="0" y="1517879"/>
              <a:ext cx="1314513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 lvl="0">
                <a:defRPr sz="1800"/>
              </a:pPr>
              <a:r>
                <a:rPr sz="1200"/>
                <a:t>ESRF blue 50%</a:t>
              </a:r>
            </a:p>
          </p:txBody>
        </p:sp>
        <p:sp>
          <p:nvSpPr>
            <p:cNvPr id="47" name="Shape 47"/>
            <p:cNvSpPr/>
            <p:nvPr/>
          </p:nvSpPr>
          <p:spPr>
            <a:xfrm>
              <a:off x="1900760" y="4503956"/>
              <a:ext cx="1314513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 lvl="0">
                <a:defRPr sz="1800"/>
              </a:pPr>
              <a:r>
                <a:rPr sz="1200"/>
                <a:t>R183G185B186</a:t>
              </a:r>
            </a:p>
          </p:txBody>
        </p:sp>
        <p:sp>
          <p:nvSpPr>
            <p:cNvPr id="48" name="Shape 48"/>
            <p:cNvSpPr/>
            <p:nvPr/>
          </p:nvSpPr>
          <p:spPr>
            <a:xfrm>
              <a:off x="990651" y="4137748"/>
              <a:ext cx="1314513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 lvl="0">
                <a:defRPr sz="1800"/>
              </a:pPr>
              <a:r>
                <a:rPr sz="1200"/>
                <a:t>R209G210B212</a:t>
              </a:r>
            </a:p>
          </p:txBody>
        </p:sp>
        <p:sp>
          <p:nvSpPr>
            <p:cNvPr id="49" name="Shape 49"/>
            <p:cNvSpPr/>
            <p:nvPr/>
          </p:nvSpPr>
          <p:spPr>
            <a:xfrm>
              <a:off x="260507" y="3550339"/>
              <a:ext cx="1314513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pPr lvl="0">
                <a:defRPr sz="1800"/>
              </a:pPr>
              <a:r>
                <a:rPr sz="1200"/>
                <a:t>R244G244B244</a:t>
              </a:r>
            </a:p>
          </p:txBody>
        </p:sp>
      </p:grp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 descr="logo_texte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63999" y="6210000"/>
            <a:ext cx="1975945" cy="64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179999" y="125999"/>
            <a:ext cx="496802" cy="496802"/>
          </a:xfrm>
          <a:prstGeom prst="rect">
            <a:avLst/>
          </a:prstGeom>
          <a:solidFill>
            <a:srgbClr val="13257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image1.jpg" descr="logo_texte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63999" y="6210000"/>
            <a:ext cx="1975945" cy="64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179999" y="125999"/>
            <a:ext cx="496802" cy="496802"/>
          </a:xfrm>
          <a:prstGeom prst="rect">
            <a:avLst/>
          </a:prstGeom>
          <a:solidFill>
            <a:srgbClr val="13257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727199" y="0"/>
            <a:ext cx="8236802" cy="748801"/>
          </a:xfrm>
          <a:prstGeom prst="rect">
            <a:avLst/>
          </a:prstGeom>
          <a:solidFill>
            <a:srgbClr val="13257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1600" b="1" cap="all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727687" y="764704"/>
            <a:ext cx="8236802" cy="6093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98D4"/>
                </a:solidFill>
              </a:rPr>
              <a:t>Click to edit Master text styles</a:t>
            </a:r>
          </a:p>
          <a:p>
            <a:pPr lvl="1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98D4"/>
                </a:solidFill>
              </a:rPr>
              <a:t>Second level</a:t>
            </a:r>
          </a:p>
          <a:p>
            <a:pPr lvl="2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98D4"/>
                </a:solidFill>
              </a:rPr>
              <a:t>Third level</a:t>
            </a:r>
          </a:p>
          <a:p>
            <a:pPr lvl="3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98D4"/>
                </a:solidFill>
              </a:rPr>
              <a:t>Fourth level</a:t>
            </a:r>
          </a:p>
          <a:p>
            <a:pPr lvl="4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98D4"/>
                </a:solidFill>
              </a:rPr>
              <a:t>Fifth level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179513" y="6568837"/>
            <a:ext cx="413560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spAutoFit/>
          </a:bodyPr>
          <a:lstStyle>
            <a:lvl1pPr>
              <a:defRPr sz="800" b="1">
                <a:solidFill>
                  <a:srgbClr val="132577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ransition spd="med"/>
  <p:txStyles>
    <p:titleStyle>
      <a:lvl1pPr>
        <a:defRPr sz="1600" b="1" cap="all">
          <a:solidFill>
            <a:srgbClr val="FFFFFF"/>
          </a:solidFill>
          <a:latin typeface="Arial"/>
          <a:ea typeface="Arial"/>
          <a:cs typeface="Arial"/>
          <a:sym typeface="Arial"/>
        </a:defRPr>
      </a:lvl1pPr>
      <a:lvl2pPr>
        <a:defRPr sz="1600" b="1" cap="all">
          <a:solidFill>
            <a:srgbClr val="FFFFFF"/>
          </a:solidFill>
          <a:latin typeface="Arial"/>
          <a:ea typeface="Arial"/>
          <a:cs typeface="Arial"/>
          <a:sym typeface="Arial"/>
        </a:defRPr>
      </a:lvl2pPr>
      <a:lvl3pPr>
        <a:defRPr sz="1600" b="1" cap="all">
          <a:solidFill>
            <a:srgbClr val="FFFFFF"/>
          </a:solidFill>
          <a:latin typeface="Arial"/>
          <a:ea typeface="Arial"/>
          <a:cs typeface="Arial"/>
          <a:sym typeface="Arial"/>
        </a:defRPr>
      </a:lvl3pPr>
      <a:lvl4pPr>
        <a:defRPr sz="1600" b="1" cap="all">
          <a:solidFill>
            <a:srgbClr val="FFFFFF"/>
          </a:solidFill>
          <a:latin typeface="Arial"/>
          <a:ea typeface="Arial"/>
          <a:cs typeface="Arial"/>
          <a:sym typeface="Arial"/>
        </a:defRPr>
      </a:lvl4pPr>
      <a:lvl5pPr>
        <a:defRPr sz="1600" b="1" cap="all">
          <a:solidFill>
            <a:srgbClr val="FFFFFF"/>
          </a:solidFill>
          <a:latin typeface="Arial"/>
          <a:ea typeface="Arial"/>
          <a:cs typeface="Arial"/>
          <a:sym typeface="Arial"/>
        </a:defRPr>
      </a:lvl5pPr>
      <a:lvl6pPr>
        <a:defRPr sz="1600" b="1" cap="all">
          <a:solidFill>
            <a:srgbClr val="FFFFFF"/>
          </a:solidFill>
          <a:latin typeface="Arial"/>
          <a:ea typeface="Arial"/>
          <a:cs typeface="Arial"/>
          <a:sym typeface="Arial"/>
        </a:defRPr>
      </a:lvl6pPr>
      <a:lvl7pPr>
        <a:defRPr sz="1600" b="1" cap="all">
          <a:solidFill>
            <a:srgbClr val="FFFFFF"/>
          </a:solidFill>
          <a:latin typeface="Arial"/>
          <a:ea typeface="Arial"/>
          <a:cs typeface="Arial"/>
          <a:sym typeface="Arial"/>
        </a:defRPr>
      </a:lvl7pPr>
      <a:lvl8pPr>
        <a:defRPr sz="1600" b="1" cap="all">
          <a:solidFill>
            <a:srgbClr val="FFFFFF"/>
          </a:solidFill>
          <a:latin typeface="Arial"/>
          <a:ea typeface="Arial"/>
          <a:cs typeface="Arial"/>
          <a:sym typeface="Arial"/>
        </a:defRPr>
      </a:lvl8pPr>
      <a:lvl9pPr>
        <a:defRPr sz="1600" b="1" cap="all">
          <a:solidFill>
            <a:srgbClr val="FFFFFF"/>
          </a:solidFill>
          <a:latin typeface="Arial"/>
          <a:ea typeface="Arial"/>
          <a:cs typeface="Arial"/>
          <a:sym typeface="Arial"/>
        </a:defRPr>
      </a:lvl9pPr>
    </p:titleStyle>
    <p:bodyStyle>
      <a:lvl1pPr>
        <a:spcBef>
          <a:spcPts val="1000"/>
        </a:spcBef>
        <a:defRPr b="1">
          <a:solidFill>
            <a:srgbClr val="0098D4"/>
          </a:solidFill>
          <a:latin typeface="Arial"/>
          <a:ea typeface="Arial"/>
          <a:cs typeface="Arial"/>
          <a:sym typeface="Arial"/>
        </a:defRPr>
      </a:lvl1pPr>
      <a:lvl2pPr>
        <a:spcBef>
          <a:spcPts val="1000"/>
        </a:spcBef>
        <a:defRPr b="1">
          <a:solidFill>
            <a:srgbClr val="0098D4"/>
          </a:solidFill>
          <a:latin typeface="Arial"/>
          <a:ea typeface="Arial"/>
          <a:cs typeface="Arial"/>
          <a:sym typeface="Arial"/>
        </a:defRPr>
      </a:lvl2pPr>
      <a:lvl3pPr>
        <a:spcBef>
          <a:spcPts val="1000"/>
        </a:spcBef>
        <a:defRPr b="1">
          <a:solidFill>
            <a:srgbClr val="0098D4"/>
          </a:solidFill>
          <a:latin typeface="Arial"/>
          <a:ea typeface="Arial"/>
          <a:cs typeface="Arial"/>
          <a:sym typeface="Arial"/>
        </a:defRPr>
      </a:lvl3pPr>
      <a:lvl4pPr marL="392113" indent="-209550">
        <a:spcBef>
          <a:spcPts val="1000"/>
        </a:spcBef>
        <a:buSzPct val="80000"/>
        <a:buChar char="●"/>
        <a:defRPr b="1">
          <a:solidFill>
            <a:srgbClr val="0098D4"/>
          </a:solidFill>
          <a:latin typeface="Arial"/>
          <a:ea typeface="Arial"/>
          <a:cs typeface="Arial"/>
          <a:sym typeface="Arial"/>
        </a:defRPr>
      </a:lvl4pPr>
      <a:lvl5pPr marL="1249362" indent="-261937">
        <a:spcBef>
          <a:spcPts val="1000"/>
        </a:spcBef>
        <a:buSzPct val="100000"/>
        <a:buChar char="&gt;"/>
        <a:defRPr b="1">
          <a:solidFill>
            <a:srgbClr val="0098D4"/>
          </a:solidFill>
          <a:latin typeface="Arial"/>
          <a:ea typeface="Arial"/>
          <a:cs typeface="Arial"/>
          <a:sym typeface="Arial"/>
        </a:defRPr>
      </a:lvl5pPr>
      <a:lvl6pPr marL="2491739" indent="-205739">
        <a:spcBef>
          <a:spcPts val="1000"/>
        </a:spcBef>
        <a:buSzPct val="100000"/>
        <a:buChar char="•"/>
        <a:defRPr b="1">
          <a:solidFill>
            <a:srgbClr val="0098D4"/>
          </a:solidFill>
          <a:latin typeface="Arial"/>
          <a:ea typeface="Arial"/>
          <a:cs typeface="Arial"/>
          <a:sym typeface="Arial"/>
        </a:defRPr>
      </a:lvl6pPr>
      <a:lvl7pPr marL="2948939" indent="-205739">
        <a:spcBef>
          <a:spcPts val="1000"/>
        </a:spcBef>
        <a:buSzPct val="100000"/>
        <a:buChar char="•"/>
        <a:defRPr b="1">
          <a:solidFill>
            <a:srgbClr val="0098D4"/>
          </a:solidFill>
          <a:latin typeface="Arial"/>
          <a:ea typeface="Arial"/>
          <a:cs typeface="Arial"/>
          <a:sym typeface="Arial"/>
        </a:defRPr>
      </a:lvl7pPr>
      <a:lvl8pPr marL="3406140" indent="-205740">
        <a:spcBef>
          <a:spcPts val="1000"/>
        </a:spcBef>
        <a:buSzPct val="100000"/>
        <a:buChar char="•"/>
        <a:defRPr b="1">
          <a:solidFill>
            <a:srgbClr val="0098D4"/>
          </a:solidFill>
          <a:latin typeface="Arial"/>
          <a:ea typeface="Arial"/>
          <a:cs typeface="Arial"/>
          <a:sym typeface="Arial"/>
        </a:defRPr>
      </a:lvl8pPr>
      <a:lvl9pPr marL="3863340" indent="-205740">
        <a:spcBef>
          <a:spcPts val="1000"/>
        </a:spcBef>
        <a:buSzPct val="100000"/>
        <a:buChar char="•"/>
        <a:defRPr b="1">
          <a:solidFill>
            <a:srgbClr val="0098D4"/>
          </a:solidFill>
          <a:latin typeface="Arial"/>
          <a:ea typeface="Arial"/>
          <a:cs typeface="Arial"/>
          <a:sym typeface="Arial"/>
        </a:defRPr>
      </a:lvl9pPr>
    </p:bodyStyle>
    <p:otherStyle>
      <a:lvl1pPr>
        <a:defRPr sz="800" b="1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>
        <a:defRPr sz="800" b="1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>
        <a:defRPr sz="800" b="1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>
        <a:defRPr sz="800" b="1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>
        <a:defRPr sz="800" b="1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>
        <a:defRPr sz="800" b="1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>
        <a:defRPr sz="800" b="1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>
        <a:defRPr sz="800" b="1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>
        <a:defRPr sz="800" b="1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1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719571" y="6568839"/>
            <a:ext cx="61200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800" b="1">
                <a:solidFill>
                  <a:srgbClr val="132577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>
                <a:solidFill>
                  <a:srgbClr val="132577"/>
                </a:solidFill>
              </a:rPr>
              <a:t>20171205 srio@esrf.eu</a:t>
            </a:r>
          </a:p>
        </p:txBody>
      </p:sp>
      <p:pic>
        <p:nvPicPr>
          <p:cNvPr id="103" name="image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93" y="1716658"/>
            <a:ext cx="6206644" cy="3207269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727199" y="125999"/>
            <a:ext cx="8236802" cy="4968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1600" b="1" cap="all">
                <a:solidFill>
                  <a:srgbClr val="FFFFFF"/>
                </a:solidFill>
              </a:rPr>
              <a:t>From theory to software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xfrm>
            <a:off x="179512" y="6483437"/>
            <a:ext cx="413561" cy="21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800" b="1">
                <a:solidFill>
                  <a:srgbClr val="132577"/>
                </a:solidFill>
              </a:rPr>
              <a:t>1</a:t>
            </a:fld>
            <a:endParaRPr sz="800" b="1">
              <a:solidFill>
                <a:srgbClr val="132577"/>
              </a:solidFill>
            </a:endParaRPr>
          </a:p>
        </p:txBody>
      </p:sp>
      <p:pic>
        <p:nvPicPr>
          <p:cNvPr id="106" name="image1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10" y="1531481"/>
            <a:ext cx="2040865" cy="1454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image17.png" descr="\begin{align}&#10;\frac{\partial^2 \mathbf{E}}{\partial t^2} - c_0^2 \cdot \nabla^2 \mathbf{E} &amp;= 0\\&#10;\frac{\partial^2 \mathbf{B}}{\partial t^2} - c_0^2 \cdot \nabla^2 \mathbf{B} &amp;= 0&#10;\end{align}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24498" y="4015776"/>
            <a:ext cx="1435747" cy="803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18.png" descr=" (\nabla^2 + k^2)\mathbf{E} = 0,\, \mathbf{B} = -\frac{i}{k} \nabla \times \mathbf{E},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91916" y="2661560"/>
            <a:ext cx="2189214" cy="32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image14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08959" y="4598191"/>
            <a:ext cx="1958528" cy="1918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image19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92781" y="2590872"/>
            <a:ext cx="3159169" cy="1895501"/>
          </a:xfrm>
          <a:prstGeom prst="rect">
            <a:avLst/>
          </a:prstGeom>
          <a:ln w="12700">
            <a:miter lim="400000"/>
          </a:ln>
          <a:effectLst>
            <a:outerShdw blurRad="50800" dist="50800" dir="5400000" rotWithShape="0">
              <a:srgbClr val="000000">
                <a:alpha val="27000"/>
              </a:srgbClr>
            </a:outerShdw>
          </a:effectLst>
        </p:spPr>
      </p:pic>
      <p:pic>
        <p:nvPicPr>
          <p:cNvPr id="111" name="image20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264436" y="4351111"/>
            <a:ext cx="1789919" cy="18740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/>
          <p:cNvGrpSpPr/>
          <p:nvPr/>
        </p:nvGrpSpPr>
        <p:grpSpPr>
          <a:xfrm>
            <a:off x="7120555" y="491465"/>
            <a:ext cx="1839398" cy="2273242"/>
            <a:chOff x="7120555" y="491465"/>
            <a:chExt cx="1839398" cy="2273242"/>
          </a:xfrm>
        </p:grpSpPr>
        <p:pic>
          <p:nvPicPr>
            <p:cNvPr id="112" name="image21.png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51525" y="1117769"/>
              <a:ext cx="1795512" cy="8335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" name="image22.png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120555" y="491465"/>
              <a:ext cx="1809516" cy="6196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" name="image23.png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7143165" y="2558412"/>
              <a:ext cx="1816788" cy="206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150437" y="1929034"/>
              <a:ext cx="1809516" cy="638653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719571" y="6568839"/>
            <a:ext cx="61200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800" b="1">
                <a:solidFill>
                  <a:srgbClr val="132577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>
                <a:solidFill>
                  <a:srgbClr val="132577"/>
                </a:solidFill>
              </a:rPr>
              <a:t>20171205 srio@esrf.eu</a:t>
            </a:r>
          </a:p>
        </p:txBody>
      </p:sp>
      <p:sp>
        <p:nvSpPr>
          <p:cNvPr id="388" name="Shape 388"/>
          <p:cNvSpPr>
            <a:spLocks noGrp="1"/>
          </p:cNvSpPr>
          <p:nvPr>
            <p:ph type="title"/>
          </p:nvPr>
        </p:nvSpPr>
        <p:spPr>
          <a:xfrm>
            <a:off x="727199" y="125999"/>
            <a:ext cx="8236802" cy="4968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1600" b="1" cap="all">
                <a:solidFill>
                  <a:srgbClr val="FFFFFF"/>
                </a:solidFill>
              </a:rPr>
              <a:t>RAY TRACING</a:t>
            </a:r>
          </a:p>
        </p:txBody>
      </p:sp>
      <p:sp>
        <p:nvSpPr>
          <p:cNvPr id="389" name="Shape 389"/>
          <p:cNvSpPr>
            <a:spLocks noGrp="1"/>
          </p:cNvSpPr>
          <p:nvPr>
            <p:ph type="sldNum" sz="quarter" idx="2"/>
          </p:nvPr>
        </p:nvSpPr>
        <p:spPr>
          <a:xfrm>
            <a:off x="179512" y="6483437"/>
            <a:ext cx="413561" cy="21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800" b="1">
                <a:solidFill>
                  <a:srgbClr val="132577"/>
                </a:solidFill>
              </a:rPr>
              <a:t>2</a:t>
            </a:fld>
            <a:endParaRPr sz="800" b="1">
              <a:solidFill>
                <a:srgbClr val="132577"/>
              </a:solidFill>
            </a:endParaRPr>
          </a:p>
        </p:txBody>
      </p:sp>
      <p:pic>
        <p:nvPicPr>
          <p:cNvPr id="390" name="image7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136" y="639187"/>
            <a:ext cx="8513009" cy="22824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age7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961005"/>
            <a:ext cx="4033940" cy="2219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image78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99991" y="3737364"/>
            <a:ext cx="3935786" cy="2750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image79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89897" y="2193041"/>
            <a:ext cx="5374103" cy="149231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8"/>
          <p:cNvSpPr/>
          <p:nvPr/>
        </p:nvSpPr>
        <p:spPr>
          <a:xfrm>
            <a:off x="6305579" y="3257176"/>
            <a:ext cx="2403566" cy="164353"/>
          </a:xfrm>
          <a:prstGeom prst="rect">
            <a:avLst/>
          </a:prstGeom>
          <a:solidFill>
            <a:schemeClr val="accent5">
              <a:lumMod val="20000"/>
              <a:lumOff val="80000"/>
              <a:alpha val="36000"/>
            </a:schemeClr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xfrm>
            <a:off x="727199" y="125999"/>
            <a:ext cx="8236802" cy="4968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1600" b="1" cap="all">
                <a:solidFill>
                  <a:srgbClr val="FFFFFF"/>
                </a:solidFill>
              </a:rPr>
              <a:t>SRW – ZERO EMITTANCE</a:t>
            </a:r>
          </a:p>
        </p:txBody>
      </p:sp>
      <p:sp>
        <p:nvSpPr>
          <p:cNvPr id="418" name="Shape 418"/>
          <p:cNvSpPr>
            <a:spLocks noGrp="1"/>
          </p:cNvSpPr>
          <p:nvPr>
            <p:ph type="sldNum" sz="quarter" idx="2"/>
          </p:nvPr>
        </p:nvSpPr>
        <p:spPr>
          <a:xfrm>
            <a:off x="179512" y="6483437"/>
            <a:ext cx="413561" cy="21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800" b="1">
                <a:solidFill>
                  <a:srgbClr val="132577"/>
                </a:solidFill>
              </a:rPr>
              <a:t>3</a:t>
            </a:fld>
            <a:endParaRPr sz="800" b="1">
              <a:solidFill>
                <a:srgbClr val="132577"/>
              </a:solidFill>
            </a:endParaRPr>
          </a:p>
        </p:txBody>
      </p:sp>
      <p:pic>
        <p:nvPicPr>
          <p:cNvPr id="419" name="image8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4135" y="730161"/>
            <a:ext cx="3350314" cy="2424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" name="image8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4135" y="3879122"/>
            <a:ext cx="3350314" cy="24662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3" name="Group 423"/>
          <p:cNvGrpSpPr/>
          <p:nvPr/>
        </p:nvGrpSpPr>
        <p:grpSpPr>
          <a:xfrm>
            <a:off x="74260" y="1387449"/>
            <a:ext cx="2704681" cy="4992482"/>
            <a:chOff x="0" y="0"/>
            <a:chExt cx="2704680" cy="4992480"/>
          </a:xfrm>
        </p:grpSpPr>
        <p:pic>
          <p:nvPicPr>
            <p:cNvPr id="421" name="image88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2704681" cy="4809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2" name="image89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28600" y="87479"/>
              <a:ext cx="676081" cy="4905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24" name="image90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50129" y="5294348"/>
            <a:ext cx="2096557" cy="1563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image91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87824" y="3789040"/>
            <a:ext cx="2147895" cy="1601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image92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973428" y="2267387"/>
            <a:ext cx="2185066" cy="1629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image93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970870" y="757274"/>
            <a:ext cx="2159138" cy="1612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roup 431"/>
          <p:cNvGrpSpPr/>
          <p:nvPr/>
        </p:nvGrpSpPr>
        <p:grpSpPr>
          <a:xfrm>
            <a:off x="66527" y="1380227"/>
            <a:ext cx="2542681" cy="5010121"/>
            <a:chOff x="0" y="0"/>
            <a:chExt cx="2542680" cy="5010120"/>
          </a:xfrm>
        </p:grpSpPr>
        <p:pic>
          <p:nvPicPr>
            <p:cNvPr id="429" name="image94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542681" cy="4790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0" name="image89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14040" y="105119"/>
              <a:ext cx="676081" cy="4905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xfrm>
            <a:off x="727199" y="125999"/>
            <a:ext cx="8236802" cy="4968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1600" b="1" cap="all">
                <a:solidFill>
                  <a:srgbClr val="FFFFFF"/>
                </a:solidFill>
              </a:rPr>
              <a:t>SRW - EBS</a:t>
            </a:r>
          </a:p>
        </p:txBody>
      </p:sp>
      <p:sp>
        <p:nvSpPr>
          <p:cNvPr id="433" name="Shape 433"/>
          <p:cNvSpPr>
            <a:spLocks noGrp="1"/>
          </p:cNvSpPr>
          <p:nvPr>
            <p:ph type="sldNum" sz="quarter" idx="2"/>
          </p:nvPr>
        </p:nvSpPr>
        <p:spPr>
          <a:xfrm>
            <a:off x="179512" y="6483437"/>
            <a:ext cx="413561" cy="21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800" b="1">
                <a:solidFill>
                  <a:srgbClr val="132577"/>
                </a:solidFill>
              </a:rPr>
              <a:t>4</a:t>
            </a:fld>
            <a:endParaRPr sz="800" b="1">
              <a:solidFill>
                <a:srgbClr val="132577"/>
              </a:solidFill>
            </a:endParaRPr>
          </a:p>
        </p:txBody>
      </p:sp>
      <p:pic>
        <p:nvPicPr>
          <p:cNvPr id="434" name="image9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9812" y="5301207"/>
            <a:ext cx="1919593" cy="1431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image96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48064" y="1094311"/>
            <a:ext cx="3448051" cy="2543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image97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148064" y="3837454"/>
            <a:ext cx="3457576" cy="2581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image98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848156" y="3850042"/>
            <a:ext cx="1934889" cy="1451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image99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906710" y="2443188"/>
            <a:ext cx="1903702" cy="1427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image100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879812" y="920761"/>
            <a:ext cx="1930600" cy="1447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 443"/>
          <p:cNvGrpSpPr/>
          <p:nvPr/>
        </p:nvGrpSpPr>
        <p:grpSpPr>
          <a:xfrm>
            <a:off x="-72517" y="1375963"/>
            <a:ext cx="2666521" cy="4941000"/>
            <a:chOff x="0" y="0"/>
            <a:chExt cx="2666519" cy="4940999"/>
          </a:xfrm>
        </p:grpSpPr>
        <p:pic>
          <p:nvPicPr>
            <p:cNvPr id="441" name="image101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666520" cy="47620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2" name="image89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56239" y="35998"/>
              <a:ext cx="676081" cy="4905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xfrm>
            <a:off x="727199" y="125999"/>
            <a:ext cx="8236802" cy="4968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1600" b="1" cap="all">
                <a:solidFill>
                  <a:srgbClr val="FFFFFF"/>
                </a:solidFill>
              </a:rPr>
              <a:t>SRW – HIGH BETA</a:t>
            </a:r>
          </a:p>
        </p:txBody>
      </p:sp>
      <p:sp>
        <p:nvSpPr>
          <p:cNvPr id="445" name="Shape 445"/>
          <p:cNvSpPr>
            <a:spLocks noGrp="1"/>
          </p:cNvSpPr>
          <p:nvPr>
            <p:ph type="sldNum" sz="quarter" idx="2"/>
          </p:nvPr>
        </p:nvSpPr>
        <p:spPr>
          <a:xfrm>
            <a:off x="179512" y="6483437"/>
            <a:ext cx="413561" cy="21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800" b="1">
                <a:solidFill>
                  <a:srgbClr val="132577"/>
                </a:solidFill>
              </a:rPr>
              <a:t>5</a:t>
            </a:fld>
            <a:endParaRPr sz="800" b="1">
              <a:solidFill>
                <a:srgbClr val="132577"/>
              </a:solidFill>
            </a:endParaRPr>
          </a:p>
        </p:txBody>
      </p:sp>
      <p:pic>
        <p:nvPicPr>
          <p:cNvPr id="446" name="image10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23828" y="5433126"/>
            <a:ext cx="1898926" cy="1416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image103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01087" y="1213826"/>
            <a:ext cx="3714751" cy="2543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image104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38852" y="3914695"/>
            <a:ext cx="3486151" cy="2562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9" name="image105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23828" y="3861048"/>
            <a:ext cx="1978254" cy="1475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image106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059832" y="2396637"/>
            <a:ext cx="1904544" cy="1428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" name="image107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986121" y="744821"/>
            <a:ext cx="1994439" cy="1495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719571" y="6568839"/>
            <a:ext cx="612000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800" b="1">
                <a:solidFill>
                  <a:srgbClr val="132577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" b="1">
                <a:solidFill>
                  <a:srgbClr val="132577"/>
                </a:solidFill>
              </a:rPr>
              <a:t>20171205 srio@esrf.eu</a:t>
            </a:r>
          </a:p>
        </p:txBody>
      </p:sp>
      <p:sp>
        <p:nvSpPr>
          <p:cNvPr id="474" name="Shape 474"/>
          <p:cNvSpPr>
            <a:spLocks noGrp="1"/>
          </p:cNvSpPr>
          <p:nvPr>
            <p:ph type="title"/>
          </p:nvPr>
        </p:nvSpPr>
        <p:spPr>
          <a:xfrm>
            <a:off x="727199" y="125999"/>
            <a:ext cx="8236802" cy="4968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1600" b="1" cap="all">
                <a:solidFill>
                  <a:srgbClr val="FFFFFF"/>
                </a:solidFill>
              </a:rPr>
              <a:t>SRW – FEW ELECTRONS</a:t>
            </a:r>
          </a:p>
        </p:txBody>
      </p:sp>
      <p:sp>
        <p:nvSpPr>
          <p:cNvPr id="475" name="Shape 475"/>
          <p:cNvSpPr>
            <a:spLocks noGrp="1"/>
          </p:cNvSpPr>
          <p:nvPr>
            <p:ph type="sldNum" sz="quarter" idx="2"/>
          </p:nvPr>
        </p:nvSpPr>
        <p:spPr>
          <a:xfrm>
            <a:off x="179512" y="6483437"/>
            <a:ext cx="413561" cy="21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800" b="1">
                <a:solidFill>
                  <a:srgbClr val="132577"/>
                </a:solidFill>
              </a:rPr>
              <a:t>6</a:t>
            </a:fld>
            <a:endParaRPr sz="800" b="1">
              <a:solidFill>
                <a:srgbClr val="132577"/>
              </a:solidFill>
            </a:endParaRPr>
          </a:p>
        </p:txBody>
      </p:sp>
      <p:pic>
        <p:nvPicPr>
          <p:cNvPr id="476" name="image1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7287" y="2820455"/>
            <a:ext cx="7214170" cy="366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image10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536" y="764704"/>
            <a:ext cx="7957074" cy="1701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/>
          </p:cNvSpPr>
          <p:nvPr>
            <p:ph type="title"/>
          </p:nvPr>
        </p:nvSpPr>
        <p:spPr>
          <a:xfrm>
            <a:off x="727199" y="125999"/>
            <a:ext cx="8236802" cy="4968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1600" b="1" cap="all">
                <a:solidFill>
                  <a:srgbClr val="FFFFFF"/>
                </a:solidFill>
              </a:rPr>
              <a:t>SOURCE modes</a:t>
            </a:r>
          </a:p>
        </p:txBody>
      </p:sp>
      <p:sp>
        <p:nvSpPr>
          <p:cNvPr id="480" name="Shape 480"/>
          <p:cNvSpPr>
            <a:spLocks noGrp="1"/>
          </p:cNvSpPr>
          <p:nvPr>
            <p:ph type="sldNum" sz="quarter" idx="2"/>
          </p:nvPr>
        </p:nvSpPr>
        <p:spPr>
          <a:xfrm>
            <a:off x="179512" y="6483437"/>
            <a:ext cx="413561" cy="21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800" b="1">
                <a:solidFill>
                  <a:srgbClr val="132577"/>
                </a:solidFill>
              </a:rPr>
              <a:t>7</a:t>
            </a:fld>
            <a:endParaRPr sz="800" b="1">
              <a:solidFill>
                <a:srgbClr val="132577"/>
              </a:solidFill>
            </a:endParaRPr>
          </a:p>
        </p:txBody>
      </p:sp>
      <p:pic>
        <p:nvPicPr>
          <p:cNvPr id="481" name="image1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503" y="1380454"/>
            <a:ext cx="2772001" cy="2100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image1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1988" y="1380454"/>
            <a:ext cx="2772001" cy="2100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image1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48471" y="1380454"/>
            <a:ext cx="2772001" cy="2100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113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5503" y="3777083"/>
            <a:ext cx="2772001" cy="2100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image114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31988" y="3777083"/>
            <a:ext cx="2772001" cy="2100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image115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48471" y="3777083"/>
            <a:ext cx="2772001" cy="2100190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Shape 487"/>
          <p:cNvSpPr/>
          <p:nvPr/>
        </p:nvSpPr>
        <p:spPr>
          <a:xfrm>
            <a:off x="593071" y="6237311"/>
            <a:ext cx="7651337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13257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32577"/>
                </a:solidFill>
              </a:rPr>
              <a:t>2m u18 @ current or EBS, with energy spread, 1.harmonic (8keV)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/>
          </p:cNvSpPr>
          <p:nvPr>
            <p:ph type="title"/>
          </p:nvPr>
        </p:nvSpPr>
        <p:spPr>
          <a:xfrm>
            <a:off x="727199" y="116632"/>
            <a:ext cx="8236802" cy="4968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1600" b="1" cap="all">
                <a:solidFill>
                  <a:srgbClr val="FFFFFF"/>
                </a:solidFill>
              </a:rPr>
              <a:t>GOAL: VIRTUAL EXPERIMETS – software integration</a:t>
            </a:r>
          </a:p>
        </p:txBody>
      </p:sp>
      <p:sp>
        <p:nvSpPr>
          <p:cNvPr id="640" name="Shape 640"/>
          <p:cNvSpPr>
            <a:spLocks noGrp="1"/>
          </p:cNvSpPr>
          <p:nvPr>
            <p:ph type="sldNum" sz="quarter" idx="2"/>
          </p:nvPr>
        </p:nvSpPr>
        <p:spPr>
          <a:xfrm>
            <a:off x="179512" y="6483437"/>
            <a:ext cx="413561" cy="21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800" b="1">
                <a:solidFill>
                  <a:srgbClr val="132577"/>
                </a:solidFill>
              </a:rPr>
              <a:t>8</a:t>
            </a:fld>
            <a:endParaRPr sz="800" b="1">
              <a:solidFill>
                <a:srgbClr val="132577"/>
              </a:solidFill>
            </a:endParaRPr>
          </a:p>
        </p:txBody>
      </p:sp>
      <p:grpSp>
        <p:nvGrpSpPr>
          <p:cNvPr id="658" name="Group 658"/>
          <p:cNvGrpSpPr/>
          <p:nvPr/>
        </p:nvGrpSpPr>
        <p:grpSpPr>
          <a:xfrm>
            <a:off x="-193966" y="692695"/>
            <a:ext cx="9587346" cy="1600201"/>
            <a:chOff x="-270166" y="0"/>
            <a:chExt cx="9587346" cy="1600200"/>
          </a:xfrm>
        </p:grpSpPr>
        <p:grpSp>
          <p:nvGrpSpPr>
            <p:cNvPr id="643" name="Group 643"/>
            <p:cNvGrpSpPr/>
            <p:nvPr/>
          </p:nvGrpSpPr>
          <p:grpSpPr>
            <a:xfrm>
              <a:off x="-270166" y="433387"/>
              <a:ext cx="2133601" cy="1066801"/>
              <a:chOff x="-346365" y="0"/>
              <a:chExt cx="2133600" cy="1066800"/>
            </a:xfrm>
          </p:grpSpPr>
          <p:sp>
            <p:nvSpPr>
              <p:cNvPr id="641" name="Shape 641"/>
              <p:cNvSpPr/>
              <p:nvPr/>
            </p:nvSpPr>
            <p:spPr>
              <a:xfrm>
                <a:off x="0" y="0"/>
                <a:ext cx="1565564" cy="1066800"/>
              </a:xfrm>
              <a:prstGeom prst="rect">
                <a:avLst/>
              </a:prstGeom>
              <a:solidFill>
                <a:srgbClr val="E3C2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0070C0"/>
                    </a:solidFill>
                  </a:defRPr>
                </a:pPr>
                <a:endParaRPr/>
              </a:p>
            </p:txBody>
          </p:sp>
          <p:sp>
            <p:nvSpPr>
              <p:cNvPr id="642" name="Shape 642"/>
              <p:cNvSpPr/>
              <p:nvPr/>
            </p:nvSpPr>
            <p:spPr>
              <a:xfrm>
                <a:off x="-346365" y="224719"/>
                <a:ext cx="2133600" cy="6173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>
                    <a:solidFill>
                      <a:srgbClr val="0070C0"/>
                    </a:solidFill>
                  </a:rPr>
                  <a:t>Storage Ring</a:t>
                </a:r>
                <a:endParaRPr>
                  <a:solidFill>
                    <a:srgbClr val="FFFFFF"/>
                  </a:solidFill>
                </a:endParaRPr>
              </a:p>
              <a:p>
                <a:pPr lvl="0" algn="ctr"/>
                <a:r>
                  <a:rPr dirty="0">
                    <a:solidFill>
                      <a:srgbClr val="0070C0"/>
                    </a:solidFill>
                  </a:rPr>
                  <a:t>(e</a:t>
                </a:r>
                <a:r>
                  <a:rPr baseline="30000" dirty="0">
                    <a:solidFill>
                      <a:srgbClr val="0070C0"/>
                    </a:solidFill>
                  </a:rPr>
                  <a:t>-</a:t>
                </a:r>
                <a:r>
                  <a:rPr dirty="0">
                    <a:solidFill>
                      <a:srgbClr val="0070C0"/>
                    </a:solidFill>
                  </a:rPr>
                  <a:t> optics)</a:t>
                </a:r>
              </a:p>
            </p:txBody>
          </p:sp>
        </p:grpSp>
        <p:grpSp>
          <p:nvGrpSpPr>
            <p:cNvPr id="646" name="Group 646"/>
            <p:cNvGrpSpPr/>
            <p:nvPr/>
          </p:nvGrpSpPr>
          <p:grpSpPr>
            <a:xfrm>
              <a:off x="1939627" y="433387"/>
              <a:ext cx="2161316" cy="1066801"/>
              <a:chOff x="-346372" y="0"/>
              <a:chExt cx="2161315" cy="1066800"/>
            </a:xfrm>
          </p:grpSpPr>
          <p:sp>
            <p:nvSpPr>
              <p:cNvPr id="644" name="Shape 644"/>
              <p:cNvSpPr/>
              <p:nvPr/>
            </p:nvSpPr>
            <p:spPr>
              <a:xfrm>
                <a:off x="-346372" y="0"/>
                <a:ext cx="2133600" cy="1066800"/>
              </a:xfrm>
              <a:prstGeom prst="rect">
                <a:avLst/>
              </a:prstGeom>
              <a:solidFill>
                <a:srgbClr val="E3C2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0070C0"/>
                    </a:solidFill>
                  </a:defRPr>
                </a:pPr>
                <a:endParaRPr/>
              </a:p>
            </p:txBody>
          </p:sp>
          <p:sp>
            <p:nvSpPr>
              <p:cNvPr id="645" name="Shape 645"/>
              <p:cNvSpPr/>
              <p:nvPr/>
            </p:nvSpPr>
            <p:spPr>
              <a:xfrm>
                <a:off x="-318657" y="256401"/>
                <a:ext cx="2133600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 dirty="0">
                    <a:solidFill>
                      <a:srgbClr val="0070C0"/>
                    </a:solidFill>
                  </a:rPr>
                  <a:t>Radiation devices</a:t>
                </a:r>
                <a:endParaRPr dirty="0">
                  <a:solidFill>
                    <a:srgbClr val="FFFFFF"/>
                  </a:solidFill>
                </a:endParaRPr>
              </a:p>
              <a:p>
                <a:pPr lvl="0" algn="ctr"/>
                <a:r>
                  <a:rPr dirty="0">
                    <a:solidFill>
                      <a:srgbClr val="0070C0"/>
                    </a:solidFill>
                  </a:rPr>
                  <a:t>(e</a:t>
                </a:r>
                <a:r>
                  <a:rPr baseline="30000" dirty="0">
                    <a:solidFill>
                      <a:srgbClr val="0070C0"/>
                    </a:solidFill>
                  </a:rPr>
                  <a:t>-</a:t>
                </a:r>
                <a:r>
                  <a:rPr dirty="0">
                    <a:solidFill>
                      <a:srgbClr val="0070C0"/>
                    </a:solidFill>
                  </a:rPr>
                  <a:t> -&gt; </a:t>
                </a:r>
                <a:r>
                  <a:rPr lang="en-US" dirty="0" smtClean="0">
                    <a:solidFill>
                      <a:srgbClr val="0070C0"/>
                    </a:solidFill>
                    <a:latin typeface="Symbol"/>
                    <a:ea typeface="Symbol"/>
                    <a:cs typeface="Symbol"/>
                    <a:sym typeface="Symbol"/>
                  </a:rPr>
                  <a:t>g</a:t>
                </a:r>
                <a:r>
                  <a:rPr dirty="0" smtClean="0">
                    <a:solidFill>
                      <a:srgbClr val="0070C0"/>
                    </a:solidFill>
                  </a:rPr>
                  <a:t>)</a:t>
                </a:r>
                <a:endParaRPr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49" name="Group 649"/>
            <p:cNvGrpSpPr/>
            <p:nvPr/>
          </p:nvGrpSpPr>
          <p:grpSpPr>
            <a:xfrm>
              <a:off x="4322621" y="433387"/>
              <a:ext cx="3016695" cy="1066801"/>
              <a:chOff x="-249379" y="0"/>
              <a:chExt cx="3016694" cy="1066800"/>
            </a:xfrm>
          </p:grpSpPr>
          <p:sp>
            <p:nvSpPr>
              <p:cNvPr id="647" name="Shape 647"/>
              <p:cNvSpPr/>
              <p:nvPr/>
            </p:nvSpPr>
            <p:spPr>
              <a:xfrm>
                <a:off x="-249379" y="0"/>
                <a:ext cx="3016694" cy="1066800"/>
              </a:xfrm>
              <a:prstGeom prst="rect">
                <a:avLst/>
              </a:prstGeom>
              <a:solidFill>
                <a:srgbClr val="E3C2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0070C0"/>
                    </a:solidFill>
                  </a:defRPr>
                </a:pPr>
                <a:endParaRPr/>
              </a:p>
            </p:txBody>
          </p:sp>
          <p:sp>
            <p:nvSpPr>
              <p:cNvPr id="648" name="Shape 648"/>
              <p:cNvSpPr/>
              <p:nvPr/>
            </p:nvSpPr>
            <p:spPr>
              <a:xfrm>
                <a:off x="0" y="256401"/>
                <a:ext cx="2133600" cy="553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 dirty="0">
                    <a:solidFill>
                      <a:srgbClr val="0070C0"/>
                    </a:solidFill>
                  </a:rPr>
                  <a:t>Beamline</a:t>
                </a:r>
              </a:p>
              <a:p>
                <a:pPr lvl="0" algn="ctr"/>
                <a:r>
                  <a:rPr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smtClean="0">
                    <a:solidFill>
                      <a:srgbClr val="0070C0"/>
                    </a:solidFill>
                    <a:latin typeface="Symbol"/>
                    <a:ea typeface="Symbol"/>
                    <a:cs typeface="Symbol"/>
                    <a:sym typeface="Symbol"/>
                  </a:rPr>
                  <a:t>g</a:t>
                </a:r>
                <a:r>
                  <a:rPr dirty="0" smtClean="0">
                    <a:solidFill>
                      <a:srgbClr val="0070C0"/>
                    </a:solidFill>
                  </a:rPr>
                  <a:t> </a:t>
                </a:r>
                <a:r>
                  <a:rPr dirty="0">
                    <a:solidFill>
                      <a:srgbClr val="0070C0"/>
                    </a:solidFill>
                  </a:rPr>
                  <a:t>optics)</a:t>
                </a:r>
              </a:p>
            </p:txBody>
          </p:sp>
        </p:grpSp>
        <p:grpSp>
          <p:nvGrpSpPr>
            <p:cNvPr id="652" name="Group 652"/>
            <p:cNvGrpSpPr/>
            <p:nvPr/>
          </p:nvGrpSpPr>
          <p:grpSpPr>
            <a:xfrm>
              <a:off x="7183579" y="433387"/>
              <a:ext cx="2133601" cy="1066801"/>
              <a:chOff x="401779" y="0"/>
              <a:chExt cx="2133600" cy="1066800"/>
            </a:xfrm>
          </p:grpSpPr>
          <p:sp>
            <p:nvSpPr>
              <p:cNvPr id="650" name="Shape 650"/>
              <p:cNvSpPr/>
              <p:nvPr/>
            </p:nvSpPr>
            <p:spPr>
              <a:xfrm>
                <a:off x="633717" y="0"/>
                <a:ext cx="1499882" cy="1066800"/>
              </a:xfrm>
              <a:prstGeom prst="rect">
                <a:avLst/>
              </a:prstGeom>
              <a:solidFill>
                <a:srgbClr val="E3C2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0070C0"/>
                    </a:solidFill>
                  </a:defRPr>
                </a:pPr>
                <a:endParaRPr/>
              </a:p>
            </p:txBody>
          </p:sp>
          <p:sp>
            <p:nvSpPr>
              <p:cNvPr id="651" name="Shape 651"/>
              <p:cNvSpPr/>
              <p:nvPr/>
            </p:nvSpPr>
            <p:spPr>
              <a:xfrm>
                <a:off x="401779" y="117902"/>
                <a:ext cx="2133600" cy="830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/>
                <a:r>
                  <a:rPr dirty="0">
                    <a:solidFill>
                      <a:srgbClr val="0070C0"/>
                    </a:solidFill>
                  </a:rPr>
                  <a:t>Sample</a:t>
                </a:r>
                <a:endParaRPr dirty="0">
                  <a:solidFill>
                    <a:srgbClr val="FFFFFF"/>
                  </a:solidFill>
                </a:endParaRPr>
              </a:p>
              <a:p>
                <a:pPr lvl="0" algn="ctr"/>
                <a:r>
                  <a:rPr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smtClean="0">
                    <a:solidFill>
                      <a:srgbClr val="0070C0"/>
                    </a:solidFill>
                    <a:latin typeface="Symbol"/>
                    <a:ea typeface="Symbol"/>
                    <a:cs typeface="Symbol"/>
                    <a:sym typeface="Symbol"/>
                  </a:rPr>
                  <a:t>g</a:t>
                </a:r>
                <a:r>
                  <a:rPr dirty="0" smtClean="0">
                    <a:solidFill>
                      <a:srgbClr val="0070C0"/>
                    </a:solidFill>
                    <a:latin typeface="Symbol"/>
                    <a:ea typeface="Symbol"/>
                    <a:cs typeface="Symbol"/>
                    <a:sym typeface="Symbol"/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  <a:latin typeface="Symbol"/>
                    <a:ea typeface="Symbol"/>
                    <a:cs typeface="Symbol"/>
                    <a:sym typeface="Symbol"/>
                  </a:rPr>
                  <a:t>-</a:t>
                </a:r>
                <a:r>
                  <a:rPr dirty="0" smtClean="0">
                    <a:solidFill>
                      <a:srgbClr val="0070C0"/>
                    </a:solidFill>
                  </a:rPr>
                  <a:t>matter </a:t>
                </a:r>
                <a:r>
                  <a:rPr dirty="0">
                    <a:solidFill>
                      <a:srgbClr val="0070C0"/>
                    </a:solidFill>
                  </a:rPr>
                  <a:t>interactions)</a:t>
                </a:r>
              </a:p>
            </p:txBody>
          </p:sp>
        </p:grpSp>
        <p:sp>
          <p:nvSpPr>
            <p:cNvPr id="653" name="Shape 653"/>
            <p:cNvSpPr/>
            <p:nvPr/>
          </p:nvSpPr>
          <p:spPr>
            <a:xfrm>
              <a:off x="1593275" y="890587"/>
              <a:ext cx="228601" cy="1524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2577"/>
            </a:solidFill>
            <a:ln w="25400" cap="flat">
              <a:solidFill>
                <a:srgbClr val="0E1B57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4045519" y="842097"/>
              <a:ext cx="228601" cy="1524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2577"/>
            </a:solidFill>
            <a:ln w="25400" cap="flat">
              <a:solidFill>
                <a:srgbClr val="0E1B57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7252854" y="814387"/>
              <a:ext cx="228601" cy="1524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132577"/>
            </a:solidFill>
            <a:ln w="25400" cap="flat">
              <a:solidFill>
                <a:srgbClr val="0E1B57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0" y="0"/>
              <a:ext cx="8991600" cy="1600200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0E1B57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486399" y="52386"/>
              <a:ext cx="2937643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000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0000"/>
                  </a:solidFill>
                </a:rPr>
                <a:t>Beamline Experiment Chain</a:t>
              </a:r>
            </a:p>
          </p:txBody>
        </p:sp>
      </p:grpSp>
      <p:sp>
        <p:nvSpPr>
          <p:cNvPr id="659" name="Shape 659"/>
          <p:cNvSpPr/>
          <p:nvPr/>
        </p:nvSpPr>
        <p:spPr>
          <a:xfrm>
            <a:off x="3124200" y="3199246"/>
            <a:ext cx="5376042" cy="1301800"/>
          </a:xfrm>
          <a:prstGeom prst="roundRect">
            <a:avLst>
              <a:gd name="adj" fmla="val 16667"/>
            </a:avLst>
          </a:prstGeom>
          <a:ln w="25400">
            <a:solidFill>
              <a:srgbClr val="0E1B5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4804389" y="3149524"/>
            <a:ext cx="301983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0000"/>
                </a:solidFill>
              </a:rPr>
              <a:t>Ray tracing: </a:t>
            </a:r>
            <a:r>
              <a:rPr dirty="0" err="1" smtClean="0">
                <a:solidFill>
                  <a:srgbClr val="FF0000"/>
                </a:solidFill>
              </a:rPr>
              <a:t>ShadowOui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179512" y="2520365"/>
            <a:ext cx="8820981" cy="2996867"/>
          </a:xfrm>
          <a:prstGeom prst="roundRect">
            <a:avLst>
              <a:gd name="adj" fmla="val 16667"/>
            </a:avLst>
          </a:prstGeom>
          <a:ln w="25400">
            <a:solidFill>
              <a:srgbClr val="0E1B57"/>
            </a:solidFill>
            <a:prstDash val="dash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79" name="Group 679"/>
          <p:cNvGrpSpPr/>
          <p:nvPr/>
        </p:nvGrpSpPr>
        <p:grpSpPr>
          <a:xfrm>
            <a:off x="3124200" y="4930135"/>
            <a:ext cx="2133600" cy="457201"/>
            <a:chOff x="0" y="0"/>
            <a:chExt cx="2133600" cy="457200"/>
          </a:xfrm>
        </p:grpSpPr>
        <p:sp>
          <p:nvSpPr>
            <p:cNvPr id="677" name="Shape 677"/>
            <p:cNvSpPr/>
            <p:nvPr/>
          </p:nvSpPr>
          <p:spPr>
            <a:xfrm>
              <a:off x="0" y="0"/>
              <a:ext cx="2133600" cy="45720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70C0"/>
                  </a:solidFill>
                </a:defRPr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0" y="90101"/>
              <a:ext cx="2133600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070C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dirty="0" smtClean="0">
                  <a:solidFill>
                    <a:srgbClr val="0070C0"/>
                  </a:solidFill>
                </a:rPr>
                <a:t>SRW</a:t>
              </a:r>
              <a:endParaRPr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82" name="Group 682"/>
          <p:cNvGrpSpPr/>
          <p:nvPr/>
        </p:nvGrpSpPr>
        <p:grpSpPr>
          <a:xfrm>
            <a:off x="4680012" y="3506664"/>
            <a:ext cx="1852972" cy="457201"/>
            <a:chOff x="0" y="0"/>
            <a:chExt cx="1852971" cy="457200"/>
          </a:xfrm>
        </p:grpSpPr>
        <p:sp>
          <p:nvSpPr>
            <p:cNvPr id="680" name="Shape 680"/>
            <p:cNvSpPr/>
            <p:nvPr/>
          </p:nvSpPr>
          <p:spPr>
            <a:xfrm>
              <a:off x="0" y="0"/>
              <a:ext cx="1852972" cy="45720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70C0"/>
                  </a:solidFill>
                </a:defRPr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0" y="53269"/>
              <a:ext cx="1852972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070C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dirty="0">
                  <a:solidFill>
                    <a:srgbClr val="0070C0"/>
                  </a:solidFill>
                </a:rPr>
                <a:t>shadow3</a:t>
              </a:r>
            </a:p>
          </p:txBody>
        </p:sp>
      </p:grpSp>
      <p:grpSp>
        <p:nvGrpSpPr>
          <p:cNvPr id="685" name="Group 685"/>
          <p:cNvGrpSpPr/>
          <p:nvPr/>
        </p:nvGrpSpPr>
        <p:grpSpPr>
          <a:xfrm>
            <a:off x="2781755" y="2752926"/>
            <a:ext cx="1770580" cy="385195"/>
            <a:chOff x="-1041369" y="28524"/>
            <a:chExt cx="1770578" cy="385194"/>
          </a:xfrm>
        </p:grpSpPr>
        <p:sp>
          <p:nvSpPr>
            <p:cNvPr id="683" name="Shape 683"/>
            <p:cNvSpPr/>
            <p:nvPr/>
          </p:nvSpPr>
          <p:spPr>
            <a:xfrm>
              <a:off x="-1041369" y="28524"/>
              <a:ext cx="1728192" cy="385194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70C0"/>
                  </a:solidFill>
                </a:defRPr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-998983" y="96518"/>
              <a:ext cx="1728192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070C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dirty="0" smtClean="0">
                  <a:solidFill>
                    <a:srgbClr val="0070C0"/>
                  </a:solidFill>
                </a:rPr>
                <a:t>XOP</a:t>
              </a:r>
              <a:r>
                <a:rPr lang="en-US" dirty="0" smtClean="0">
                  <a:solidFill>
                    <a:srgbClr val="0070C0"/>
                  </a:solidFill>
                </a:rPr>
                <a:t>PY</a:t>
              </a:r>
              <a:endParaRPr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88" name="Group 688"/>
          <p:cNvGrpSpPr/>
          <p:nvPr/>
        </p:nvGrpSpPr>
        <p:grpSpPr>
          <a:xfrm>
            <a:off x="7650116" y="3452584"/>
            <a:ext cx="792089" cy="457201"/>
            <a:chOff x="0" y="0"/>
            <a:chExt cx="792087" cy="457200"/>
          </a:xfrm>
        </p:grpSpPr>
        <p:sp>
          <p:nvSpPr>
            <p:cNvPr id="686" name="Shape 686"/>
            <p:cNvSpPr/>
            <p:nvPr/>
          </p:nvSpPr>
          <p:spPr>
            <a:xfrm>
              <a:off x="0" y="0"/>
              <a:ext cx="792088" cy="457200"/>
            </a:xfrm>
            <a:prstGeom prst="rect">
              <a:avLst/>
            </a:prstGeom>
            <a:solidFill>
              <a:srgbClr val="CCFF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70C0"/>
                  </a:solidFill>
                </a:defRPr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0" y="53269"/>
              <a:ext cx="79208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070C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70C0"/>
                  </a:solidFill>
                </a:rPr>
                <a:t>XPD</a:t>
              </a:r>
            </a:p>
          </p:txBody>
        </p:sp>
      </p:grpSp>
      <p:grpSp>
        <p:nvGrpSpPr>
          <p:cNvPr id="692" name="Group 692"/>
          <p:cNvGrpSpPr/>
          <p:nvPr/>
        </p:nvGrpSpPr>
        <p:grpSpPr>
          <a:xfrm>
            <a:off x="4535995" y="3999868"/>
            <a:ext cx="972110" cy="457201"/>
            <a:chOff x="0" y="0"/>
            <a:chExt cx="972108" cy="457200"/>
          </a:xfrm>
        </p:grpSpPr>
        <p:sp>
          <p:nvSpPr>
            <p:cNvPr id="690" name="Shape 690"/>
            <p:cNvSpPr/>
            <p:nvPr/>
          </p:nvSpPr>
          <p:spPr>
            <a:xfrm>
              <a:off x="-1" y="0"/>
              <a:ext cx="972110" cy="45720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70C0"/>
                  </a:solidFill>
                </a:defRPr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-1" y="53269"/>
              <a:ext cx="97211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070C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dirty="0">
                  <a:solidFill>
                    <a:srgbClr val="0070C0"/>
                  </a:solidFill>
                </a:rPr>
                <a:t>hybrid</a:t>
              </a:r>
            </a:p>
          </p:txBody>
        </p:sp>
      </p:grpSp>
      <p:grpSp>
        <p:nvGrpSpPr>
          <p:cNvPr id="695" name="Group 695"/>
          <p:cNvGrpSpPr/>
          <p:nvPr/>
        </p:nvGrpSpPr>
        <p:grpSpPr>
          <a:xfrm>
            <a:off x="4640241" y="2680920"/>
            <a:ext cx="1244235" cy="457201"/>
            <a:chOff x="-215456" y="691947"/>
            <a:chExt cx="1244234" cy="457200"/>
          </a:xfrm>
        </p:grpSpPr>
        <p:sp>
          <p:nvSpPr>
            <p:cNvPr id="693" name="Shape 693"/>
            <p:cNvSpPr/>
            <p:nvPr/>
          </p:nvSpPr>
          <p:spPr>
            <a:xfrm>
              <a:off x="-123352" y="691947"/>
              <a:ext cx="1152130" cy="45720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70C0"/>
                  </a:solidFill>
                </a:defRPr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-215456" y="735063"/>
              <a:ext cx="115213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070C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dirty="0" err="1">
                  <a:solidFill>
                    <a:srgbClr val="0070C0"/>
                  </a:solidFill>
                </a:rPr>
                <a:t>dabam</a:t>
              </a:r>
              <a:endParaRPr dirty="0">
                <a:solidFill>
                  <a:srgbClr val="0070C0"/>
                </a:solidFill>
              </a:endParaRPr>
            </a:p>
          </p:txBody>
        </p:sp>
      </p:grpSp>
      <p:sp>
        <p:nvSpPr>
          <p:cNvPr id="696" name="Shape 696"/>
          <p:cNvSpPr/>
          <p:nvPr/>
        </p:nvSpPr>
        <p:spPr>
          <a:xfrm rot="16200000">
            <a:off x="-528065" y="3620107"/>
            <a:ext cx="2021622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0000"/>
                </a:solidFill>
              </a:rPr>
              <a:t>OASYS</a:t>
            </a:r>
          </a:p>
        </p:txBody>
      </p:sp>
      <p:sp>
        <p:nvSpPr>
          <p:cNvPr id="61" name="Shape 677"/>
          <p:cNvSpPr/>
          <p:nvPr/>
        </p:nvSpPr>
        <p:spPr>
          <a:xfrm>
            <a:off x="5461760" y="4978455"/>
            <a:ext cx="1243840" cy="457201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>
                <a:solidFill>
                  <a:srgbClr val="0070C0"/>
                </a:solidFill>
              </a:defRPr>
            </a:pPr>
            <a:endParaRPr/>
          </a:p>
        </p:txBody>
      </p:sp>
      <p:sp>
        <p:nvSpPr>
          <p:cNvPr id="62" name="Shape 678"/>
          <p:cNvSpPr/>
          <p:nvPr/>
        </p:nvSpPr>
        <p:spPr>
          <a:xfrm>
            <a:off x="5656077" y="5082425"/>
            <a:ext cx="1049523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0070C0"/>
                </a:solidFill>
              </a:rPr>
              <a:t>WISE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3" name="Shape 677"/>
          <p:cNvSpPr/>
          <p:nvPr/>
        </p:nvSpPr>
        <p:spPr>
          <a:xfrm>
            <a:off x="6858000" y="4924442"/>
            <a:ext cx="1243840" cy="457201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>
                <a:solidFill>
                  <a:srgbClr val="0070C0"/>
                </a:solidFill>
              </a:defRPr>
            </a:pPr>
            <a:endParaRPr/>
          </a:p>
        </p:txBody>
      </p:sp>
      <p:sp>
        <p:nvSpPr>
          <p:cNvPr id="64" name="Shape 678"/>
          <p:cNvSpPr/>
          <p:nvPr/>
        </p:nvSpPr>
        <p:spPr>
          <a:xfrm>
            <a:off x="6971202" y="4973172"/>
            <a:ext cx="1049523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0070C0"/>
                </a:solidFill>
              </a:rPr>
              <a:t>WOFRY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6" name="Shape 677"/>
          <p:cNvSpPr/>
          <p:nvPr/>
        </p:nvSpPr>
        <p:spPr>
          <a:xfrm>
            <a:off x="5753669" y="2691078"/>
            <a:ext cx="2277717" cy="341805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>
                <a:solidFill>
                  <a:srgbClr val="0070C0"/>
                </a:solidFill>
              </a:defRPr>
            </a:pPr>
            <a:endParaRPr/>
          </a:p>
        </p:txBody>
      </p:sp>
      <p:sp>
        <p:nvSpPr>
          <p:cNvPr id="67" name="Shape 678"/>
          <p:cNvSpPr/>
          <p:nvPr/>
        </p:nvSpPr>
        <p:spPr>
          <a:xfrm>
            <a:off x="5811984" y="2710090"/>
            <a:ext cx="208340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0070C0"/>
                </a:solidFill>
              </a:rPr>
              <a:t>X-RAY SERVER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8" name="Shape 659"/>
          <p:cNvSpPr/>
          <p:nvPr/>
        </p:nvSpPr>
        <p:spPr>
          <a:xfrm>
            <a:off x="2960788" y="4533513"/>
            <a:ext cx="5539454" cy="902143"/>
          </a:xfrm>
          <a:prstGeom prst="roundRect">
            <a:avLst>
              <a:gd name="adj" fmla="val 16667"/>
            </a:avLst>
          </a:prstGeom>
          <a:ln w="25400">
            <a:solidFill>
              <a:srgbClr val="0E1B5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Shape 660"/>
          <p:cNvSpPr/>
          <p:nvPr/>
        </p:nvSpPr>
        <p:spPr>
          <a:xfrm>
            <a:off x="4471879" y="4534959"/>
            <a:ext cx="301983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0000"/>
                </a:solidFill>
              </a:rPr>
              <a:t>Wave Optics add-ons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1" name="Shape 683"/>
          <p:cNvSpPr/>
          <p:nvPr/>
        </p:nvSpPr>
        <p:spPr>
          <a:xfrm>
            <a:off x="272962" y="5843385"/>
            <a:ext cx="1728194" cy="385195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>
                <a:solidFill>
                  <a:srgbClr val="0070C0"/>
                </a:solidFill>
              </a:defRPr>
            </a:pPr>
            <a:endParaRPr/>
          </a:p>
        </p:txBody>
      </p:sp>
      <p:sp>
        <p:nvSpPr>
          <p:cNvPr id="73" name="Shape 659"/>
          <p:cNvSpPr/>
          <p:nvPr/>
        </p:nvSpPr>
        <p:spPr>
          <a:xfrm>
            <a:off x="2569779" y="2589506"/>
            <a:ext cx="5826076" cy="583896"/>
          </a:xfrm>
          <a:prstGeom prst="roundRect">
            <a:avLst>
              <a:gd name="adj" fmla="val 16667"/>
            </a:avLst>
          </a:prstGeom>
          <a:ln w="25400">
            <a:solidFill>
              <a:srgbClr val="0E1B5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" name="Shape 660"/>
          <p:cNvSpPr/>
          <p:nvPr/>
        </p:nvSpPr>
        <p:spPr>
          <a:xfrm>
            <a:off x="3455927" y="2512865"/>
            <a:ext cx="15761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C00000"/>
                </a:solidFill>
              </a:rPr>
              <a:t>Optics tools</a:t>
            </a:r>
            <a:endParaRPr dirty="0">
              <a:solidFill>
                <a:srgbClr val="C00000"/>
              </a:solidFill>
            </a:endParaRPr>
          </a:p>
        </p:txBody>
      </p:sp>
      <p:grpSp>
        <p:nvGrpSpPr>
          <p:cNvPr id="75" name="Group 688"/>
          <p:cNvGrpSpPr/>
          <p:nvPr/>
        </p:nvGrpSpPr>
        <p:grpSpPr>
          <a:xfrm>
            <a:off x="1394839" y="3990117"/>
            <a:ext cx="792090" cy="457201"/>
            <a:chOff x="0" y="0"/>
            <a:chExt cx="792088" cy="457200"/>
          </a:xfrm>
        </p:grpSpPr>
        <p:sp>
          <p:nvSpPr>
            <p:cNvPr id="76" name="Shape 686"/>
            <p:cNvSpPr/>
            <p:nvPr/>
          </p:nvSpPr>
          <p:spPr>
            <a:xfrm>
              <a:off x="0" y="0"/>
              <a:ext cx="792088" cy="457200"/>
            </a:xfrm>
            <a:prstGeom prst="rect">
              <a:avLst/>
            </a:prstGeom>
            <a:solidFill>
              <a:srgbClr val="CCFF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70C0"/>
                  </a:solidFill>
                </a:defRPr>
              </a:pPr>
              <a:endParaRPr/>
            </a:p>
          </p:txBody>
        </p:sp>
        <p:sp>
          <p:nvSpPr>
            <p:cNvPr id="77" name="Shape 687"/>
            <p:cNvSpPr/>
            <p:nvPr/>
          </p:nvSpPr>
          <p:spPr>
            <a:xfrm>
              <a:off x="0" y="90101"/>
              <a:ext cx="792088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070C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lang="en-US" dirty="0" smtClean="0">
                  <a:solidFill>
                    <a:srgbClr val="0070C0"/>
                  </a:solidFill>
                </a:rPr>
                <a:t>SYNED</a:t>
              </a:r>
              <a:endParaRPr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>
          <a:xfrm>
            <a:off x="727199" y="125999"/>
            <a:ext cx="8236802" cy="4968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1600" b="1" cap="all">
                <a:solidFill>
                  <a:srgbClr val="FFFFFF"/>
                </a:solidFill>
              </a:rPr>
              <a:t>ORANGE SYNCHROTRON SUITE (OASYS)</a:t>
            </a:r>
          </a:p>
        </p:txBody>
      </p:sp>
      <p:sp>
        <p:nvSpPr>
          <p:cNvPr id="699" name="Shape 699"/>
          <p:cNvSpPr/>
          <p:nvPr/>
        </p:nvSpPr>
        <p:spPr>
          <a:xfrm>
            <a:off x="1763688" y="2240868"/>
            <a:ext cx="324037" cy="972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000"/>
                </a:moveTo>
                <a:lnTo>
                  <a:pt x="5400" y="180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8000"/>
                </a:lnTo>
                <a:lnTo>
                  <a:pt x="21600" y="180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13257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02" name="Group 702"/>
          <p:cNvGrpSpPr/>
          <p:nvPr/>
        </p:nvGrpSpPr>
        <p:grpSpPr>
          <a:xfrm>
            <a:off x="467545" y="3284983"/>
            <a:ext cx="1692189" cy="457201"/>
            <a:chOff x="0" y="0"/>
            <a:chExt cx="1692187" cy="457200"/>
          </a:xfrm>
        </p:grpSpPr>
        <p:sp>
          <p:nvSpPr>
            <p:cNvPr id="700" name="Shape 700"/>
            <p:cNvSpPr/>
            <p:nvPr/>
          </p:nvSpPr>
          <p:spPr>
            <a:xfrm>
              <a:off x="0" y="0"/>
              <a:ext cx="1692188" cy="45720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70C0"/>
                  </a:solidFill>
                </a:defRPr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0" y="53269"/>
              <a:ext cx="169218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070C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70C0"/>
                  </a:solidFill>
                </a:rPr>
                <a:t>ShadowOui</a:t>
              </a:r>
            </a:p>
          </p:txBody>
        </p:sp>
      </p:grpSp>
      <p:grpSp>
        <p:nvGrpSpPr>
          <p:cNvPr id="705" name="Group 705"/>
          <p:cNvGrpSpPr/>
          <p:nvPr/>
        </p:nvGrpSpPr>
        <p:grpSpPr>
          <a:xfrm>
            <a:off x="719572" y="4959853"/>
            <a:ext cx="1368152" cy="1150762"/>
            <a:chOff x="0" y="0"/>
            <a:chExt cx="1368151" cy="1150761"/>
          </a:xfrm>
        </p:grpSpPr>
        <p:sp>
          <p:nvSpPr>
            <p:cNvPr id="703" name="Shape 703"/>
            <p:cNvSpPr/>
            <p:nvPr/>
          </p:nvSpPr>
          <p:spPr>
            <a:xfrm>
              <a:off x="0" y="89326"/>
              <a:ext cx="1368152" cy="972109"/>
            </a:xfrm>
            <a:prstGeom prst="rect">
              <a:avLst/>
            </a:prstGeom>
            <a:solidFill>
              <a:srgbClr val="FFEB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0" y="0"/>
              <a:ext cx="1368152" cy="11507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0070C0"/>
                  </a:solidFill>
                </a:rPr>
                <a:t>shadow3</a:t>
              </a:r>
              <a:endParaRPr>
                <a:solidFill>
                  <a:srgbClr val="FFFFFF"/>
                </a:solidFill>
              </a:endParaRPr>
            </a:p>
            <a:p>
              <a:pPr lvl="0" algn="ctr"/>
              <a:r>
                <a:rPr>
                  <a:solidFill>
                    <a:srgbClr val="0070C0"/>
                  </a:solidFill>
                </a:rPr>
                <a:t>xraylib</a:t>
              </a:r>
            </a:p>
            <a:p>
              <a:pPr lvl="0" algn="ctr"/>
              <a:r>
                <a:rPr>
                  <a:solidFill>
                    <a:srgbClr val="0070C0"/>
                  </a:solidFill>
                </a:rPr>
                <a:t>Pymca</a:t>
              </a:r>
            </a:p>
            <a:p>
              <a:pPr lvl="0" algn="ctr"/>
              <a:r>
                <a:rPr>
                  <a:solidFill>
                    <a:srgbClr val="0070C0"/>
                  </a:solidFill>
                </a:rPr>
                <a:t>XPD</a:t>
              </a:r>
            </a:p>
          </p:txBody>
        </p:sp>
      </p:grpSp>
      <p:grpSp>
        <p:nvGrpSpPr>
          <p:cNvPr id="708" name="Group 708"/>
          <p:cNvGrpSpPr/>
          <p:nvPr/>
        </p:nvGrpSpPr>
        <p:grpSpPr>
          <a:xfrm>
            <a:off x="4427985" y="3168899"/>
            <a:ext cx="4356485" cy="617362"/>
            <a:chOff x="0" y="0"/>
            <a:chExt cx="4356484" cy="617361"/>
          </a:xfrm>
        </p:grpSpPr>
        <p:sp>
          <p:nvSpPr>
            <p:cNvPr id="706" name="Shape 706"/>
            <p:cNvSpPr/>
            <p:nvPr/>
          </p:nvSpPr>
          <p:spPr>
            <a:xfrm>
              <a:off x="0" y="80080"/>
              <a:ext cx="4356485" cy="45720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70C0"/>
                  </a:solidFill>
                </a:defRPr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0" y="0"/>
              <a:ext cx="4356485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070C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70C0"/>
                  </a:solidFill>
                </a:rPr>
                <a:t>generic BL setup to be shared by different calculation backends </a:t>
              </a:r>
            </a:p>
          </p:txBody>
        </p:sp>
      </p:grpSp>
      <p:grpSp>
        <p:nvGrpSpPr>
          <p:cNvPr id="711" name="Group 711"/>
          <p:cNvGrpSpPr/>
          <p:nvPr/>
        </p:nvGrpSpPr>
        <p:grpSpPr>
          <a:xfrm>
            <a:off x="2411759" y="3284983"/>
            <a:ext cx="1296145" cy="457201"/>
            <a:chOff x="0" y="0"/>
            <a:chExt cx="1296144" cy="457200"/>
          </a:xfrm>
        </p:grpSpPr>
        <p:sp>
          <p:nvSpPr>
            <p:cNvPr id="709" name="Shape 709"/>
            <p:cNvSpPr/>
            <p:nvPr/>
          </p:nvSpPr>
          <p:spPr>
            <a:xfrm>
              <a:off x="-1" y="0"/>
              <a:ext cx="1296146" cy="45720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70C0"/>
                  </a:solidFill>
                </a:defRPr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-1" y="53269"/>
              <a:ext cx="129614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070C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70C0"/>
                  </a:solidFill>
                </a:rPr>
                <a:t>XOPpy</a:t>
              </a:r>
            </a:p>
          </p:txBody>
        </p:sp>
      </p:grpSp>
      <p:sp>
        <p:nvSpPr>
          <p:cNvPr id="712" name="Shape 712"/>
          <p:cNvSpPr/>
          <p:nvPr/>
        </p:nvSpPr>
        <p:spPr>
          <a:xfrm>
            <a:off x="1295636" y="3825044"/>
            <a:ext cx="288034" cy="612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518"/>
                </a:moveTo>
                <a:lnTo>
                  <a:pt x="5400" y="16518"/>
                </a:lnTo>
                <a:lnTo>
                  <a:pt x="5400" y="0"/>
                </a:lnTo>
                <a:lnTo>
                  <a:pt x="16200" y="0"/>
                </a:lnTo>
                <a:lnTo>
                  <a:pt x="16200" y="16518"/>
                </a:lnTo>
                <a:lnTo>
                  <a:pt x="21600" y="16518"/>
                </a:lnTo>
                <a:lnTo>
                  <a:pt x="10800" y="21600"/>
                </a:lnTo>
                <a:close/>
              </a:path>
            </a:pathLst>
          </a:custGeom>
          <a:solidFill>
            <a:srgbClr val="13257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2915816" y="3789040"/>
            <a:ext cx="288033" cy="612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518"/>
                </a:moveTo>
                <a:lnTo>
                  <a:pt x="5400" y="16518"/>
                </a:lnTo>
                <a:lnTo>
                  <a:pt x="5400" y="0"/>
                </a:lnTo>
                <a:lnTo>
                  <a:pt x="16200" y="0"/>
                </a:lnTo>
                <a:lnTo>
                  <a:pt x="16200" y="16518"/>
                </a:lnTo>
                <a:lnTo>
                  <a:pt x="21600" y="16518"/>
                </a:lnTo>
                <a:lnTo>
                  <a:pt x="10800" y="21600"/>
                </a:lnTo>
                <a:close/>
              </a:path>
            </a:pathLst>
          </a:custGeom>
          <a:solidFill>
            <a:srgbClr val="13257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6372200" y="3789040"/>
            <a:ext cx="252028" cy="396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727"/>
                </a:moveTo>
                <a:lnTo>
                  <a:pt x="5400" y="14727"/>
                </a:lnTo>
                <a:lnTo>
                  <a:pt x="5400" y="0"/>
                </a:lnTo>
                <a:lnTo>
                  <a:pt x="16200" y="0"/>
                </a:lnTo>
                <a:lnTo>
                  <a:pt x="16200" y="14727"/>
                </a:lnTo>
                <a:lnTo>
                  <a:pt x="21600" y="14727"/>
                </a:lnTo>
                <a:lnTo>
                  <a:pt x="10800" y="21600"/>
                </a:lnTo>
                <a:close/>
              </a:path>
            </a:pathLst>
          </a:custGeom>
          <a:solidFill>
            <a:srgbClr val="13257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17" name="Group 717"/>
          <p:cNvGrpSpPr/>
          <p:nvPr/>
        </p:nvGrpSpPr>
        <p:grpSpPr>
          <a:xfrm>
            <a:off x="2519772" y="5013176"/>
            <a:ext cx="1256126" cy="891481"/>
            <a:chOff x="0" y="0"/>
            <a:chExt cx="1256124" cy="891479"/>
          </a:xfrm>
        </p:grpSpPr>
        <p:sp>
          <p:nvSpPr>
            <p:cNvPr id="715" name="Shape 715"/>
            <p:cNvSpPr/>
            <p:nvPr/>
          </p:nvSpPr>
          <p:spPr>
            <a:xfrm>
              <a:off x="0" y="0"/>
              <a:ext cx="1256125" cy="891480"/>
            </a:xfrm>
            <a:prstGeom prst="rect">
              <a:avLst/>
            </a:prstGeom>
            <a:solidFill>
              <a:srgbClr val="FFEB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70C0"/>
                  </a:solidFill>
                </a:defRPr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0" y="137059"/>
              <a:ext cx="1256125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0070C0"/>
                  </a:solidFill>
                </a:rPr>
                <a:t>xraylib</a:t>
              </a:r>
            </a:p>
            <a:p>
              <a:pPr lvl="0" algn="ctr"/>
              <a:r>
                <a:rPr>
                  <a:solidFill>
                    <a:srgbClr val="0070C0"/>
                  </a:solidFill>
                </a:rPr>
                <a:t>pymca</a:t>
              </a:r>
            </a:p>
          </p:txBody>
        </p:sp>
      </p:grpSp>
      <p:sp>
        <p:nvSpPr>
          <p:cNvPr id="718" name="Shape 718"/>
          <p:cNvSpPr/>
          <p:nvPr/>
        </p:nvSpPr>
        <p:spPr>
          <a:xfrm>
            <a:off x="2879812" y="2384884"/>
            <a:ext cx="324037" cy="792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182"/>
                </a:moveTo>
                <a:lnTo>
                  <a:pt x="5400" y="17182"/>
                </a:lnTo>
                <a:lnTo>
                  <a:pt x="5400" y="0"/>
                </a:lnTo>
                <a:lnTo>
                  <a:pt x="16200" y="0"/>
                </a:lnTo>
                <a:lnTo>
                  <a:pt x="16200" y="17182"/>
                </a:lnTo>
                <a:lnTo>
                  <a:pt x="21600" y="17182"/>
                </a:lnTo>
                <a:lnTo>
                  <a:pt x="10800" y="21600"/>
                </a:lnTo>
                <a:close/>
              </a:path>
            </a:pathLst>
          </a:custGeom>
          <a:solidFill>
            <a:srgbClr val="13257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5472100" y="2600907"/>
            <a:ext cx="396045" cy="576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175"/>
                </a:moveTo>
                <a:lnTo>
                  <a:pt x="5400" y="14175"/>
                </a:lnTo>
                <a:lnTo>
                  <a:pt x="5400" y="0"/>
                </a:lnTo>
                <a:lnTo>
                  <a:pt x="16200" y="0"/>
                </a:lnTo>
                <a:lnTo>
                  <a:pt x="16200" y="14175"/>
                </a:lnTo>
                <a:lnTo>
                  <a:pt x="21600" y="1417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13257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20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729" y="332656"/>
            <a:ext cx="4260473" cy="2556285"/>
          </a:xfrm>
          <a:prstGeom prst="rect">
            <a:avLst/>
          </a:prstGeom>
          <a:ln w="12700">
            <a:miter lim="400000"/>
          </a:ln>
        </p:spPr>
      </p:pic>
      <p:sp>
        <p:nvSpPr>
          <p:cNvPr id="721" name="Shape 721"/>
          <p:cNvSpPr/>
          <p:nvPr/>
        </p:nvSpPr>
        <p:spPr>
          <a:xfrm>
            <a:off x="611559" y="6021287"/>
            <a:ext cx="817291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100%                    70%                          15%</a:t>
            </a:r>
          </a:p>
        </p:txBody>
      </p:sp>
      <p:grpSp>
        <p:nvGrpSpPr>
          <p:cNvPr id="724" name="Group 724"/>
          <p:cNvGrpSpPr/>
          <p:nvPr/>
        </p:nvGrpSpPr>
        <p:grpSpPr>
          <a:xfrm>
            <a:off x="4355977" y="4221088"/>
            <a:ext cx="936105" cy="457201"/>
            <a:chOff x="0" y="0"/>
            <a:chExt cx="936104" cy="457200"/>
          </a:xfrm>
        </p:grpSpPr>
        <p:sp>
          <p:nvSpPr>
            <p:cNvPr id="722" name="Shape 722"/>
            <p:cNvSpPr/>
            <p:nvPr/>
          </p:nvSpPr>
          <p:spPr>
            <a:xfrm>
              <a:off x="-1" y="0"/>
              <a:ext cx="936106" cy="45720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70C0"/>
                  </a:solidFill>
                </a:defRPr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-1" y="53269"/>
              <a:ext cx="93610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070C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70C0"/>
                  </a:solidFill>
                </a:rPr>
                <a:t>SRW</a:t>
              </a:r>
            </a:p>
          </p:txBody>
        </p:sp>
      </p:grpSp>
      <p:grpSp>
        <p:nvGrpSpPr>
          <p:cNvPr id="727" name="Group 727"/>
          <p:cNvGrpSpPr/>
          <p:nvPr/>
        </p:nvGrpSpPr>
        <p:grpSpPr>
          <a:xfrm>
            <a:off x="5364088" y="4221088"/>
            <a:ext cx="1332149" cy="457201"/>
            <a:chOff x="0" y="0"/>
            <a:chExt cx="1332148" cy="457200"/>
          </a:xfrm>
        </p:grpSpPr>
        <p:sp>
          <p:nvSpPr>
            <p:cNvPr id="725" name="Shape 725"/>
            <p:cNvSpPr/>
            <p:nvPr/>
          </p:nvSpPr>
          <p:spPr>
            <a:xfrm>
              <a:off x="-1" y="0"/>
              <a:ext cx="1332150" cy="45720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70C0"/>
                  </a:solidFill>
                </a:defRPr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-1" y="53269"/>
              <a:ext cx="133215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070C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70C0"/>
                  </a:solidFill>
                </a:rPr>
                <a:t>SHADOW</a:t>
              </a:r>
            </a:p>
          </p:txBody>
        </p:sp>
      </p:grpSp>
      <p:grpSp>
        <p:nvGrpSpPr>
          <p:cNvPr id="730" name="Group 730"/>
          <p:cNvGrpSpPr/>
          <p:nvPr/>
        </p:nvGrpSpPr>
        <p:grpSpPr>
          <a:xfrm>
            <a:off x="6768245" y="4221088"/>
            <a:ext cx="855713" cy="457201"/>
            <a:chOff x="0" y="0"/>
            <a:chExt cx="855712" cy="457200"/>
          </a:xfrm>
        </p:grpSpPr>
        <p:sp>
          <p:nvSpPr>
            <p:cNvPr id="728" name="Shape 728"/>
            <p:cNvSpPr/>
            <p:nvPr/>
          </p:nvSpPr>
          <p:spPr>
            <a:xfrm>
              <a:off x="-1" y="0"/>
              <a:ext cx="855714" cy="457200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70C0"/>
                  </a:solidFill>
                </a:defRPr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-1" y="53269"/>
              <a:ext cx="85571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070C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70C0"/>
                  </a:solidFill>
                </a:rPr>
                <a:t>PSA?</a:t>
              </a:r>
            </a:p>
          </p:txBody>
        </p:sp>
      </p:grpSp>
      <p:grpSp>
        <p:nvGrpSpPr>
          <p:cNvPr id="733" name="Group 733"/>
          <p:cNvGrpSpPr/>
          <p:nvPr/>
        </p:nvGrpSpPr>
        <p:grpSpPr>
          <a:xfrm>
            <a:off x="7704348" y="4141007"/>
            <a:ext cx="1080121" cy="617362"/>
            <a:chOff x="0" y="0"/>
            <a:chExt cx="1080120" cy="617361"/>
          </a:xfrm>
        </p:grpSpPr>
        <p:sp>
          <p:nvSpPr>
            <p:cNvPr id="731" name="Shape 731"/>
            <p:cNvSpPr/>
            <p:nvPr/>
          </p:nvSpPr>
          <p:spPr>
            <a:xfrm>
              <a:off x="0" y="80080"/>
              <a:ext cx="1080121" cy="45720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0070C0"/>
                  </a:solidFill>
                </a:defRPr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0" y="0"/>
              <a:ext cx="1080121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0070C0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70C0"/>
                  </a:solidFill>
                </a:rPr>
                <a:t>BL-VIEWER</a:t>
              </a:r>
            </a:p>
          </p:txBody>
        </p:sp>
      </p:grpSp>
      <p:sp>
        <p:nvSpPr>
          <p:cNvPr id="734" name="Shape 734"/>
          <p:cNvSpPr/>
          <p:nvPr/>
        </p:nvSpPr>
        <p:spPr>
          <a:xfrm>
            <a:off x="5616116" y="2060848"/>
            <a:ext cx="42192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3.0</a:t>
            </a:r>
          </a:p>
        </p:txBody>
      </p:sp>
      <p:sp>
        <p:nvSpPr>
          <p:cNvPr id="735" name="Shape 735"/>
          <p:cNvSpPr/>
          <p:nvPr/>
        </p:nvSpPr>
        <p:spPr>
          <a:xfrm rot="16200000">
            <a:off x="-1427356" y="4747835"/>
            <a:ext cx="334837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DEPENDENCIES      APPS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32577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132577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32577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132577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Helvetica Neue</vt:lpstr>
      <vt:lpstr>Symbol</vt:lpstr>
      <vt:lpstr>Default</vt:lpstr>
      <vt:lpstr>From theory to software</vt:lpstr>
      <vt:lpstr>RAY TRACING</vt:lpstr>
      <vt:lpstr>SRW – ZERO EMITTANCE</vt:lpstr>
      <vt:lpstr>SRW - EBS</vt:lpstr>
      <vt:lpstr>SRW – HIGH BETA</vt:lpstr>
      <vt:lpstr>SRW – FEW ELECTRONS</vt:lpstr>
      <vt:lpstr>SOURCE modes</vt:lpstr>
      <vt:lpstr>GOAL: VIRTUAL EXPERIMETS – software integration</vt:lpstr>
      <vt:lpstr>ORANGE SYNCHROTRON SUITE (OASYS)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SANCHEZ DEL RIO Manuel</dc:creator>
  <cp:lastModifiedBy>SANCHEZ DEL RIO Manuel</cp:lastModifiedBy>
  <cp:revision>40</cp:revision>
  <dcterms:modified xsi:type="dcterms:W3CDTF">2018-05-03T14:19:50Z</dcterms:modified>
</cp:coreProperties>
</file>