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66E18E6-9877-4EA4-A291-72F6179E13B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2011680"/>
            <a:ext cx="4993920" cy="333036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5600" y="2067480"/>
            <a:ext cx="4964400" cy="327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21000" y="1828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2Pcut – 20 keV – </a:t>
            </a:r>
            <a:r>
              <a:rPr b="1" lang="en-US" sz="4400">
                <a:latin typeface="Arial"/>
              </a:rPr>
              <a:t>zero emitt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1:1 Ideal                     1:1 Toroid</a:t>
            </a:r>
            <a:endParaRPr/>
          </a:p>
        </p:txBody>
      </p:sp>
      <p:pic>
        <p:nvPicPr>
          <p:cNvPr id="6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1645920"/>
            <a:ext cx="5324040" cy="556236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50600" y="1665360"/>
            <a:ext cx="5447880" cy="546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621000" y="1828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1Pcut – 10 keV 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1:1 Ideal                     1:1 Toroid</a:t>
            </a:r>
            <a:endParaRPr/>
          </a:p>
        </p:txBody>
      </p:sp>
      <p:pic>
        <p:nvPicPr>
          <p:cNvPr id="6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5257440" cy="542880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303520" y="1924560"/>
            <a:ext cx="5304960" cy="539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" y="365760"/>
            <a:ext cx="10079640" cy="667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81840" y="1737360"/>
            <a:ext cx="5333760" cy="546696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720" y="1770120"/>
            <a:ext cx="5266800" cy="5362200"/>
          </a:xfrm>
          <a:prstGeom prst="rect">
            <a:avLst/>
          </a:prstGeom>
          <a:ln>
            <a:noFill/>
          </a:ln>
        </p:spPr>
      </p:pic>
      <p:sp>
        <p:nvSpPr>
          <p:cNvPr id="44" name="TextShape 1"/>
          <p:cNvSpPr txBox="1"/>
          <p:nvPr/>
        </p:nvSpPr>
        <p:spPr>
          <a:xfrm>
            <a:off x="731520" y="-38880"/>
            <a:ext cx="9071640" cy="2505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20 keV – 1:1 Ideal focusing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BM                               3P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	</a:t>
            </a:r>
            <a:r>
              <a:rPr lang="en-US" sz="4400">
                <a:latin typeface="Arial"/>
              </a:rPr>
              <a:t>	</a:t>
            </a:r>
            <a:r>
              <a:rPr lang="en-US" sz="4400">
                <a:latin typeface="Arial"/>
              </a:rPr>
              <a:t>	</a:t>
            </a:r>
            <a:r>
              <a:rPr lang="en-US" sz="4400">
                <a:latin typeface="Arial"/>
              </a:rPr>
              <a:t>x20 Gain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17520" y="926280"/>
            <a:ext cx="4400280" cy="2914200"/>
          </a:xfrm>
          <a:prstGeom prst="rect">
            <a:avLst/>
          </a:prstGeom>
          <a:ln>
            <a:noFill/>
          </a:ln>
        </p:spPr>
      </p:pic>
      <p:sp>
        <p:nvSpPr>
          <p:cNvPr id="46" name="TextShape 1"/>
          <p:cNvSpPr txBox="1"/>
          <p:nvPr/>
        </p:nvSpPr>
        <p:spPr>
          <a:xfrm>
            <a:off x="640080" y="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3Pcut – 10 keV – zero emitt</a:t>
            </a:r>
            <a:endParaRPr/>
          </a:p>
        </p:txBody>
      </p:sp>
      <p:pic>
        <p:nvPicPr>
          <p:cNvPr id="4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80160" y="4057920"/>
            <a:ext cx="7829280" cy="32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640080" y="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3Pcut – 10 keV – with emitt</a:t>
            </a:r>
            <a:endParaRPr/>
          </a:p>
        </p:txBody>
      </p:sp>
      <p:pic>
        <p:nvPicPr>
          <p:cNvPr id="4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80160" y="4206240"/>
            <a:ext cx="7838640" cy="32572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83280" y="1059840"/>
            <a:ext cx="3548880" cy="305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17520" y="926280"/>
            <a:ext cx="4400280" cy="29142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80160" y="4048560"/>
            <a:ext cx="7829280" cy="326664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640080" y="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3Pcut – 50 keV – zero emitt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640080" y="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3Pcut – 50 keV – with emitt</a:t>
            </a:r>
            <a:endParaRPr/>
          </a:p>
        </p:txBody>
      </p:sp>
      <p:pic>
        <p:nvPicPr>
          <p:cNvPr id="5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74720" y="1005840"/>
            <a:ext cx="3445920" cy="292608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13920" y="4048560"/>
            <a:ext cx="7838640" cy="32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274320" y="1482480"/>
            <a:ext cx="5590800" cy="54669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68720" y="1450080"/>
            <a:ext cx="5638320" cy="5590800"/>
          </a:xfrm>
          <a:prstGeom prst="rect">
            <a:avLst/>
          </a:prstGeom>
          <a:ln>
            <a:noFill/>
          </a:ln>
        </p:spPr>
      </p:pic>
      <p:sp>
        <p:nvSpPr>
          <p:cNvPr id="59" name="TextShape 1"/>
          <p:cNvSpPr txBox="1"/>
          <p:nvPr/>
        </p:nvSpPr>
        <p:spPr>
          <a:xfrm>
            <a:off x="621000" y="1828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3Pcut – 10 keV 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1:1 Ideal                     1:1 Toroid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621000" y="1828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2Pcut – 10 keV 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1:1 Ideal                     1:1 Toroid</a:t>
            </a:r>
            <a:endParaRPr/>
          </a:p>
        </p:txBody>
      </p:sp>
      <p:pic>
        <p:nvPicPr>
          <p:cNvPr id="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-365760" y="1920240"/>
            <a:ext cx="5381280" cy="54478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58160" y="1814040"/>
            <a:ext cx="5257440" cy="540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