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63" r:id="rId5"/>
    <p:sldId id="265" r:id="rId6"/>
    <p:sldId id="294" r:id="rId7"/>
    <p:sldId id="282" r:id="rId8"/>
    <p:sldId id="284" r:id="rId9"/>
    <p:sldId id="285" r:id="rId10"/>
    <p:sldId id="288" r:id="rId11"/>
    <p:sldId id="286" r:id="rId12"/>
    <p:sldId id="287" r:id="rId13"/>
    <p:sldId id="276" r:id="rId14"/>
    <p:sldId id="279"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24" autoAdjust="0"/>
  </p:normalViewPr>
  <p:slideViewPr>
    <p:cSldViewPr>
      <p:cViewPr>
        <p:scale>
          <a:sx n="69" d="100"/>
          <a:sy n="69" d="100"/>
        </p:scale>
        <p:origin x="-1416" y="-102"/>
      </p:cViewPr>
      <p:guideLst>
        <p:guide orient="horz" pos="2160"/>
        <p:guide pos="2880"/>
      </p:guideLst>
    </p:cSldViewPr>
  </p:slideViewPr>
  <p:outlineViewPr>
    <p:cViewPr>
      <p:scale>
        <a:sx n="33" d="100"/>
        <a:sy n="33" d="100"/>
      </p:scale>
      <p:origin x="0" y="72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FDB73D-D245-4CEF-A333-9D074A285C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AD981-6C23-4B66-BBE2-0B8E3C78E2A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3FDB73D-D245-4CEF-A333-9D074A285C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AD981-6C23-4B66-BBE2-0B8E3C78E2A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3FDB73D-D245-4CEF-A333-9D074A285C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AD981-6C23-4B66-BBE2-0B8E3C78E2A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3FDB73D-D245-4CEF-A333-9D074A285C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AD981-6C23-4B66-BBE2-0B8E3C78E2A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3FDB73D-D245-4CEF-A333-9D074A285C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AD981-6C23-4B66-BBE2-0B8E3C78E2A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3FDB73D-D245-4CEF-A333-9D074A285C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AD981-6C23-4B66-BBE2-0B8E3C78E2A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3FDB73D-D245-4CEF-A333-9D074A285CE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AD981-6C23-4B66-BBE2-0B8E3C78E2A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3FDB73D-D245-4CEF-A333-9D074A285CE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3AD981-6C23-4B66-BBE2-0B8E3C78E2A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FDB73D-D245-4CEF-A333-9D074A285CE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3AD981-6C23-4B66-BBE2-0B8E3C78E2A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DB73D-D245-4CEF-A333-9D074A285CE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3AD981-6C23-4B66-BBE2-0B8E3C78E2A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3FDB73D-D245-4CEF-A333-9D074A285CE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AD981-6C23-4B66-BBE2-0B8E3C78E2A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3FDB73D-D245-4CEF-A333-9D074A285CE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AD981-6C23-4B66-BBE2-0B8E3C78E2A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DB73D-D245-4CEF-A333-9D074A285CE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AD981-6C23-4B66-BBE2-0B8E3C78E2A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sz="2800" b="1" spc="-10" dirty="0" smtClean="0">
                <a:latin typeface="Times New Roman" panose="02020603050405020304" pitchFamily="18" charset="0"/>
                <a:cs typeface="Times New Roman" panose="02020603050405020304" pitchFamily="18" charset="0"/>
              </a:rPr>
              <a:t> St. Ann’s College of Engineering &amp; Technology</a:t>
            </a:r>
            <a:br>
              <a:rPr lang="en-IN" sz="2800" b="1" spc="-10" dirty="0" smtClean="0">
                <a:latin typeface="Times New Roman" panose="02020603050405020304" pitchFamily="18" charset="0"/>
                <a:cs typeface="Times New Roman" panose="02020603050405020304" pitchFamily="18" charset="0"/>
              </a:rPr>
            </a:br>
            <a:r>
              <a:rPr lang="en-IN" sz="2800" b="1" spc="-10" dirty="0" smtClean="0">
                <a:latin typeface="Times New Roman" panose="02020603050405020304" pitchFamily="18" charset="0"/>
                <a:cs typeface="Times New Roman" panose="02020603050405020304" pitchFamily="18" charset="0"/>
              </a:rPr>
              <a:t> Department of CSE- AI&amp;ML</a:t>
            </a:r>
            <a:br>
              <a:rPr lang="en-IN" sz="2000" spc="-10" dirty="0">
                <a:latin typeface="Times New Roman" panose="02020603050405020304" pitchFamily="18" charset="0"/>
                <a:cs typeface="Times New Roman" panose="02020603050405020304" pitchFamily="18" charset="0"/>
              </a:rPr>
            </a:br>
            <a:r>
              <a:rPr lang="en-IN" sz="2000" spc="-10" dirty="0" smtClean="0">
                <a:latin typeface="Times New Roman" panose="02020603050405020304" pitchFamily="18" charset="0"/>
                <a:cs typeface="Times New Roman" panose="02020603050405020304" pitchFamily="18" charset="0"/>
              </a:rPr>
              <a:t> </a:t>
            </a:r>
            <a:r>
              <a:rPr lang="en-IN" sz="2400" b="0" spc="-10" dirty="0" smtClean="0">
                <a:latin typeface="Times New Roman" panose="02020603050405020304" pitchFamily="18" charset="0"/>
                <a:cs typeface="Times New Roman" panose="02020603050405020304" pitchFamily="18" charset="0"/>
              </a:rPr>
              <a:t>A Project Review on</a:t>
            </a:r>
            <a:endParaRPr lang="en-US" sz="24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152400" y="1600200"/>
            <a:ext cx="8763000" cy="5105400"/>
          </a:xfrm>
        </p:spPr>
        <p:txBody>
          <a:bodyPr>
            <a:normAutofit fontScale="92500" lnSpcReduction="20000"/>
          </a:bodyPr>
          <a:lstStyle/>
          <a:p>
            <a:pPr>
              <a:buNone/>
            </a:pPr>
            <a:r>
              <a:rPr lang="en-US" sz="2800" dirty="0" smtClean="0"/>
              <a:t>    Roadsy:  Automated Traffic Sign Detection and  Classification  				                              </a:t>
            </a:r>
            <a:endParaRPr lang="en-US" sz="2800" dirty="0" smtClean="0"/>
          </a:p>
          <a:p>
            <a:pPr>
              <a:buNone/>
            </a:pPr>
            <a:endParaRPr lang="en-US" sz="2800" dirty="0" smtClean="0"/>
          </a:p>
          <a:p>
            <a:pPr>
              <a:buNone/>
            </a:pPr>
            <a:r>
              <a:rPr lang="en-US" sz="2800" dirty="0"/>
              <a:t>	</a:t>
            </a:r>
            <a:r>
              <a:rPr lang="en-US" sz="2800" dirty="0" smtClean="0"/>
              <a:t>					   </a:t>
            </a:r>
            <a:endParaRPr lang="en-US" sz="2800" dirty="0" smtClean="0"/>
          </a:p>
          <a:p>
            <a:pPr>
              <a:buNone/>
            </a:pPr>
            <a:endParaRPr lang="en-US" sz="2800" dirty="0"/>
          </a:p>
          <a:p>
            <a:pPr>
              <a:buNone/>
            </a:pPr>
            <a:endParaRPr lang="en-US" sz="2800" dirty="0" smtClean="0"/>
          </a:p>
          <a:p>
            <a:pPr>
              <a:buNone/>
            </a:pPr>
            <a:endParaRPr lang="en-US" sz="2800" dirty="0"/>
          </a:p>
          <a:p>
            <a:pPr>
              <a:buNone/>
            </a:pPr>
            <a:r>
              <a:rPr lang="en-US" sz="2800" dirty="0" smtClean="0"/>
              <a:t>                                                                 Presented By:</a:t>
            </a:r>
            <a:endParaRPr lang="en-US" sz="2800" dirty="0" smtClean="0"/>
          </a:p>
          <a:p>
            <a:pPr>
              <a:buNone/>
            </a:pPr>
            <a:r>
              <a:rPr lang="en-US" sz="2800" dirty="0"/>
              <a:t>	</a:t>
            </a:r>
            <a:r>
              <a:rPr lang="en-US" sz="2800" dirty="0" smtClean="0"/>
              <a:t>					    </a:t>
            </a:r>
            <a:r>
              <a:rPr lang="en-US" sz="2400" dirty="0" smtClean="0"/>
              <a:t>CH. Paul Adarsh-2OFO1A4213</a:t>
            </a:r>
            <a:endParaRPr lang="en-US" sz="2400" dirty="0" smtClean="0"/>
          </a:p>
          <a:p>
            <a:pPr>
              <a:buNone/>
            </a:pPr>
            <a:r>
              <a:rPr lang="en-US" sz="2400" dirty="0"/>
              <a:t>	</a:t>
            </a:r>
            <a:r>
              <a:rPr lang="en-US" sz="2400" dirty="0" smtClean="0"/>
              <a:t>					     D. Shanmukha  Sai-20F01A4216</a:t>
            </a:r>
            <a:endParaRPr lang="en-US" sz="2400" dirty="0" smtClean="0"/>
          </a:p>
          <a:p>
            <a:pPr>
              <a:buNone/>
            </a:pPr>
            <a:r>
              <a:rPr lang="en-US" sz="2400" b="1" dirty="0" smtClean="0"/>
              <a:t>Under the Guidance of </a:t>
            </a:r>
            <a:r>
              <a:rPr lang="en-US" sz="2400" dirty="0" smtClean="0"/>
              <a:t>		</a:t>
            </a:r>
            <a:r>
              <a:rPr lang="en-US" sz="2400" dirty="0"/>
              <a:t> </a:t>
            </a:r>
            <a:r>
              <a:rPr lang="en-US" sz="2400" dirty="0" smtClean="0"/>
              <a:t>                  M. Nikhil-20F01A4237</a:t>
            </a:r>
            <a:endParaRPr lang="en-US" sz="2400" dirty="0" smtClean="0"/>
          </a:p>
          <a:p>
            <a:pPr>
              <a:buNone/>
            </a:pPr>
            <a:r>
              <a:rPr lang="en-US" sz="2400" dirty="0" err="1" smtClean="0"/>
              <a:t>Mrs.M</a:t>
            </a:r>
            <a:r>
              <a:rPr lang="en-US" sz="2400" smtClean="0"/>
              <a:t>  </a:t>
            </a:r>
            <a:r>
              <a:rPr lang="en-US" sz="2400" dirty="0" err="1" smtClean="0"/>
              <a:t>Sarada</a:t>
            </a:r>
            <a:r>
              <a:rPr lang="en-US" sz="2400" dirty="0" smtClean="0"/>
              <a:t> 				     N. Ravi Teja-20F01A4239</a:t>
            </a:r>
            <a:endParaRPr lang="en-US" sz="2400" dirty="0" smtClean="0"/>
          </a:p>
          <a:p>
            <a:pPr>
              <a:buNone/>
            </a:pPr>
            <a:r>
              <a:rPr lang="en-US" sz="2400" dirty="0" smtClean="0"/>
              <a:t>						     R. Sai Gopi-20F01A4248</a:t>
            </a:r>
            <a:endParaRPr lang="en-US" sz="2400" dirty="0" smtClean="0"/>
          </a:p>
          <a:p>
            <a:pPr>
              <a:buNone/>
            </a:pPr>
            <a:endParaRPr lang="en-US" sz="2400" dirty="0"/>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95600" y="1981200"/>
            <a:ext cx="2895600" cy="2438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DESIGN STEPS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Data collection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Data Preprocessing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Building the model</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Model Training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Model Evaluation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Deployment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Testing</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RESULT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5181600"/>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We run this project with giving epochs as 100 and batch size as 640.</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By getting the mAp(Mean </a:t>
            </a:r>
            <a:r>
              <a:rPr lang="en-US" sz="2800" dirty="0" smtClean="0">
                <a:latin typeface="Times New Roman" panose="02020603050405020304" pitchFamily="18" charset="0"/>
                <a:cs typeface="Times New Roman" panose="02020603050405020304" pitchFamily="18" charset="0"/>
              </a:rPr>
              <a:t>Average Precision</a:t>
            </a:r>
            <a:r>
              <a:rPr lang="en-US" sz="2800" dirty="0" smtClean="0">
                <a:latin typeface="Times New Roman" panose="02020603050405020304" pitchFamily="18" charset="0"/>
                <a:cs typeface="Times New Roman" panose="02020603050405020304" pitchFamily="18" charset="0"/>
              </a:rPr>
              <a:t>) as  85%, Precision as 81.3% and recall as 81%.</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mAp is </a:t>
            </a:r>
            <a:r>
              <a:rPr lang="en-US" sz="2800" dirty="0" smtClean="0">
                <a:latin typeface="Times New Roman" panose="02020603050405020304" pitchFamily="18" charset="0"/>
                <a:cs typeface="Times New Roman" panose="02020603050405020304" pitchFamily="18" charset="0"/>
              </a:rPr>
              <a:t>a metric used to evaluate object </a:t>
            </a:r>
            <a:r>
              <a:rPr lang="en-US" sz="2800" dirty="0" smtClean="0">
                <a:latin typeface="Times New Roman" panose="02020603050405020304" pitchFamily="18" charset="0"/>
                <a:cs typeface="Times New Roman" panose="02020603050405020304" pitchFamily="18" charset="0"/>
              </a:rPr>
              <a:t>detection.</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Precision </a:t>
            </a:r>
            <a:r>
              <a:rPr lang="en-US" sz="2800" dirty="0" smtClean="0">
                <a:latin typeface="Times New Roman" panose="02020603050405020304" pitchFamily="18" charset="0"/>
                <a:cs typeface="Times New Roman" panose="02020603050405020304" pitchFamily="18" charset="0"/>
              </a:rPr>
              <a:t>measures the percentage of predictions made by the model that are correct</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Recall measures the percentage of relevant data points that were correctly identified by the model.</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533400"/>
            <a:ext cx="8229600" cy="5592763"/>
          </a:xfrm>
        </p:spPr>
        <p:txBody>
          <a:bodyPr/>
          <a:lstStyle/>
          <a:p>
            <a:pPr>
              <a:buNone/>
            </a:pPr>
            <a:r>
              <a:rPr lang="en-US" sz="4000" b="1" dirty="0" smtClean="0">
                <a:latin typeface="Times New Roman" panose="02020603050405020304" pitchFamily="18" charset="0"/>
                <a:cs typeface="Times New Roman" panose="02020603050405020304" pitchFamily="18" charset="0"/>
              </a:rPr>
              <a:t>Conclusion</a:t>
            </a:r>
            <a:r>
              <a:rPr lang="en-US" sz="4000" dirty="0" smtClean="0">
                <a:latin typeface="Times New Roman" panose="02020603050405020304" pitchFamily="18" charset="0"/>
                <a:cs typeface="Times New Roman" panose="02020603050405020304" pitchFamily="18" charset="0"/>
              </a:rPr>
              <a:t>:</a:t>
            </a:r>
            <a:endParaRPr lang="en-US" sz="4000" dirty="0" smtClean="0">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cs typeface="Times New Roman" panose="02020603050405020304" pitchFamily="18" charset="0"/>
              </a:rPr>
              <a:t>           </a:t>
            </a:r>
            <a:r>
              <a:rPr lang="en-US" sz="2800" dirty="0" smtClean="0"/>
              <a:t>The</a:t>
            </a:r>
            <a:r>
              <a:rPr lang="en-US" sz="2800" spc="114" dirty="0" smtClean="0"/>
              <a:t> </a:t>
            </a:r>
            <a:r>
              <a:rPr lang="en-US" sz="2800" dirty="0" smtClean="0"/>
              <a:t>proposed</a:t>
            </a:r>
            <a:r>
              <a:rPr lang="en-US" sz="2800" spc="114" dirty="0" smtClean="0"/>
              <a:t> </a:t>
            </a:r>
            <a:r>
              <a:rPr lang="en-US" sz="2800" dirty="0" smtClean="0"/>
              <a:t>model</a:t>
            </a:r>
            <a:r>
              <a:rPr lang="en-US" sz="2800" spc="114" dirty="0" smtClean="0"/>
              <a:t> </a:t>
            </a:r>
            <a:r>
              <a:rPr lang="en-US" sz="2800" dirty="0" smtClean="0"/>
              <a:t>aims</a:t>
            </a:r>
            <a:r>
              <a:rPr lang="en-US" sz="2800" spc="114" dirty="0" smtClean="0"/>
              <a:t> </a:t>
            </a:r>
            <a:r>
              <a:rPr lang="en-US" sz="2800" dirty="0" smtClean="0"/>
              <a:t>to</a:t>
            </a:r>
            <a:r>
              <a:rPr lang="en-US" sz="2800" spc="114" dirty="0" smtClean="0"/>
              <a:t> </a:t>
            </a:r>
            <a:r>
              <a:rPr lang="en-US" sz="2800" dirty="0" smtClean="0"/>
              <a:t>advance</a:t>
            </a:r>
            <a:r>
              <a:rPr lang="en-US" sz="2800" spc="35" dirty="0" smtClean="0"/>
              <a:t> </a:t>
            </a:r>
            <a:r>
              <a:rPr lang="en-US" sz="2800" dirty="0" smtClean="0"/>
              <a:t>Advanced</a:t>
            </a:r>
            <a:r>
              <a:rPr lang="en-US" sz="2800" spc="120" dirty="0" smtClean="0"/>
              <a:t> </a:t>
            </a:r>
            <a:r>
              <a:rPr lang="en-US" sz="2800" dirty="0" smtClean="0"/>
              <a:t>Driver</a:t>
            </a:r>
            <a:r>
              <a:rPr lang="en-US" sz="2800" spc="35" dirty="0" smtClean="0"/>
              <a:t> </a:t>
            </a:r>
            <a:r>
              <a:rPr lang="en-US" sz="2800" dirty="0" smtClean="0"/>
              <a:t>Assistance</a:t>
            </a:r>
            <a:r>
              <a:rPr lang="en-US" sz="2800" spc="114" dirty="0" smtClean="0"/>
              <a:t> </a:t>
            </a:r>
            <a:r>
              <a:rPr lang="en-US" sz="2800" dirty="0" smtClean="0"/>
              <a:t>Systems</a:t>
            </a:r>
            <a:r>
              <a:rPr lang="en-US" sz="2800" spc="114" dirty="0" smtClean="0"/>
              <a:t> </a:t>
            </a:r>
            <a:r>
              <a:rPr lang="en-US" sz="2800" spc="-10" dirty="0" smtClean="0"/>
              <a:t>(ADAS) </a:t>
            </a:r>
            <a:r>
              <a:rPr lang="en-US" sz="2800" dirty="0" smtClean="0"/>
              <a:t>towards</a:t>
            </a:r>
            <a:r>
              <a:rPr lang="en-US" sz="2800" spc="40" dirty="0" smtClean="0"/>
              <a:t> </a:t>
            </a:r>
            <a:r>
              <a:rPr lang="en-US" sz="2800" dirty="0" smtClean="0"/>
              <a:t>autonomous</a:t>
            </a:r>
            <a:r>
              <a:rPr lang="en-US" sz="2800" spc="40" dirty="0" smtClean="0"/>
              <a:t> </a:t>
            </a:r>
            <a:r>
              <a:rPr lang="en-US" sz="2800" dirty="0" smtClean="0"/>
              <a:t>cars.</a:t>
            </a:r>
            <a:r>
              <a:rPr lang="en-US" sz="2800" spc="40" dirty="0" smtClean="0"/>
              <a:t> </a:t>
            </a:r>
            <a:r>
              <a:rPr lang="en-US" sz="2800" dirty="0" smtClean="0"/>
              <a:t>It</a:t>
            </a:r>
            <a:r>
              <a:rPr lang="en-US" sz="2800" spc="40" dirty="0" smtClean="0"/>
              <a:t> </a:t>
            </a:r>
            <a:r>
              <a:rPr lang="en-US" sz="2800" dirty="0" smtClean="0"/>
              <a:t>relies</a:t>
            </a:r>
            <a:r>
              <a:rPr lang="en-US" sz="2800" spc="40" dirty="0" smtClean="0"/>
              <a:t> </a:t>
            </a:r>
            <a:r>
              <a:rPr lang="en-US" sz="2800" dirty="0" smtClean="0"/>
              <a:t>on</a:t>
            </a:r>
            <a:r>
              <a:rPr lang="en-US" sz="2800" spc="40" dirty="0" smtClean="0"/>
              <a:t> </a:t>
            </a:r>
            <a:r>
              <a:rPr lang="en-US" sz="2800" dirty="0" smtClean="0"/>
              <a:t>CNN</a:t>
            </a:r>
            <a:r>
              <a:rPr lang="en-US" sz="2800" spc="40" dirty="0" smtClean="0"/>
              <a:t> model </a:t>
            </a:r>
            <a:r>
              <a:rPr lang="en-US" sz="2800" dirty="0" smtClean="0"/>
              <a:t>for</a:t>
            </a:r>
            <a:r>
              <a:rPr lang="en-US" sz="2800" spc="40" dirty="0" smtClean="0"/>
              <a:t> </a:t>
            </a:r>
            <a:r>
              <a:rPr lang="en-US" sz="2800" dirty="0" smtClean="0"/>
              <a:t>efficient</a:t>
            </a:r>
            <a:r>
              <a:rPr lang="en-US" sz="2800" spc="40" dirty="0" smtClean="0"/>
              <a:t> </a:t>
            </a:r>
            <a:r>
              <a:rPr lang="en-US" sz="2800" dirty="0" smtClean="0"/>
              <a:t>sign</a:t>
            </a:r>
            <a:r>
              <a:rPr lang="en-US" sz="2800" spc="40" dirty="0" smtClean="0"/>
              <a:t> </a:t>
            </a:r>
            <a:r>
              <a:rPr lang="en-US" sz="2800" dirty="0" smtClean="0"/>
              <a:t>detection</a:t>
            </a:r>
            <a:r>
              <a:rPr lang="en-US" sz="2800" spc="40" dirty="0" smtClean="0"/>
              <a:t> </a:t>
            </a:r>
            <a:r>
              <a:rPr lang="en-US" sz="2800" dirty="0" smtClean="0"/>
              <a:t>based</a:t>
            </a:r>
            <a:r>
              <a:rPr lang="en-US" sz="2800" spc="40" dirty="0" smtClean="0"/>
              <a:t> </a:t>
            </a:r>
            <a:r>
              <a:rPr lang="en-US" sz="2800" dirty="0" smtClean="0"/>
              <a:t>on</a:t>
            </a:r>
            <a:r>
              <a:rPr lang="en-US" sz="2800" spc="40" dirty="0" smtClean="0"/>
              <a:t> </a:t>
            </a:r>
            <a:r>
              <a:rPr lang="en-US" sz="2800" spc="-10" dirty="0" smtClean="0"/>
              <a:t>color </a:t>
            </a:r>
            <a:r>
              <a:rPr lang="en-US" sz="2800" dirty="0" smtClean="0"/>
              <a:t>and</a:t>
            </a:r>
            <a:r>
              <a:rPr lang="en-US" sz="2800" spc="-35" dirty="0" smtClean="0"/>
              <a:t> </a:t>
            </a:r>
            <a:r>
              <a:rPr lang="en-US" sz="2800" dirty="0" smtClean="0"/>
              <a:t>shape,</a:t>
            </a:r>
            <a:r>
              <a:rPr lang="en-US" sz="2800" spc="-35" dirty="0" smtClean="0"/>
              <a:t> </a:t>
            </a:r>
            <a:r>
              <a:rPr lang="en-US" sz="2800" dirty="0" smtClean="0"/>
              <a:t>facing</a:t>
            </a:r>
            <a:r>
              <a:rPr lang="en-US" sz="2800" spc="-35" dirty="0" smtClean="0"/>
              <a:t> </a:t>
            </a:r>
            <a:r>
              <a:rPr lang="en-US" sz="2800" spc="-10" dirty="0" smtClean="0"/>
              <a:t>challenges</a:t>
            </a:r>
            <a:r>
              <a:rPr lang="en-US" sz="2800" spc="-30" dirty="0" smtClean="0"/>
              <a:t> </a:t>
            </a:r>
            <a:r>
              <a:rPr lang="en-US" sz="2800" dirty="0" smtClean="0"/>
              <a:t>like</a:t>
            </a:r>
            <a:r>
              <a:rPr lang="en-US" sz="2800" spc="-35" dirty="0" smtClean="0"/>
              <a:t> </a:t>
            </a:r>
            <a:r>
              <a:rPr lang="en-US" sz="2800" spc="-10" dirty="0" smtClean="0"/>
              <a:t>reflections</a:t>
            </a:r>
            <a:r>
              <a:rPr lang="en-US" sz="2800" spc="-35" dirty="0" smtClean="0"/>
              <a:t> </a:t>
            </a:r>
            <a:r>
              <a:rPr lang="en-US" sz="2800" dirty="0" smtClean="0"/>
              <a:t>impacting</a:t>
            </a:r>
            <a:r>
              <a:rPr lang="en-US" sz="2800" spc="-35" dirty="0" smtClean="0"/>
              <a:t> </a:t>
            </a:r>
            <a:r>
              <a:rPr lang="en-US" sz="2800" dirty="0" smtClean="0"/>
              <a:t>color</a:t>
            </a:r>
            <a:r>
              <a:rPr lang="en-US" sz="2800" spc="-30" dirty="0" smtClean="0"/>
              <a:t> </a:t>
            </a:r>
            <a:r>
              <a:rPr lang="en-US" sz="2800" dirty="0" smtClean="0"/>
              <a:t>and</a:t>
            </a:r>
            <a:r>
              <a:rPr lang="en-US" sz="2800" spc="-35" dirty="0" smtClean="0"/>
              <a:t> </a:t>
            </a:r>
            <a:r>
              <a:rPr lang="en-US" sz="2800" dirty="0" smtClean="0"/>
              <a:t>improper</a:t>
            </a:r>
            <a:r>
              <a:rPr lang="en-US" sz="2800" spc="-35" dirty="0" smtClean="0"/>
              <a:t> </a:t>
            </a:r>
            <a:r>
              <a:rPr lang="en-US" sz="2800" dirty="0" smtClean="0"/>
              <a:t>sign</a:t>
            </a:r>
            <a:r>
              <a:rPr lang="en-US" sz="2800" spc="-30" dirty="0" smtClean="0"/>
              <a:t> </a:t>
            </a:r>
            <a:r>
              <a:rPr lang="en-US" sz="2800" spc="-10" dirty="0" smtClean="0"/>
              <a:t>shapes. </a:t>
            </a:r>
            <a:r>
              <a:rPr lang="en-US" sz="2800" dirty="0" smtClean="0"/>
              <a:t>Night</a:t>
            </a:r>
            <a:r>
              <a:rPr lang="en-US" sz="2800" spc="30" dirty="0" smtClean="0"/>
              <a:t> </a:t>
            </a:r>
            <a:r>
              <a:rPr lang="en-US" sz="2800" dirty="0" smtClean="0"/>
              <a:t>detection</a:t>
            </a:r>
            <a:r>
              <a:rPr lang="en-US" sz="2800" spc="30" dirty="0" smtClean="0"/>
              <a:t> </a:t>
            </a:r>
            <a:r>
              <a:rPr lang="en-US" sz="2800" dirty="0" smtClean="0"/>
              <a:t>is</a:t>
            </a:r>
            <a:r>
              <a:rPr lang="en-US" sz="2800" spc="35" dirty="0" smtClean="0"/>
              <a:t> </a:t>
            </a:r>
            <a:r>
              <a:rPr lang="en-US" sz="2800" dirty="0" smtClean="0"/>
              <a:t>an</a:t>
            </a:r>
            <a:r>
              <a:rPr lang="en-US" sz="2800" spc="30" dirty="0" smtClean="0"/>
              <a:t> </a:t>
            </a:r>
            <a:r>
              <a:rPr lang="en-US" sz="2800" dirty="0" smtClean="0"/>
              <a:t>issue,</a:t>
            </a:r>
            <a:r>
              <a:rPr lang="en-US" sz="2800" spc="35" dirty="0" smtClean="0"/>
              <a:t> </a:t>
            </a:r>
            <a:r>
              <a:rPr lang="en-US" sz="2800" dirty="0" smtClean="0"/>
              <a:t>especially</a:t>
            </a:r>
            <a:r>
              <a:rPr lang="en-US" sz="2800" spc="30" dirty="0" smtClean="0"/>
              <a:t> </a:t>
            </a:r>
            <a:r>
              <a:rPr lang="en-US" sz="2800" dirty="0" smtClean="0"/>
              <a:t>with</a:t>
            </a:r>
            <a:r>
              <a:rPr lang="en-US" sz="2800" spc="35" dirty="0" smtClean="0"/>
              <a:t> </a:t>
            </a:r>
            <a:r>
              <a:rPr lang="en-US" sz="2800" spc="-10" dirty="0" smtClean="0"/>
              <a:t>non-</a:t>
            </a:r>
            <a:r>
              <a:rPr lang="en-US" sz="2800" dirty="0" smtClean="0"/>
              <a:t>infrared</a:t>
            </a:r>
            <a:r>
              <a:rPr lang="en-US" sz="2800" spc="30" dirty="0" smtClean="0"/>
              <a:t> </a:t>
            </a:r>
            <a:r>
              <a:rPr lang="en-US" sz="2800" dirty="0" smtClean="0"/>
              <a:t>webcams.</a:t>
            </a:r>
            <a:r>
              <a:rPr lang="en-US" sz="2800" spc="10" dirty="0" smtClean="0"/>
              <a:t> </a:t>
            </a:r>
            <a:r>
              <a:rPr lang="en-US" sz="2800" dirty="0" smtClean="0"/>
              <a:t>To</a:t>
            </a:r>
            <a:r>
              <a:rPr lang="en-US" sz="2800" spc="35" dirty="0" smtClean="0"/>
              <a:t> </a:t>
            </a:r>
            <a:r>
              <a:rPr lang="en-US" sz="2800" dirty="0" smtClean="0"/>
              <a:t>enhance</a:t>
            </a:r>
            <a:r>
              <a:rPr lang="en-US" sz="2800" spc="30" dirty="0" smtClean="0"/>
              <a:t> </a:t>
            </a:r>
            <a:r>
              <a:rPr lang="en-US" sz="2800" spc="-10" dirty="0" smtClean="0"/>
              <a:t>safety, </a:t>
            </a:r>
            <a:r>
              <a:rPr lang="en-US" sz="2800" dirty="0" smtClean="0"/>
              <a:t>an</a:t>
            </a:r>
            <a:r>
              <a:rPr lang="en-US" sz="2800" spc="425" dirty="0" smtClean="0"/>
              <a:t> </a:t>
            </a:r>
            <a:r>
              <a:rPr lang="en-US" sz="2800" dirty="0" smtClean="0"/>
              <a:t>AI</a:t>
            </a:r>
            <a:r>
              <a:rPr lang="en-US" sz="2800" spc="430" dirty="0" smtClean="0"/>
              <a:t> </a:t>
            </a:r>
            <a:r>
              <a:rPr lang="en-US" sz="2800" dirty="0" smtClean="0"/>
              <a:t>Assistant</a:t>
            </a:r>
            <a:r>
              <a:rPr lang="en-US" sz="2800" spc="60" dirty="0" smtClean="0"/>
              <a:t>  </a:t>
            </a:r>
            <a:r>
              <a:rPr lang="en-US" sz="2800" dirty="0" smtClean="0"/>
              <a:t>is</a:t>
            </a:r>
            <a:r>
              <a:rPr lang="en-US" sz="2800" spc="55" dirty="0" smtClean="0"/>
              <a:t>  </a:t>
            </a:r>
            <a:r>
              <a:rPr lang="en-US" sz="2800" dirty="0" smtClean="0"/>
              <a:t>suggested</a:t>
            </a:r>
            <a:r>
              <a:rPr lang="en-US" sz="2800" spc="60" dirty="0" smtClean="0"/>
              <a:t>  </a:t>
            </a:r>
            <a:r>
              <a:rPr lang="en-US" sz="2800" dirty="0" smtClean="0"/>
              <a:t>to</a:t>
            </a:r>
            <a:r>
              <a:rPr lang="en-US" sz="2800" spc="55" dirty="0" smtClean="0"/>
              <a:t>  </a:t>
            </a:r>
            <a:r>
              <a:rPr lang="en-US" sz="2800" dirty="0" smtClean="0"/>
              <a:t>help</a:t>
            </a:r>
            <a:r>
              <a:rPr lang="en-US" sz="2800" spc="60" dirty="0" smtClean="0"/>
              <a:t>  </a:t>
            </a:r>
            <a:r>
              <a:rPr lang="en-US" sz="2800" dirty="0" smtClean="0"/>
              <a:t>drivers</a:t>
            </a:r>
            <a:r>
              <a:rPr lang="en-US" sz="2800" spc="55" dirty="0" smtClean="0"/>
              <a:t>  </a:t>
            </a:r>
            <a:r>
              <a:rPr lang="en-US" sz="2800" dirty="0" smtClean="0"/>
              <a:t>concentrate</a:t>
            </a:r>
            <a:r>
              <a:rPr lang="en-US" sz="2800" spc="60" dirty="0" smtClean="0"/>
              <a:t>  </a:t>
            </a:r>
            <a:r>
              <a:rPr lang="en-US" sz="2800" dirty="0" smtClean="0"/>
              <a:t>on</a:t>
            </a:r>
            <a:r>
              <a:rPr lang="en-US" sz="2800" spc="60" dirty="0" smtClean="0"/>
              <a:t>  </a:t>
            </a:r>
            <a:r>
              <a:rPr lang="en-US" sz="2800" dirty="0" smtClean="0"/>
              <a:t>driving</a:t>
            </a:r>
            <a:r>
              <a:rPr lang="en-US" sz="2800" spc="55" dirty="0" smtClean="0"/>
              <a:t>  </a:t>
            </a:r>
            <a:r>
              <a:rPr lang="en-US" sz="2800" dirty="0" smtClean="0"/>
              <a:t>instead</a:t>
            </a:r>
            <a:r>
              <a:rPr lang="en-US" sz="2800" spc="60" dirty="0" smtClean="0"/>
              <a:t>  </a:t>
            </a:r>
            <a:r>
              <a:rPr lang="en-US" sz="2800" spc="-25" dirty="0" smtClean="0"/>
              <a:t>of </a:t>
            </a:r>
            <a:r>
              <a:rPr lang="en-US" sz="2800" dirty="0" smtClean="0"/>
              <a:t>constantly</a:t>
            </a:r>
            <a:r>
              <a:rPr lang="en-US" sz="2800" spc="-45" dirty="0" smtClean="0"/>
              <a:t> </a:t>
            </a:r>
            <a:r>
              <a:rPr lang="en-US" sz="2800" dirty="0" smtClean="0"/>
              <a:t>checking</a:t>
            </a:r>
            <a:r>
              <a:rPr lang="en-US" sz="2800" spc="-40" dirty="0" smtClean="0"/>
              <a:t> </a:t>
            </a:r>
            <a:r>
              <a:rPr lang="en-US" sz="2800" dirty="0" smtClean="0"/>
              <a:t>traffic</a:t>
            </a:r>
            <a:r>
              <a:rPr lang="en-US" sz="2800" spc="-50" dirty="0" smtClean="0"/>
              <a:t> </a:t>
            </a:r>
            <a:r>
              <a:rPr lang="en-US" sz="2800" dirty="0" smtClean="0"/>
              <a:t>signs,</a:t>
            </a:r>
            <a:r>
              <a:rPr lang="en-US" sz="2800" spc="-40" dirty="0" smtClean="0"/>
              <a:t> </a:t>
            </a:r>
            <a:r>
              <a:rPr lang="en-US" sz="2800" dirty="0" smtClean="0"/>
              <a:t>reducing</a:t>
            </a:r>
            <a:r>
              <a:rPr lang="en-US" sz="2800" spc="-45" dirty="0" smtClean="0"/>
              <a:t> </a:t>
            </a:r>
            <a:r>
              <a:rPr lang="en-US" sz="2800" spc="-10" dirty="0" smtClean="0"/>
              <a:t>accidents</a:t>
            </a:r>
            <a:r>
              <a:rPr lang="en-US" sz="2800" spc="-45" dirty="0" smtClean="0"/>
              <a:t> </a:t>
            </a:r>
            <a:r>
              <a:rPr lang="en-US" sz="2800" dirty="0" smtClean="0"/>
              <a:t>both</a:t>
            </a:r>
            <a:r>
              <a:rPr lang="en-US" sz="2800" spc="-45" dirty="0" smtClean="0"/>
              <a:t> </a:t>
            </a:r>
            <a:r>
              <a:rPr lang="en-US" sz="2800" dirty="0" smtClean="0"/>
              <a:t>day</a:t>
            </a:r>
            <a:r>
              <a:rPr lang="en-US" sz="2800" spc="-40" dirty="0" smtClean="0"/>
              <a:t> </a:t>
            </a:r>
            <a:r>
              <a:rPr lang="en-US" sz="2800" dirty="0" smtClean="0"/>
              <a:t>and</a:t>
            </a:r>
            <a:r>
              <a:rPr lang="en-US" sz="2800" spc="-45" dirty="0" smtClean="0"/>
              <a:t> </a:t>
            </a:r>
            <a:r>
              <a:rPr lang="en-US" sz="2800" spc="-10" dirty="0" smtClean="0"/>
              <a:t>night.</a:t>
            </a:r>
            <a:endParaRPr lang="en-US" sz="2800" spc="-10" dirty="0" smtClean="0"/>
          </a:p>
          <a:p>
            <a:pPr algn="just">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FUTURE EXTENSION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600200"/>
            <a:ext cx="8686800" cy="4876800"/>
          </a:xfrm>
        </p:spPr>
        <p:txBody>
          <a:bodyPr>
            <a:noAutofit/>
          </a:bodyPr>
          <a:lstStyle/>
          <a:p>
            <a:pPr algn="just"/>
            <a:r>
              <a:rPr lang="en-US" sz="2800" dirty="0">
                <a:latin typeface="Times New Roman" panose="02020603050405020304" pitchFamily="18" charset="0"/>
                <a:cs typeface="Times New Roman" panose="02020603050405020304" pitchFamily="18" charset="0"/>
              </a:rPr>
              <a:t>When we enter a destination into our vehicle's navigation system, it shows us a route map with all the traffic signs along the way. If we're driving fast, the advanced camera system in the vehicle helps detect upcoming traffic signs early and displays them. If we're driving against a traffic sign, the vehicle either slows down or continues normally.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a:bodyPr>
          <a:lstStyle/>
          <a:p>
            <a:r>
              <a:rPr lang="en-US" sz="5400" dirty="0" smtClean="0">
                <a:latin typeface="Times New Roman" panose="02020603050405020304" pitchFamily="18" charset="0"/>
                <a:cs typeface="Times New Roman" panose="02020603050405020304" pitchFamily="18" charset="0"/>
              </a:rPr>
              <a:t>THANK YOU</a:t>
            </a:r>
            <a:endParaRPr lang="en-US" sz="5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020762"/>
          </a:xfrm>
        </p:spPr>
        <p:txBody>
          <a:bodyPr>
            <a:normAutofit/>
          </a:bodyPr>
          <a:lstStyle/>
          <a:p>
            <a:r>
              <a:rPr lang="en-US" b="1" spc="-10" dirty="0" smtClean="0">
                <a:latin typeface="Times New Roman" panose="02020603050405020304" pitchFamily="18" charset="0"/>
                <a:cs typeface="Times New Roman" panose="02020603050405020304" pitchFamily="18" charset="0"/>
              </a:rPr>
              <a:t>CONTENTS</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57200" y="1600200"/>
            <a:ext cx="8229600" cy="5029200"/>
          </a:xfrm>
        </p:spPr>
        <p:txBody>
          <a:bodyPr>
            <a:normAutofit/>
          </a:bodyPr>
          <a:lstStyle/>
          <a:p>
            <a:r>
              <a:rPr lang="en-US" dirty="0" smtClean="0">
                <a:latin typeface="Times New Roman" panose="02020603050405020304" pitchFamily="18" charset="0"/>
                <a:cs typeface="Times New Roman" panose="02020603050405020304" pitchFamily="18" charset="0"/>
              </a:rPr>
              <a:t>Abstract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Introduction</a:t>
            </a:r>
            <a:endParaRPr lang="en-US"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Model Architecture</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Implementation</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Design </a:t>
            </a:r>
            <a:r>
              <a:rPr lang="en-IN" dirty="0" smtClean="0">
                <a:latin typeface="Times New Roman" panose="02020603050405020304" pitchFamily="18" charset="0"/>
                <a:cs typeface="Times New Roman" panose="02020603050405020304" pitchFamily="18" charset="0"/>
              </a:rPr>
              <a:t>Steps</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Result</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Conclusion</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Future Extension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pc="-10" dirty="0" smtClean="0">
                <a:latin typeface="Times New Roman" panose="02020603050405020304" pitchFamily="18" charset="0"/>
                <a:cs typeface="Times New Roman" panose="02020603050405020304" pitchFamily="18" charset="0"/>
              </a:rPr>
              <a:t>ABSTRACT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524000"/>
            <a:ext cx="8458200" cy="4876800"/>
          </a:xfrm>
        </p:spPr>
        <p:txBody>
          <a:bodyPr>
            <a:normAutofit lnSpcReduction="10000"/>
          </a:bodyPr>
          <a:lstStyle/>
          <a:p>
            <a:pPr algn="just"/>
            <a:r>
              <a:rPr lang="en-US" sz="2800" dirty="0" smtClean="0">
                <a:latin typeface="Times New Roman" panose="02020603050405020304"/>
                <a:cs typeface="Times New Roman" panose="02020603050405020304"/>
              </a:rPr>
              <a:t>Traffic</a:t>
            </a:r>
            <a:r>
              <a:rPr lang="en-US" sz="2800" spc="32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sign</a:t>
            </a:r>
            <a:r>
              <a:rPr lang="en-US" sz="2800" spc="33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detection</a:t>
            </a:r>
            <a:r>
              <a:rPr lang="en-US" sz="2800" spc="33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and</a:t>
            </a:r>
            <a:r>
              <a:rPr lang="en-US" sz="2800" spc="33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classification</a:t>
            </a:r>
            <a:r>
              <a:rPr lang="en-US" sz="2800" spc="33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is</a:t>
            </a:r>
            <a:r>
              <a:rPr lang="en-US" sz="2800" spc="3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an</a:t>
            </a:r>
            <a:r>
              <a:rPr lang="en-US" sz="2800" spc="33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important</a:t>
            </a:r>
            <a:r>
              <a:rPr lang="en-US" sz="2800" spc="32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feature</a:t>
            </a:r>
            <a:r>
              <a:rPr lang="en-US" sz="2800" spc="32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of</a:t>
            </a:r>
            <a:r>
              <a:rPr lang="en-US" sz="2800" spc="33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advanced</a:t>
            </a:r>
            <a:r>
              <a:rPr lang="en-US" sz="2800" spc="3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driver</a:t>
            </a:r>
            <a:r>
              <a:rPr lang="en-US" sz="2800" spc="330" dirty="0" smtClean="0">
                <a:latin typeface="Times New Roman" panose="02020603050405020304"/>
                <a:cs typeface="Times New Roman" panose="02020603050405020304"/>
              </a:rPr>
              <a:t> </a:t>
            </a:r>
            <a:r>
              <a:rPr lang="en-US" sz="2800" spc="-10" dirty="0" smtClean="0">
                <a:latin typeface="Times New Roman" panose="02020603050405020304"/>
                <a:cs typeface="Times New Roman" panose="02020603050405020304"/>
              </a:rPr>
              <a:t>assistance </a:t>
            </a:r>
            <a:r>
              <a:rPr lang="en-US" sz="2800" dirty="0" smtClean="0">
                <a:latin typeface="Times New Roman" panose="02020603050405020304"/>
                <a:cs typeface="Times New Roman" panose="02020603050405020304"/>
              </a:rPr>
              <a:t>systems,</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contributing</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to</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driver</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and</a:t>
            </a:r>
            <a:r>
              <a:rPr lang="en-US" sz="2800" spc="-35" dirty="0" smtClean="0">
                <a:latin typeface="Times New Roman" panose="02020603050405020304"/>
                <a:cs typeface="Times New Roman" panose="02020603050405020304"/>
              </a:rPr>
              <a:t> </a:t>
            </a:r>
            <a:r>
              <a:rPr lang="en-US" sz="2800" spc="-10" dirty="0" smtClean="0">
                <a:latin typeface="Times New Roman" panose="02020603050405020304"/>
                <a:cs typeface="Times New Roman" panose="02020603050405020304"/>
              </a:rPr>
              <a:t>autonomous</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cars</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safety</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as</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well</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as</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increasing</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driving</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comfort.</a:t>
            </a:r>
            <a:endParaRPr lang="en-US" sz="2800" dirty="0" smtClean="0">
              <a:latin typeface="Times New Roman" panose="02020603050405020304"/>
              <a:cs typeface="Times New Roman" panose="02020603050405020304"/>
            </a:endParaRPr>
          </a:p>
          <a:p>
            <a:pPr algn="just"/>
            <a:r>
              <a:rPr lang="en-US" sz="2800" spc="-25" dirty="0" smtClean="0">
                <a:latin typeface="Times New Roman" panose="02020603050405020304"/>
                <a:cs typeface="Times New Roman" panose="02020603050405020304"/>
              </a:rPr>
              <a:t>In </a:t>
            </a:r>
            <a:r>
              <a:rPr lang="en-US" sz="2800" dirty="0" smtClean="0">
                <a:latin typeface="Times New Roman" panose="02020603050405020304"/>
                <a:cs typeface="Times New Roman" panose="02020603050405020304"/>
              </a:rPr>
              <a:t>today's</a:t>
            </a:r>
            <a:r>
              <a:rPr lang="en-US" sz="2800" spc="7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world,</a:t>
            </a:r>
            <a:r>
              <a:rPr lang="en-US" sz="2800" spc="7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road</a:t>
            </a:r>
            <a:r>
              <a:rPr lang="en-US" sz="2800" spc="8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conditions</a:t>
            </a:r>
            <a:r>
              <a:rPr lang="en-US" sz="2800" spc="7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have</a:t>
            </a:r>
            <a:r>
              <a:rPr lang="en-US" sz="2800" spc="8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improved</a:t>
            </a:r>
            <a:r>
              <a:rPr lang="en-US" sz="2800" spc="7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significantly</a:t>
            </a:r>
            <a:r>
              <a:rPr lang="en-US" sz="2800" spc="7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compared</a:t>
            </a:r>
            <a:r>
              <a:rPr lang="en-US" sz="2800" spc="8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to</a:t>
            </a:r>
            <a:r>
              <a:rPr lang="en-US" sz="2800" spc="7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previous</a:t>
            </a:r>
            <a:r>
              <a:rPr lang="en-US" sz="2800" spc="80" dirty="0" smtClean="0">
                <a:latin typeface="Times New Roman" panose="02020603050405020304"/>
                <a:cs typeface="Times New Roman" panose="02020603050405020304"/>
              </a:rPr>
              <a:t>  </a:t>
            </a:r>
            <a:r>
              <a:rPr lang="en-US" sz="2800" spc="-10" dirty="0" smtClean="0">
                <a:latin typeface="Times New Roman" panose="02020603050405020304"/>
                <a:cs typeface="Times New Roman" panose="02020603050405020304"/>
              </a:rPr>
              <a:t>decades.</a:t>
            </a:r>
            <a:endParaRPr lang="en-US" sz="2800" spc="-10" dirty="0" smtClean="0">
              <a:latin typeface="Times New Roman" panose="02020603050405020304"/>
              <a:cs typeface="Times New Roman" panose="02020603050405020304"/>
            </a:endParaRPr>
          </a:p>
          <a:p>
            <a:pPr algn="just"/>
            <a:r>
              <a:rPr lang="en-US" sz="2800" dirty="0" smtClean="0">
                <a:latin typeface="Times New Roman" panose="02020603050405020304"/>
                <a:cs typeface="Times New Roman" panose="02020603050405020304"/>
              </a:rPr>
              <a:t>Our</a:t>
            </a:r>
            <a:r>
              <a:rPr lang="en-US" sz="2800" spc="6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model</a:t>
            </a:r>
            <a:r>
              <a:rPr lang="en-US" sz="2800" spc="5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helps</a:t>
            </a:r>
            <a:r>
              <a:rPr lang="en-US" sz="2800" spc="6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drivers</a:t>
            </a:r>
            <a:r>
              <a:rPr lang="en-US" sz="2800" spc="6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recognize</a:t>
            </a:r>
            <a:r>
              <a:rPr lang="en-US" sz="2800" spc="6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road</a:t>
            </a:r>
            <a:r>
              <a:rPr lang="en-US" sz="2800" spc="6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signs</a:t>
            </a:r>
            <a:r>
              <a:rPr lang="en-US" sz="2800" spc="6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to</a:t>
            </a:r>
            <a:r>
              <a:rPr lang="en-US" sz="2800" spc="6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avoid</a:t>
            </a:r>
            <a:r>
              <a:rPr lang="en-US" sz="2800" spc="60" dirty="0" smtClean="0">
                <a:latin typeface="Times New Roman" panose="02020603050405020304"/>
                <a:cs typeface="Times New Roman" panose="02020603050405020304"/>
              </a:rPr>
              <a:t> </a:t>
            </a:r>
            <a:r>
              <a:rPr lang="en-US" sz="2800" spc="-20" dirty="0" smtClean="0">
                <a:latin typeface="Times New Roman" panose="02020603050405020304"/>
                <a:cs typeface="Times New Roman" panose="02020603050405020304"/>
              </a:rPr>
              <a:t>road </a:t>
            </a:r>
            <a:r>
              <a:rPr lang="en-US" sz="2800" dirty="0" smtClean="0">
                <a:latin typeface="Times New Roman" panose="02020603050405020304"/>
                <a:cs typeface="Times New Roman" panose="02020603050405020304"/>
              </a:rPr>
              <a:t>accidents,</a:t>
            </a:r>
            <a:r>
              <a:rPr lang="en-US" sz="2800" spc="16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while</a:t>
            </a:r>
            <a:r>
              <a:rPr lang="en-US" sz="2800" spc="16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also</a:t>
            </a:r>
            <a:r>
              <a:rPr lang="en-US" sz="2800" spc="16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providing</a:t>
            </a:r>
            <a:r>
              <a:rPr lang="en-US" sz="2800" spc="16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warnings</a:t>
            </a:r>
            <a:r>
              <a:rPr lang="en-US" sz="2800" spc="16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to</a:t>
            </a:r>
            <a:r>
              <a:rPr lang="en-US" sz="2800" spc="16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drivers</a:t>
            </a:r>
            <a:r>
              <a:rPr lang="en-US" sz="2800" spc="16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and</a:t>
            </a:r>
            <a:r>
              <a:rPr lang="en-US" sz="2800" spc="16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advanced</a:t>
            </a:r>
            <a:r>
              <a:rPr lang="en-US" sz="2800" spc="16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driver</a:t>
            </a:r>
            <a:r>
              <a:rPr lang="en-US" sz="2800" spc="16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assistance</a:t>
            </a:r>
            <a:r>
              <a:rPr lang="en-US" sz="2800" spc="16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systems.</a:t>
            </a:r>
            <a:endParaRPr lang="en-US" sz="2800" dirty="0" smtClean="0">
              <a:latin typeface="Times New Roman" panose="02020603050405020304"/>
              <a:cs typeface="Times New Roman" panose="02020603050405020304"/>
            </a:endParaRPr>
          </a:p>
          <a:p>
            <a:pPr algn="just"/>
            <a:r>
              <a:rPr lang="en-US" sz="2800" dirty="0">
                <a:latin typeface="Times New Roman" panose="02020603050405020304"/>
                <a:cs typeface="Times New Roman" panose="02020603050405020304"/>
              </a:rPr>
              <a:t>U</a:t>
            </a:r>
            <a:r>
              <a:rPr lang="en-US" sz="2800" dirty="0" smtClean="0">
                <a:latin typeface="Times New Roman" panose="02020603050405020304"/>
                <a:cs typeface="Times New Roman" panose="02020603050405020304"/>
              </a:rPr>
              <a:t>se</a:t>
            </a:r>
            <a:r>
              <a:rPr lang="en-US" sz="2800" spc="4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a</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convolutional</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neural</a:t>
            </a:r>
            <a:r>
              <a:rPr lang="en-US" sz="2800" spc="4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network</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(CNN)</a:t>
            </a:r>
            <a:r>
              <a:rPr lang="en-US" sz="2800" spc="40" dirty="0" smtClean="0">
                <a:latin typeface="Times New Roman" panose="02020603050405020304"/>
                <a:cs typeface="Times New Roman" panose="02020603050405020304"/>
              </a:rPr>
              <a:t> </a:t>
            </a:r>
            <a:r>
              <a:rPr lang="en-US" sz="2800" spc="40" dirty="0" smtClean="0">
                <a:latin typeface="Times New Roman" panose="02020603050405020304"/>
                <a:cs typeface="Times New Roman" panose="02020603050405020304"/>
              </a:rPr>
              <a:t>model </a:t>
            </a:r>
            <a:r>
              <a:rPr lang="en-US" sz="2800" dirty="0" smtClean="0">
                <a:latin typeface="Times New Roman" panose="02020603050405020304"/>
                <a:cs typeface="Times New Roman" panose="02020603050405020304"/>
              </a:rPr>
              <a:t>to</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detect</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traffic</a:t>
            </a:r>
            <a:r>
              <a:rPr lang="en-US" sz="2800" spc="40"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signs</a:t>
            </a:r>
            <a:r>
              <a:rPr lang="en-US" sz="2800" spc="3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in</a:t>
            </a:r>
            <a:r>
              <a:rPr lang="en-US" sz="2800" spc="35" dirty="0" smtClean="0">
                <a:latin typeface="Times New Roman" panose="02020603050405020304"/>
                <a:cs typeface="Times New Roman" panose="02020603050405020304"/>
              </a:rPr>
              <a:t> </a:t>
            </a:r>
            <a:r>
              <a:rPr lang="en-US" sz="2800" spc="-20" dirty="0" smtClean="0">
                <a:latin typeface="Times New Roman" panose="02020603050405020304"/>
                <a:cs typeface="Times New Roman" panose="02020603050405020304"/>
              </a:rPr>
              <a:t>real-time </a:t>
            </a:r>
            <a:r>
              <a:rPr lang="en-US" sz="2800" dirty="0" smtClean="0">
                <a:latin typeface="Times New Roman" panose="02020603050405020304"/>
                <a:cs typeface="Times New Roman" panose="02020603050405020304"/>
              </a:rPr>
              <a:t>training</a:t>
            </a:r>
            <a:r>
              <a:rPr lang="en-US" sz="2800" spc="75" dirty="0" smtClean="0">
                <a:latin typeface="Times New Roman" panose="02020603050405020304"/>
                <a:cs typeface="Times New Roman" panose="02020603050405020304"/>
              </a:rPr>
              <a:t> </a:t>
            </a:r>
            <a:r>
              <a:rPr lang="en-US" sz="2800" dirty="0" smtClean="0">
                <a:latin typeface="Times New Roman" panose="02020603050405020304"/>
                <a:cs typeface="Times New Roman" panose="02020603050405020304"/>
              </a:rPr>
              <a:t>data.</a:t>
            </a:r>
            <a:endParaRPr lang="en-US" sz="2800" dirty="0" smtClean="0">
              <a:latin typeface="Times New Roman" panose="02020603050405020304"/>
              <a:cs typeface="Times New Roman" panose="02020603050405020304"/>
            </a:endParaRPr>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spc="-10"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600200"/>
            <a:ext cx="8534400" cy="5105400"/>
          </a:xfrm>
        </p:spPr>
        <p:txBody>
          <a:bodyPr>
            <a:normAutofit/>
          </a:bodyPr>
          <a:lstStyle/>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Traffic Sign Detection and classification system is an intelligent computer vision system that makes the use of  artificial intelligence to identify and detect the traffic signs.</a:t>
            </a:r>
            <a:endParaRPr lang="en-US" sz="2400" dirty="0" smtClean="0">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cs typeface="Times New Roman" panose="02020603050405020304" pitchFamily="18" charset="0"/>
              </a:rPr>
              <a:t>2. </a:t>
            </a:r>
            <a:r>
              <a:rPr lang="en-US" sz="2400" dirty="0" smtClean="0">
                <a:latin typeface="Times New Roman" panose="02020603050405020304" pitchFamily="18" charset="0"/>
                <a:cs typeface="Times New Roman" panose="02020603050405020304" pitchFamily="18" charset="0"/>
              </a:rPr>
              <a:t>System </a:t>
            </a:r>
            <a:r>
              <a:rPr lang="en-US" sz="2400" dirty="0" smtClean="0">
                <a:latin typeface="Times New Roman" panose="02020603050405020304" pitchFamily="18" charset="0"/>
                <a:cs typeface="Times New Roman" panose="02020603050405020304" pitchFamily="18" charset="0"/>
              </a:rPr>
              <a:t>captures the image from the vehicle in motion to uniquely identify the traffic sign by just discarding the unnecessary data in the image and focuses on retrieving traffic sign.</a:t>
            </a:r>
            <a:endParaRPr lang="en-US" sz="2400" dirty="0" smtClean="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None/>
            </a:pPr>
            <a:endParaRPr lang="en-US" sz="7200" dirty="0" smtClean="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pic>
        <p:nvPicPr>
          <p:cNvPr id="4" name="object 9"/>
          <p:cNvPicPr/>
          <p:nvPr/>
        </p:nvPicPr>
        <p:blipFill>
          <a:blip r:embed="rId1" cstate="print"/>
          <a:stretch>
            <a:fillRect/>
          </a:stretch>
        </p:blipFill>
        <p:spPr>
          <a:xfrm>
            <a:off x="699654" y="4107873"/>
            <a:ext cx="7620000" cy="2057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EXAMPLES</a:t>
            </a:r>
            <a:endParaRPr lang="en-US"/>
          </a:p>
        </p:txBody>
      </p:sp>
      <p:pic>
        <p:nvPicPr>
          <p:cNvPr id="11" name="object 10"/>
          <p:cNvPicPr>
            <a:picLocks noChangeAspect="1"/>
          </p:cNvPicPr>
          <p:nvPr>
            <p:ph idx="1"/>
          </p:nvPr>
        </p:nvPicPr>
        <p:blipFill>
          <a:blip r:embed="rId1"/>
          <a:stretch>
            <a:fillRect/>
          </a:stretch>
        </p:blipFill>
        <p:spPr>
          <a:xfrm>
            <a:off x="381000" y="1295400"/>
            <a:ext cx="2432685" cy="2130425"/>
          </a:xfrm>
          <a:prstGeom prst="rect">
            <a:avLst/>
          </a:prstGeom>
        </p:spPr>
      </p:pic>
      <p:pic>
        <p:nvPicPr>
          <p:cNvPr id="6" name="Picture 5"/>
          <p:cNvPicPr>
            <a:picLocks noChangeAspect="1"/>
          </p:cNvPicPr>
          <p:nvPr/>
        </p:nvPicPr>
        <p:blipFill>
          <a:blip r:embed="rId2"/>
          <a:stretch>
            <a:fillRect/>
          </a:stretch>
        </p:blipFill>
        <p:spPr>
          <a:xfrm>
            <a:off x="3048000" y="1524000"/>
            <a:ext cx="2625725" cy="1664970"/>
          </a:xfrm>
          <a:prstGeom prst="rect">
            <a:avLst/>
          </a:prstGeom>
        </p:spPr>
      </p:pic>
      <p:pic>
        <p:nvPicPr>
          <p:cNvPr id="7" name="Picture 6"/>
          <p:cNvPicPr>
            <a:picLocks noChangeAspect="1"/>
          </p:cNvPicPr>
          <p:nvPr/>
        </p:nvPicPr>
        <p:blipFill>
          <a:blip r:embed="rId3"/>
          <a:stretch>
            <a:fillRect/>
          </a:stretch>
        </p:blipFill>
        <p:spPr>
          <a:xfrm>
            <a:off x="697230" y="3962400"/>
            <a:ext cx="2350770" cy="1732280"/>
          </a:xfrm>
          <a:prstGeom prst="rect">
            <a:avLst/>
          </a:prstGeom>
        </p:spPr>
      </p:pic>
      <p:pic>
        <p:nvPicPr>
          <p:cNvPr id="8" name="Picture 7"/>
          <p:cNvPicPr>
            <a:picLocks noChangeAspect="1"/>
          </p:cNvPicPr>
          <p:nvPr/>
        </p:nvPicPr>
        <p:blipFill>
          <a:blip r:embed="rId4"/>
          <a:stretch>
            <a:fillRect/>
          </a:stretch>
        </p:blipFill>
        <p:spPr>
          <a:xfrm>
            <a:off x="3810000" y="4038600"/>
            <a:ext cx="2331720" cy="1933575"/>
          </a:xfrm>
          <a:prstGeom prst="rect">
            <a:avLst/>
          </a:prstGeom>
        </p:spPr>
      </p:pic>
      <p:pic>
        <p:nvPicPr>
          <p:cNvPr id="9" name="Picture 8"/>
          <p:cNvPicPr>
            <a:picLocks noChangeAspect="1"/>
          </p:cNvPicPr>
          <p:nvPr/>
        </p:nvPicPr>
        <p:blipFill>
          <a:blip r:embed="rId5"/>
          <a:stretch>
            <a:fillRect/>
          </a:stretch>
        </p:blipFill>
        <p:spPr>
          <a:xfrm>
            <a:off x="5908040" y="1447800"/>
            <a:ext cx="2775585" cy="19469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smtClean="0">
                <a:latin typeface="Times New Roman" panose="02020603050405020304" pitchFamily="18" charset="0"/>
                <a:cs typeface="Times New Roman" panose="02020603050405020304" pitchFamily="18" charset="0"/>
              </a:rPr>
              <a:t>MODEL </a:t>
            </a:r>
            <a:r>
              <a:rPr lang="en-US" b="1" dirty="0" smtClean="0">
                <a:latin typeface="Times New Roman" panose="02020603050405020304" pitchFamily="18" charset="0"/>
                <a:cs typeface="Times New Roman" panose="02020603050405020304" pitchFamily="18" charset="0"/>
              </a:rPr>
              <a:t>ARCHITECTURE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4830763"/>
          </a:xfrm>
        </p:spPr>
        <p:txBody>
          <a:bodyPr/>
          <a:lstStyle/>
          <a:p>
            <a:pPr>
              <a:buNone/>
            </a:pPr>
            <a:r>
              <a:rPr lang="en-US" b="1" u="sng" dirty="0" smtClean="0">
                <a:latin typeface="Times New Roman" panose="02020603050405020304" pitchFamily="18" charset="0"/>
                <a:cs typeface="Times New Roman" panose="02020603050405020304" pitchFamily="18" charset="0"/>
              </a:rPr>
              <a:t>YOLO V8</a:t>
            </a:r>
            <a:r>
              <a:rPr lang="en-US" b="1" u="sng" dirty="0" smtClean="0"/>
              <a:t>:</a:t>
            </a:r>
            <a:endParaRPr lang="en-US" b="1" u="sng" dirty="0" smtClean="0"/>
          </a:p>
          <a:p>
            <a:pPr>
              <a:buNone/>
            </a:pPr>
            <a:endParaRPr lang="en-US" b="1" dirty="0"/>
          </a:p>
        </p:txBody>
      </p:sp>
      <p:pic>
        <p:nvPicPr>
          <p:cNvPr id="4" name="Picture 2" descr="C:\Users\RAMAKRISHNA\Downloads\The-improved-YOLOv8-network-architecture-includes-an-additional-module-for-the-head.ppm"/>
          <p:cNvPicPr>
            <a:picLocks noChangeAspect="1" noChangeArrowheads="1"/>
          </p:cNvPicPr>
          <p:nvPr/>
        </p:nvPicPr>
        <p:blipFill>
          <a:blip r:embed="rId1" cstate="print"/>
          <a:srcRect/>
          <a:stretch>
            <a:fillRect/>
          </a:stretch>
        </p:blipFill>
        <p:spPr bwMode="auto">
          <a:xfrm>
            <a:off x="457200" y="1828800"/>
            <a:ext cx="8229600" cy="4648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endParaRPr lang="en-US" dirty="0"/>
          </a:p>
        </p:txBody>
      </p:sp>
      <p:sp>
        <p:nvSpPr>
          <p:cNvPr id="3" name="Content Placeholder 2"/>
          <p:cNvSpPr>
            <a:spLocks noGrp="1"/>
          </p:cNvSpPr>
          <p:nvPr>
            <p:ph idx="1"/>
          </p:nvPr>
        </p:nvSpPr>
        <p:spPr>
          <a:xfrm>
            <a:off x="457200" y="1447800"/>
            <a:ext cx="8229600" cy="4495800"/>
          </a:xfrm>
        </p:spPr>
        <p:txBody>
          <a:bodyPr>
            <a:noAutofit/>
          </a:bodyPr>
          <a:lstStyle/>
          <a:p>
            <a:pPr algn="just"/>
            <a:r>
              <a:rPr lang="en-US" sz="2800" dirty="0" smtClean="0">
                <a:latin typeface="Times New Roman" panose="02020603050405020304" pitchFamily="18" charset="0"/>
                <a:cs typeface="Times New Roman" panose="02020603050405020304" pitchFamily="18" charset="0"/>
              </a:rPr>
              <a:t>YOLO stands for YOU ONLY LOOK ONCE.</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YOLOv8 is a deep learning model.</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YOLOv8 </a:t>
            </a:r>
            <a:r>
              <a:rPr lang="en-US" sz="2800" dirty="0" smtClean="0">
                <a:latin typeface="Times New Roman" panose="02020603050405020304" pitchFamily="18" charset="0"/>
                <a:cs typeface="Times New Roman" panose="02020603050405020304" pitchFamily="18" charset="0"/>
              </a:rPr>
              <a:t>is a state-of-the-art deep learning model used for real-time object detection in computer vision applications</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YOLOv8 offers the ability to use both pre-trained models and custom models</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It supports data preparation for training custom models and enables the creation of web applications for real-time </a:t>
            </a:r>
            <a:r>
              <a:rPr lang="en-US" sz="2800" dirty="0" smtClean="0">
                <a:latin typeface="Times New Roman" panose="02020603050405020304" pitchFamily="18" charset="0"/>
                <a:cs typeface="Times New Roman" panose="02020603050405020304" pitchFamily="18" charset="0"/>
              </a:rPr>
              <a:t>object </a:t>
            </a:r>
            <a:r>
              <a:rPr lang="en-US" sz="2800" dirty="0" smtClean="0">
                <a:latin typeface="Times New Roman" panose="02020603050405020304" pitchFamily="18" charset="0"/>
                <a:cs typeface="Times New Roman" panose="02020603050405020304" pitchFamily="18" charset="0"/>
              </a:rPr>
              <a:t>detection in the web browser</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endParaRPr lang="en-US" dirty="0"/>
          </a:p>
        </p:txBody>
      </p:sp>
      <p:sp>
        <p:nvSpPr>
          <p:cNvPr id="3" name="Content Placeholder 2"/>
          <p:cNvSpPr>
            <a:spLocks noGrp="1"/>
          </p:cNvSpPr>
          <p:nvPr>
            <p:ph idx="1"/>
          </p:nvPr>
        </p:nvSpPr>
        <p:spPr>
          <a:xfrm>
            <a:off x="457200" y="1524000"/>
            <a:ext cx="8229600" cy="4953000"/>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YOLOv8 incorporates multiple object detection methods, including classification, object detection, and image segmentation. These methods allow for the identification, localization, and precise boundary detection of objects in images.</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YOLOv8 is widely used in industries such as </a:t>
            </a:r>
            <a:r>
              <a:rPr lang="en-US" sz="2800" b="1" dirty="0" smtClean="0">
                <a:latin typeface="Times New Roman" panose="02020603050405020304" pitchFamily="18" charset="0"/>
                <a:cs typeface="Times New Roman" panose="02020603050405020304" pitchFamily="18" charset="0"/>
              </a:rPr>
              <a:t>robotics</a:t>
            </a:r>
            <a:r>
              <a:rPr lang="en-US" sz="2800" dirty="0" smtClean="0">
                <a:latin typeface="Times New Roman" panose="02020603050405020304" pitchFamily="18" charset="0"/>
                <a:cs typeface="Times New Roman" panose="02020603050405020304" pitchFamily="18" charset="0"/>
              </a:rPr>
              <a:t>, autonomous driving, and </a:t>
            </a:r>
            <a:r>
              <a:rPr lang="en-US" sz="2800" b="1" dirty="0" smtClean="0">
                <a:latin typeface="Times New Roman" panose="02020603050405020304" pitchFamily="18" charset="0"/>
                <a:cs typeface="Times New Roman" panose="02020603050405020304" pitchFamily="18" charset="0"/>
              </a:rPr>
              <a:t>video surveillance</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We implement this project with the </a:t>
            </a:r>
            <a:r>
              <a:rPr lang="en-US" sz="2800" dirty="0" smtClean="0">
                <a:latin typeface="Times New Roman" panose="02020603050405020304" pitchFamily="18" charset="0"/>
                <a:cs typeface="Times New Roman" panose="02020603050405020304" pitchFamily="18" charset="0"/>
              </a:rPr>
              <a:t>help </a:t>
            </a:r>
            <a:r>
              <a:rPr lang="en-US" sz="2800" dirty="0" smtClean="0">
                <a:latin typeface="Times New Roman" panose="02020603050405020304" pitchFamily="18" charset="0"/>
                <a:cs typeface="Times New Roman" panose="02020603050405020304" pitchFamily="18" charset="0"/>
              </a:rPr>
              <a:t>“alabama-transport-institute” dataset which is available in roboflow.</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This dataset contain 4148 images.</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2565 images is used for training.</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770 images is used for validation.</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813 images is used for testing.</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3966</Words>
  <Application>WPS Presentation</Application>
  <PresentationFormat>On-screen Show (4:3)</PresentationFormat>
  <Paragraphs>97</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Times New Roman</vt:lpstr>
      <vt:lpstr>Times New Roman</vt:lpstr>
      <vt:lpstr>Calibri</vt:lpstr>
      <vt:lpstr>Microsoft YaHei</vt:lpstr>
      <vt:lpstr>Arial Unicode MS</vt:lpstr>
      <vt:lpstr>Office Theme</vt:lpstr>
      <vt:lpstr> St. Ann’s College of Engineering &amp; Technology  Department of CSE- AI&amp;ML  A Project Review on</vt:lpstr>
      <vt:lpstr>CONTENTS</vt:lpstr>
      <vt:lpstr>ABSTRACT</vt:lpstr>
      <vt:lpstr>INTRODUCTION</vt:lpstr>
      <vt:lpstr>PowerPoint 演示文稿</vt:lpstr>
      <vt:lpstr>MODEL ARCHITECTURE</vt:lpstr>
      <vt:lpstr>PowerPoint 演示文稿</vt:lpstr>
      <vt:lpstr>PowerPoint 演示文稿</vt:lpstr>
      <vt:lpstr>IMPLEMENTATION</vt:lpstr>
      <vt:lpstr>DESIGN STEPS</vt:lpstr>
      <vt:lpstr>RESULT</vt:lpstr>
      <vt:lpstr>PowerPoint 演示文稿</vt:lpstr>
      <vt:lpstr>FUTURE EXTENSION</vt:lpstr>
      <vt:lpstr>THANK YOU</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vamsi</cp:lastModifiedBy>
  <cp:revision>80</cp:revision>
  <dcterms:created xsi:type="dcterms:W3CDTF">2024-02-24T09:52:00Z</dcterms:created>
  <dcterms:modified xsi:type="dcterms:W3CDTF">2024-03-18T07:53:38Z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26D95AE8A0FE47BF8D4BE6E2A7258390_12</vt:lpwstr>
  </property>
  <property fmtid="{D5CDD505-2E9C-101B-9397-08002B2CF9AE}" pid="3" name="KSOProductBuildVer">
    <vt:lpwstr>1033-12.2.0.13489</vt:lpwstr>
  </property>
</Properties>
</file>