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709" autoAdjust="0"/>
  </p:normalViewPr>
  <p:slideViewPr>
    <p:cSldViewPr>
      <p:cViewPr varScale="1">
        <p:scale>
          <a:sx n="70" d="100"/>
          <a:sy n="70" d="100"/>
        </p:scale>
        <p:origin x="-5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46FEC25-7F06-46E5-BE30-6A0AAA7D8E8C}" type="datetimeFigureOut">
              <a:rPr lang="en-US" smtClean="0"/>
              <a:pPr/>
              <a:t>1/13/2013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E92C090-8DD8-4C1C-939D-D64EB846FBC0}"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6FEC25-7F06-46E5-BE30-6A0AAA7D8E8C}" type="datetimeFigureOut">
              <a:rPr lang="en-US" smtClean="0"/>
              <a:pPr/>
              <a:t>1/13/2013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E92C090-8DD8-4C1C-939D-D64EB846FB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6FEC25-7F06-46E5-BE30-6A0AAA7D8E8C}" type="datetimeFigureOut">
              <a:rPr lang="en-US" smtClean="0"/>
              <a:pPr/>
              <a:t>1/13/2013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E92C090-8DD8-4C1C-939D-D64EB846FB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46FEC25-7F06-46E5-BE30-6A0AAA7D8E8C}" type="datetimeFigureOut">
              <a:rPr lang="en-US" smtClean="0"/>
              <a:pPr/>
              <a:t>1/13/2013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E92C090-8DD8-4C1C-939D-D64EB846FB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46FEC25-7F06-46E5-BE30-6A0AAA7D8E8C}" type="datetimeFigureOut">
              <a:rPr lang="en-US" smtClean="0"/>
              <a:pPr/>
              <a:t>1/13/2013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E92C090-8DD8-4C1C-939D-D64EB846FBC0}"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6FEC25-7F06-46E5-BE30-6A0AAA7D8E8C}" type="datetimeFigureOut">
              <a:rPr lang="en-US" smtClean="0"/>
              <a:pPr/>
              <a:t>1/13/2013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E92C090-8DD8-4C1C-939D-D64EB846FB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46FEC25-7F06-46E5-BE30-6A0AAA7D8E8C}" type="datetimeFigureOut">
              <a:rPr lang="en-US" smtClean="0"/>
              <a:pPr/>
              <a:t>1/13/2013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E92C090-8DD8-4C1C-939D-D64EB846FB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46FEC25-7F06-46E5-BE30-6A0AAA7D8E8C}" type="datetimeFigureOut">
              <a:rPr lang="en-US" smtClean="0"/>
              <a:pPr/>
              <a:t>1/13/2013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E92C090-8DD8-4C1C-939D-D64EB846FB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46FEC25-7F06-46E5-BE30-6A0AAA7D8E8C}" type="datetimeFigureOut">
              <a:rPr lang="en-US" smtClean="0"/>
              <a:pPr/>
              <a:t>1/13/2013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E92C090-8DD8-4C1C-939D-D64EB846FBC0}"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46FEC25-7F06-46E5-BE30-6A0AAA7D8E8C}" type="datetimeFigureOut">
              <a:rPr lang="en-US" smtClean="0"/>
              <a:pPr/>
              <a:t>1/13/2013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E92C090-8DD8-4C1C-939D-D64EB846FB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46FEC25-7F06-46E5-BE30-6A0AAA7D8E8C}" type="datetimeFigureOut">
              <a:rPr lang="en-US" smtClean="0"/>
              <a:pPr/>
              <a:t>1/13/2013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E92C090-8DD8-4C1C-939D-D64EB846FBC0}"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46FEC25-7F06-46E5-BE30-6A0AAA7D8E8C}" type="datetimeFigureOut">
              <a:rPr lang="en-US" smtClean="0"/>
              <a:pPr/>
              <a:t>1/13/2013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E92C090-8DD8-4C1C-939D-D64EB846FBC0}"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Tier</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Management</a:t>
            </a:r>
            <a:endParaRPr lang="en-US" dirty="0"/>
          </a:p>
        </p:txBody>
      </p:sp>
      <p:sp>
        <p:nvSpPr>
          <p:cNvPr id="3" name="Content Placeholder 2"/>
          <p:cNvSpPr>
            <a:spLocks noGrp="1"/>
          </p:cNvSpPr>
          <p:nvPr>
            <p:ph idx="1"/>
          </p:nvPr>
        </p:nvSpPr>
        <p:spPr/>
        <p:txBody>
          <a:bodyPr>
            <a:normAutofit/>
          </a:bodyPr>
          <a:lstStyle/>
          <a:p>
            <a:r>
              <a:rPr lang="en-US" sz="1800" dirty="0" smtClean="0"/>
              <a:t>Getting object from session:</a:t>
            </a:r>
          </a:p>
          <a:p>
            <a:r>
              <a:rPr lang="en-US" sz="1800" dirty="0" err="1" smtClean="0"/>
              <a:t>HttpSession</a:t>
            </a:r>
            <a:r>
              <a:rPr lang="en-US" sz="1800" dirty="0" smtClean="0"/>
              <a:t> session = </a:t>
            </a:r>
            <a:r>
              <a:rPr lang="en-US" sz="1800" dirty="0" err="1" smtClean="0"/>
              <a:t>request.getSession</a:t>
            </a:r>
            <a:r>
              <a:rPr lang="en-US" sz="1800" dirty="0" smtClean="0"/>
              <a:t>();</a:t>
            </a:r>
          </a:p>
          <a:p>
            <a:r>
              <a:rPr lang="en-US" sz="1800" dirty="0" err="1" smtClean="0"/>
              <a:t>ShoppingCart</a:t>
            </a:r>
            <a:r>
              <a:rPr lang="en-US" sz="1800" dirty="0" smtClean="0"/>
              <a:t> cart = (</a:t>
            </a:r>
            <a:r>
              <a:rPr lang="en-US" sz="1800" dirty="0" err="1" smtClean="0"/>
              <a:t>ShoppingCart</a:t>
            </a:r>
            <a:r>
              <a:rPr lang="en-US" sz="1800" dirty="0" smtClean="0"/>
              <a:t>)</a:t>
            </a:r>
            <a:r>
              <a:rPr lang="en-US" sz="1800" dirty="0" err="1" smtClean="0"/>
              <a:t>session.getAttribute</a:t>
            </a:r>
            <a:r>
              <a:rPr lang="en-US" sz="1800" dirty="0" smtClean="0"/>
              <a:t>("cart</a:t>
            </a:r>
            <a:r>
              <a:rPr lang="en-US" sz="1800" dirty="0" smtClean="0"/>
              <a:t>");</a:t>
            </a:r>
          </a:p>
          <a:p>
            <a:endParaRPr lang="en-US" sz="1800" dirty="0" smtClean="0"/>
          </a:p>
          <a:p>
            <a:r>
              <a:rPr lang="en-US" sz="1800" dirty="0" smtClean="0"/>
              <a:t>Invalidating session after its purpose is solved:</a:t>
            </a:r>
          </a:p>
          <a:p>
            <a:r>
              <a:rPr lang="en-US" sz="1800" dirty="0" err="1" smtClean="0"/>
              <a:t>session.invalidate</a:t>
            </a:r>
            <a:r>
              <a:rPr lang="en-US" sz="1800" dirty="0" smtClean="0"/>
              <a:t>();</a:t>
            </a:r>
          </a:p>
          <a:p>
            <a:endParaRPr lang="en-US" sz="1800" dirty="0" smtClean="0"/>
          </a:p>
          <a:p>
            <a:r>
              <a:rPr lang="en-US" sz="1800" dirty="0" smtClean="0"/>
              <a:t>The timeout period </a:t>
            </a:r>
            <a:r>
              <a:rPr lang="en-US" sz="1800" dirty="0" smtClean="0"/>
              <a:t>also be set in web.xml so that the session gets automatically invalidated.</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SessionTracking</a:t>
            </a:r>
            <a:r>
              <a:rPr lang="en-US" dirty="0" smtClean="0"/>
              <a:t>:</a:t>
            </a:r>
            <a:endParaRPr lang="en-US" dirty="0"/>
          </a:p>
        </p:txBody>
      </p:sp>
      <p:sp>
        <p:nvSpPr>
          <p:cNvPr id="3" name="Content Placeholder 2"/>
          <p:cNvSpPr>
            <a:spLocks noGrp="1"/>
          </p:cNvSpPr>
          <p:nvPr>
            <p:ph idx="1"/>
          </p:nvPr>
        </p:nvSpPr>
        <p:spPr/>
        <p:txBody>
          <a:bodyPr>
            <a:normAutofit/>
          </a:bodyPr>
          <a:lstStyle/>
          <a:p>
            <a:r>
              <a:rPr lang="en-US" sz="1800" dirty="0" smtClean="0"/>
              <a:t>If your application uses session objects, you must ensure that session tracking is enabled by having the application rewrite URLs whenever the client turns off cookies. You do this by calling the response’s </a:t>
            </a:r>
            <a:r>
              <a:rPr lang="en-US" sz="1800" dirty="0" err="1" smtClean="0"/>
              <a:t>encodeURL</a:t>
            </a:r>
            <a:r>
              <a:rPr lang="en-US" sz="1800" dirty="0" smtClean="0"/>
              <a:t>(URL) method on all URLs returned by a </a:t>
            </a:r>
            <a:r>
              <a:rPr lang="en-US" sz="1800" dirty="0" err="1" smtClean="0"/>
              <a:t>servlet</a:t>
            </a:r>
            <a:r>
              <a:rPr lang="en-US" sz="1800" dirty="0" smtClean="0"/>
              <a:t>. This method includes the session ID in the URL only if cookies are disabled; otherwise, it returns the </a:t>
            </a:r>
            <a:r>
              <a:rPr lang="en-US" sz="1800" dirty="0" smtClean="0"/>
              <a:t>URL </a:t>
            </a:r>
            <a:r>
              <a:rPr lang="en-US" sz="1800" dirty="0" smtClean="0"/>
              <a:t>unchanged</a:t>
            </a:r>
            <a:r>
              <a:rPr lang="en-US" sz="1800" dirty="0" smtClean="0"/>
              <a:t>.</a:t>
            </a:r>
          </a:p>
          <a:p>
            <a:endParaRPr lang="en-US" sz="1800" dirty="0" smtClean="0"/>
          </a:p>
          <a:p>
            <a:r>
              <a:rPr lang="en-US" sz="1800" dirty="0" smtClean="0"/>
              <a:t>If </a:t>
            </a:r>
            <a:r>
              <a:rPr lang="en-US" sz="1800" dirty="0" smtClean="0"/>
              <a:t>cookies are turned off, the session is encoded in the Check Out URL as follows:</a:t>
            </a:r>
          </a:p>
          <a:p>
            <a:pPr>
              <a:buNone/>
            </a:pPr>
            <a:r>
              <a:rPr lang="en-US" sz="1800" dirty="0" smtClean="0"/>
              <a:t>		http</a:t>
            </a:r>
            <a:r>
              <a:rPr lang="en-US" sz="1800" dirty="0" smtClean="0"/>
              <a:t>://localhost:8080/bookstore1/cashier;jsessionid=c0o7fszeb1</a:t>
            </a:r>
          </a:p>
          <a:p>
            <a:r>
              <a:rPr lang="en-US" sz="1800" dirty="0" smtClean="0"/>
              <a:t>If cookies are turned on, the URL is simply</a:t>
            </a:r>
          </a:p>
          <a:p>
            <a:pPr>
              <a:buNone/>
            </a:pPr>
            <a:r>
              <a:rPr lang="en-US" sz="1800" dirty="0" smtClean="0"/>
              <a:t>		http</a:t>
            </a:r>
            <a:r>
              <a:rPr lang="en-US" sz="1800" dirty="0" smtClean="0"/>
              <a:t>://localhost:8080/bookstore1/cashier</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dirty="0" smtClean="0"/>
              <a:t>Finalizing a </a:t>
            </a:r>
            <a:r>
              <a:rPr lang="en-US" sz="1800" dirty="0" err="1" smtClean="0"/>
              <a:t>Servlet</a:t>
            </a:r>
            <a:r>
              <a:rPr lang="en-US" sz="1800" dirty="0" smtClean="0"/>
              <a:t> by calling destroy() to release any resources the </a:t>
            </a:r>
            <a:r>
              <a:rPr lang="en-US" sz="1800" dirty="0" err="1" smtClean="0"/>
              <a:t>servlet</a:t>
            </a:r>
            <a:r>
              <a:rPr lang="en-US" sz="1800" dirty="0" smtClean="0"/>
              <a:t> is using and save any persistent state</a:t>
            </a:r>
            <a:r>
              <a:rPr lang="en-US" sz="1800" dirty="0" smtClean="0"/>
              <a:t>.</a:t>
            </a:r>
          </a:p>
          <a:p>
            <a:endParaRPr lang="en-US" sz="1800" dirty="0" smtClean="0"/>
          </a:p>
          <a:p>
            <a:r>
              <a:rPr lang="en-US" sz="1800" dirty="0" smtClean="0"/>
              <a:t>Nullifying all that objects that are used in the </a:t>
            </a:r>
            <a:r>
              <a:rPr lang="en-US" sz="1800" dirty="0" err="1" smtClean="0"/>
              <a:t>servlet</a:t>
            </a:r>
            <a:r>
              <a:rPr lang="en-US" sz="1800" dirty="0" smtClean="0"/>
              <a:t>.</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JavaServer</a:t>
            </a:r>
            <a:r>
              <a:rPr lang="en-US" dirty="0" smtClean="0"/>
              <a:t> Pages Technology</a:t>
            </a:r>
            <a:endParaRPr lang="en-US" dirty="0"/>
          </a:p>
        </p:txBody>
      </p:sp>
      <p:sp>
        <p:nvSpPr>
          <p:cNvPr id="3" name="Content Placeholder 2"/>
          <p:cNvSpPr>
            <a:spLocks noGrp="1"/>
          </p:cNvSpPr>
          <p:nvPr>
            <p:ph idx="1"/>
          </p:nvPr>
        </p:nvSpPr>
        <p:spPr/>
        <p:txBody>
          <a:bodyPr>
            <a:normAutofit/>
          </a:bodyPr>
          <a:lstStyle/>
          <a:p>
            <a:r>
              <a:rPr lang="en-US" sz="1800" dirty="0" err="1" smtClean="0"/>
              <a:t>JavaServer</a:t>
            </a:r>
            <a:r>
              <a:rPr lang="en-US" sz="1800" dirty="0" smtClean="0"/>
              <a:t> Pages (JSP) technology allows you to easily create web content that has both static and dynamic components. JSP technology makes available all the dynamic capabilities of Java </a:t>
            </a:r>
            <a:r>
              <a:rPr lang="en-US" sz="1800" dirty="0" err="1" smtClean="0"/>
              <a:t>Servlet</a:t>
            </a:r>
            <a:r>
              <a:rPr lang="en-US" sz="1800" dirty="0" smtClean="0"/>
              <a:t> technology but provides a more natural approach to creating static content.</a:t>
            </a:r>
          </a:p>
          <a:p>
            <a:r>
              <a:rPr lang="en-US" sz="1800" dirty="0" smtClean="0"/>
              <a:t>The main features of JSP technology are as follows:</a:t>
            </a:r>
          </a:p>
          <a:p>
            <a:r>
              <a:rPr lang="en-US" sz="1800" dirty="0" smtClean="0"/>
              <a:t>- A language for developing JSP pages, which are text-based documents that describe how to process a request and construct a response</a:t>
            </a:r>
          </a:p>
          <a:p>
            <a:r>
              <a:rPr lang="en-US" sz="1800" dirty="0" smtClean="0"/>
              <a:t>- An expression language for accessing server-side objects</a:t>
            </a:r>
          </a:p>
          <a:p>
            <a:r>
              <a:rPr lang="en-US" sz="1800" dirty="0" smtClean="0"/>
              <a:t>- Mechanisms for defining extensions to the JSP language</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JSP tags</a:t>
            </a:r>
            <a:endParaRPr lang="en-US" dirty="0"/>
          </a:p>
        </p:txBody>
      </p:sp>
      <p:sp>
        <p:nvSpPr>
          <p:cNvPr id="3" name="Content Placeholder 2"/>
          <p:cNvSpPr>
            <a:spLocks noGrp="1"/>
          </p:cNvSpPr>
          <p:nvPr>
            <p:ph idx="1"/>
          </p:nvPr>
        </p:nvSpPr>
        <p:spPr/>
        <p:txBody>
          <a:bodyPr>
            <a:normAutofit/>
          </a:bodyPr>
          <a:lstStyle/>
          <a:p>
            <a:r>
              <a:rPr lang="en-US" sz="1800" dirty="0" smtClean="0"/>
              <a:t>&lt;%@ page </a:t>
            </a:r>
            <a:r>
              <a:rPr lang="en-US" sz="1800" dirty="0" err="1" smtClean="0"/>
              <a:t>contentType</a:t>
            </a:r>
            <a:r>
              <a:rPr lang="en-US" sz="1800" dirty="0" smtClean="0"/>
              <a:t>="text/html; </a:t>
            </a:r>
            <a:r>
              <a:rPr lang="en-US" sz="1800" dirty="0" err="1" smtClean="0"/>
              <a:t>charset</a:t>
            </a:r>
            <a:r>
              <a:rPr lang="en-US" sz="1800" dirty="0" smtClean="0"/>
              <a:t>=UTF-8" %&gt; - </a:t>
            </a:r>
            <a:r>
              <a:rPr lang="en-US" sz="1800" i="1" dirty="0" smtClean="0"/>
              <a:t>Page directive</a:t>
            </a:r>
          </a:p>
          <a:p>
            <a:r>
              <a:rPr lang="en-US" sz="1800" dirty="0" smtClean="0"/>
              <a:t>&lt;%@ </a:t>
            </a:r>
            <a:r>
              <a:rPr lang="en-US" sz="1800" dirty="0" err="1" smtClean="0"/>
              <a:t>taglib</a:t>
            </a:r>
            <a:r>
              <a:rPr lang="en-US" sz="1800" dirty="0" smtClean="0"/>
              <a:t> </a:t>
            </a:r>
            <a:r>
              <a:rPr lang="en-US" sz="1800" dirty="0" err="1" smtClean="0"/>
              <a:t>uri</a:t>
            </a:r>
            <a:r>
              <a:rPr lang="en-US" sz="1800" dirty="0" smtClean="0"/>
              <a:t>="/functions" prefix="f" %&gt; </a:t>
            </a:r>
            <a:r>
              <a:rPr lang="en-US" sz="1800" dirty="0" smtClean="0"/>
              <a:t> - </a:t>
            </a:r>
            <a:r>
              <a:rPr lang="en-US" sz="1800" i="1" dirty="0" smtClean="0"/>
              <a:t>Tag library directive</a:t>
            </a:r>
            <a:endParaRPr lang="en-US" sz="1800" i="1" dirty="0" smtClean="0"/>
          </a:p>
          <a:p>
            <a:r>
              <a:rPr lang="en-US" sz="1800" dirty="0" smtClean="0"/>
              <a:t>&lt;</a:t>
            </a:r>
            <a:r>
              <a:rPr lang="en-US" sz="1800" dirty="0" err="1" smtClean="0"/>
              <a:t>jsp:useBean</a:t>
            </a:r>
            <a:r>
              <a:rPr lang="en-US" sz="1800" dirty="0" smtClean="0"/>
              <a:t> - </a:t>
            </a:r>
            <a:r>
              <a:rPr lang="en-US" sz="1800" i="1" dirty="0" smtClean="0"/>
              <a:t>is a standard element.</a:t>
            </a:r>
          </a:p>
          <a:p>
            <a:r>
              <a:rPr lang="en-US" sz="1800" dirty="0" smtClean="0"/>
              <a:t>${ } - JSP </a:t>
            </a:r>
            <a:r>
              <a:rPr lang="en-US" sz="1800" i="1" dirty="0" smtClean="0"/>
              <a:t>expression language expressions </a:t>
            </a:r>
            <a:r>
              <a:rPr lang="en-US" sz="1800" dirty="0" smtClean="0"/>
              <a:t>to retrieve the value of object </a:t>
            </a:r>
            <a:r>
              <a:rPr lang="en-US" sz="1800" dirty="0" smtClean="0"/>
              <a:t>properties</a:t>
            </a:r>
          </a:p>
          <a:p>
            <a:r>
              <a:rPr lang="en-US" sz="1800" dirty="0" smtClean="0"/>
              <a:t>c:set, c:forEach, c:if, c:choose, c:when, c:otherwise - </a:t>
            </a:r>
            <a:r>
              <a:rPr lang="en-US" sz="1800" i="1" dirty="0" smtClean="0"/>
              <a:t>Custom tags</a:t>
            </a:r>
            <a:endParaRPr lang="en-US" sz="18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1800" dirty="0" smtClean="0"/>
              <a:t>The Life Cycle of a JSP Page </a:t>
            </a:r>
            <a:r>
              <a:rPr lang="en-US" sz="1800" dirty="0" smtClean="0"/>
              <a:t>: A </a:t>
            </a:r>
            <a:r>
              <a:rPr lang="en-US" sz="1800" dirty="0" smtClean="0"/>
              <a:t>JSP page services requests as a </a:t>
            </a:r>
            <a:r>
              <a:rPr lang="en-US" sz="1800" dirty="0" err="1" smtClean="0"/>
              <a:t>servlet</a:t>
            </a:r>
            <a:r>
              <a:rPr lang="en-US" sz="1800" dirty="0" smtClean="0"/>
              <a:t>. Thus, the life cycle and many of the </a:t>
            </a:r>
            <a:r>
              <a:rPr lang="en-US" sz="1800" dirty="0" smtClean="0"/>
              <a:t>capabilities </a:t>
            </a:r>
            <a:r>
              <a:rPr lang="en-US" sz="1800" dirty="0" smtClean="0"/>
              <a:t>of JSP pages are determined by Java </a:t>
            </a:r>
            <a:r>
              <a:rPr lang="en-US" sz="1800" dirty="0" err="1" smtClean="0"/>
              <a:t>Servlet</a:t>
            </a:r>
            <a:r>
              <a:rPr lang="en-US" sz="1800" dirty="0" smtClean="0"/>
              <a:t> </a:t>
            </a:r>
            <a:r>
              <a:rPr lang="en-US" sz="1800" dirty="0" smtClean="0"/>
              <a:t>technology</a:t>
            </a:r>
          </a:p>
          <a:p>
            <a:endParaRPr lang="en-US" sz="1800" dirty="0" smtClean="0"/>
          </a:p>
          <a:p>
            <a:r>
              <a:rPr lang="en-US" sz="1800" dirty="0" smtClean="0"/>
              <a:t>Handling JSP Page Errors:</a:t>
            </a:r>
          </a:p>
          <a:p>
            <a:r>
              <a:rPr lang="en-US" sz="1800" dirty="0" smtClean="0"/>
              <a:t>&lt;%@ </a:t>
            </a:r>
            <a:r>
              <a:rPr lang="en-US" sz="1800" dirty="0" smtClean="0"/>
              <a:t>page </a:t>
            </a:r>
            <a:r>
              <a:rPr lang="en-US" sz="1800" dirty="0" err="1" smtClean="0"/>
              <a:t>isErrorPage</a:t>
            </a:r>
            <a:r>
              <a:rPr lang="en-US" sz="1800" dirty="0" smtClean="0"/>
              <a:t>="true" %&gt; - This indicates that this </a:t>
            </a:r>
            <a:r>
              <a:rPr lang="en-US" sz="1800" dirty="0" err="1" smtClean="0"/>
              <a:t>jsp</a:t>
            </a:r>
            <a:r>
              <a:rPr lang="en-US" sz="1800" dirty="0" smtClean="0"/>
              <a:t> is acting as error page.</a:t>
            </a:r>
          </a:p>
          <a:p>
            <a:r>
              <a:rPr lang="en-US" sz="1800" dirty="0" smtClean="0"/>
              <a:t>&lt;%@ </a:t>
            </a:r>
            <a:r>
              <a:rPr lang="en-US" sz="1800" dirty="0" smtClean="0"/>
              <a:t>page </a:t>
            </a:r>
            <a:r>
              <a:rPr lang="en-US" sz="1800" dirty="0" err="1" smtClean="0"/>
              <a:t>errorPage</a:t>
            </a:r>
            <a:r>
              <a:rPr lang="en-US" sz="1800" dirty="0" smtClean="0"/>
              <a:t>="errorpage.jsp"%&gt;</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JavaBeans Components</a:t>
            </a:r>
            <a:endParaRPr lang="en-US" dirty="0"/>
          </a:p>
        </p:txBody>
      </p:sp>
      <p:sp>
        <p:nvSpPr>
          <p:cNvPr id="3" name="Content Placeholder 2"/>
          <p:cNvSpPr>
            <a:spLocks noGrp="1"/>
          </p:cNvSpPr>
          <p:nvPr>
            <p:ph idx="1"/>
          </p:nvPr>
        </p:nvSpPr>
        <p:spPr/>
        <p:txBody>
          <a:bodyPr>
            <a:normAutofit/>
          </a:bodyPr>
          <a:lstStyle/>
          <a:p>
            <a:r>
              <a:rPr lang="en-US" sz="1800" dirty="0" smtClean="0"/>
              <a:t>JavaBeans components are Java classes that can be easily reused and composed together into applications. Any Java class that follows certain design </a:t>
            </a:r>
            <a:r>
              <a:rPr lang="en-US" sz="1800" dirty="0" smtClean="0"/>
              <a:t>conventions </a:t>
            </a:r>
            <a:r>
              <a:rPr lang="en-US" sz="1800" dirty="0" smtClean="0"/>
              <a:t>is a JavaBeans component</a:t>
            </a:r>
            <a:r>
              <a:rPr lang="en-US" sz="1800" dirty="0" smtClean="0"/>
              <a:t>.</a:t>
            </a:r>
          </a:p>
          <a:p>
            <a:r>
              <a:rPr lang="en-US" sz="1800" dirty="0" smtClean="0"/>
              <a:t>&lt;</a:t>
            </a:r>
            <a:r>
              <a:rPr lang="en-US" sz="1800" dirty="0" err="1" smtClean="0"/>
              <a:t>jsp:useBean</a:t>
            </a:r>
            <a:r>
              <a:rPr lang="en-US" sz="1800" dirty="0" smtClean="0"/>
              <a:t> id="</a:t>
            </a:r>
            <a:r>
              <a:rPr lang="en-US" sz="1800" dirty="0" err="1" smtClean="0"/>
              <a:t>beanName</a:t>
            </a:r>
            <a:r>
              <a:rPr lang="en-US" sz="1800" dirty="0" smtClean="0"/>
              <a:t>" class="fully-qualified-</a:t>
            </a:r>
            <a:r>
              <a:rPr lang="en-US" sz="1800" dirty="0" err="1" smtClean="0"/>
              <a:t>classname</a:t>
            </a:r>
            <a:r>
              <a:rPr lang="en-US" sz="1800" dirty="0" smtClean="0"/>
              <a:t>" scope="scope</a:t>
            </a:r>
            <a:r>
              <a:rPr lang="en-US" sz="1800" dirty="0" smtClean="0"/>
              <a:t>"/&gt;</a:t>
            </a:r>
          </a:p>
          <a:p>
            <a:endParaRPr lang="en-US" sz="1800" dirty="0" smtClean="0"/>
          </a:p>
          <a:p>
            <a:r>
              <a:rPr lang="en-US" sz="1800" dirty="0" smtClean="0"/>
              <a:t>&lt;</a:t>
            </a:r>
            <a:r>
              <a:rPr lang="en-US" sz="1800" dirty="0" err="1" smtClean="0"/>
              <a:t>jsp:useBean</a:t>
            </a:r>
            <a:r>
              <a:rPr lang="en-US" sz="1800" dirty="0" smtClean="0"/>
              <a:t> id="</a:t>
            </a:r>
            <a:r>
              <a:rPr lang="en-US" sz="1800" dirty="0" err="1" smtClean="0"/>
              <a:t>bookDB</a:t>
            </a:r>
            <a:r>
              <a:rPr lang="en-US" sz="1800" dirty="0" smtClean="0"/>
              <a:t>" class="</a:t>
            </a:r>
            <a:r>
              <a:rPr lang="en-US" sz="1800" dirty="0" err="1" smtClean="0"/>
              <a:t>database.BookDB</a:t>
            </a:r>
            <a:r>
              <a:rPr lang="en-US" sz="1800" dirty="0" smtClean="0"/>
              <a:t>" scope="page"&gt;</a:t>
            </a:r>
          </a:p>
          <a:p>
            <a:pPr lvl="1">
              <a:buNone/>
            </a:pPr>
            <a:r>
              <a:rPr lang="en-US" sz="1400" dirty="0" smtClean="0"/>
              <a:t>	&lt;</a:t>
            </a:r>
            <a:r>
              <a:rPr lang="en-US" sz="1400" dirty="0" err="1" smtClean="0"/>
              <a:t>jsp:setProperty</a:t>
            </a:r>
            <a:r>
              <a:rPr lang="en-US" sz="1400" dirty="0" smtClean="0"/>
              <a:t> name="</a:t>
            </a:r>
            <a:r>
              <a:rPr lang="en-US" sz="1400" dirty="0" err="1" smtClean="0"/>
              <a:t>bookDB</a:t>
            </a:r>
            <a:r>
              <a:rPr lang="en-US" sz="1400" dirty="0" smtClean="0"/>
              <a:t>" property="database" value="${</a:t>
            </a:r>
            <a:r>
              <a:rPr lang="en-US" sz="1400" dirty="0" err="1" smtClean="0"/>
              <a:t>bookDBAO</a:t>
            </a:r>
            <a:r>
              <a:rPr lang="en-US" sz="1400" dirty="0" smtClean="0"/>
              <a:t>}" /&gt;</a:t>
            </a:r>
          </a:p>
          <a:p>
            <a:r>
              <a:rPr lang="en-US" sz="1800" dirty="0" smtClean="0"/>
              <a:t>&lt;/</a:t>
            </a:r>
            <a:r>
              <a:rPr lang="en-US" sz="1800" dirty="0" err="1" smtClean="0"/>
              <a:t>jsp:useBean</a:t>
            </a:r>
            <a:r>
              <a:rPr lang="en-US" sz="1800" dirty="0" smtClean="0"/>
              <a:t>&gt;</a:t>
            </a:r>
          </a:p>
          <a:p>
            <a:r>
              <a:rPr lang="en-US" sz="1800" dirty="0" smtClean="0"/>
              <a:t>Retrieving JavaBeans Component </a:t>
            </a:r>
            <a:r>
              <a:rPr lang="en-US" sz="1800" dirty="0" smtClean="0"/>
              <a:t>Properties:</a:t>
            </a:r>
          </a:p>
          <a:p>
            <a:pPr>
              <a:buNone/>
            </a:pPr>
            <a:r>
              <a:rPr lang="en-US" sz="1800" dirty="0" smtClean="0"/>
              <a:t>		&lt;</a:t>
            </a:r>
            <a:r>
              <a:rPr lang="en-US" sz="1800" dirty="0" err="1" smtClean="0"/>
              <a:t>jsp:getProperty</a:t>
            </a:r>
            <a:r>
              <a:rPr lang="en-US" sz="1800" dirty="0" smtClean="0"/>
              <a:t> name="</a:t>
            </a:r>
            <a:r>
              <a:rPr lang="en-US" sz="1800" dirty="0" err="1" smtClean="0"/>
              <a:t>beanName</a:t>
            </a:r>
            <a:r>
              <a:rPr lang="en-US" sz="1800" dirty="0" smtClean="0"/>
              <a:t>" property="</a:t>
            </a:r>
            <a:r>
              <a:rPr lang="en-US" sz="1800" dirty="0" err="1" smtClean="0"/>
              <a:t>propName</a:t>
            </a:r>
            <a:r>
              <a:rPr lang="en-US" sz="1800" dirty="0" smtClean="0"/>
              <a:t>"/&gt;</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JavaServer</a:t>
            </a:r>
            <a:r>
              <a:rPr lang="en-US" dirty="0" smtClean="0"/>
              <a:t> Pages Documents</a:t>
            </a:r>
            <a:endParaRPr lang="en-US" dirty="0"/>
          </a:p>
        </p:txBody>
      </p:sp>
      <p:sp>
        <p:nvSpPr>
          <p:cNvPr id="3" name="Content Placeholder 2"/>
          <p:cNvSpPr>
            <a:spLocks noGrp="1"/>
          </p:cNvSpPr>
          <p:nvPr>
            <p:ph idx="1"/>
          </p:nvPr>
        </p:nvSpPr>
        <p:spPr/>
        <p:txBody>
          <a:bodyPr>
            <a:normAutofit/>
          </a:bodyPr>
          <a:lstStyle/>
          <a:p>
            <a:r>
              <a:rPr lang="en-US" sz="1800" dirty="0" smtClean="0"/>
              <a:t>A JSP document is a JSP page written in XML </a:t>
            </a:r>
            <a:r>
              <a:rPr lang="en-US" sz="1800" dirty="0" err="1" smtClean="0"/>
              <a:t>syntax.Because</a:t>
            </a:r>
            <a:r>
              <a:rPr lang="en-US" sz="1800" dirty="0" smtClean="0"/>
              <a:t> it is written in XML syntax, a JSP document is also an XML document and therefore gives you all the benefits offered by the XML standard</a:t>
            </a:r>
          </a:p>
          <a:p>
            <a:r>
              <a:rPr lang="en-US" sz="1800" dirty="0" smtClean="0"/>
              <a:t>- You can author a JSP document using one of the many XML-aware tools on the </a:t>
            </a:r>
            <a:r>
              <a:rPr lang="en-US" sz="1800" dirty="0" err="1" smtClean="0"/>
              <a:t>market,enabling</a:t>
            </a:r>
            <a:r>
              <a:rPr lang="en-US" sz="1800" dirty="0" smtClean="0"/>
              <a:t> you to ensure that your JSP document is well-formed XML.</a:t>
            </a:r>
          </a:p>
          <a:p>
            <a:r>
              <a:rPr lang="en-US" sz="1800" dirty="0" smtClean="0"/>
              <a:t>- You can validate the JSP document against a document type definition (DTD).</a:t>
            </a:r>
          </a:p>
          <a:p>
            <a:r>
              <a:rPr lang="en-US" sz="1800" dirty="0" smtClean="0"/>
              <a:t>- You can nest and scope namespaces within a JSP document.</a:t>
            </a:r>
          </a:p>
          <a:p>
            <a:r>
              <a:rPr lang="en-US" sz="1800" dirty="0" smtClean="0"/>
              <a:t>- You can use a JSP document for data interchange between web applications and as </a:t>
            </a:r>
            <a:r>
              <a:rPr lang="en-US" sz="1800" dirty="0" smtClean="0"/>
              <a:t>part </a:t>
            </a:r>
            <a:r>
              <a:rPr lang="en-US" sz="1800" dirty="0" smtClean="0"/>
              <a:t>of a compile-time XML pipeline</a:t>
            </a:r>
            <a:r>
              <a:rPr lang="en-US" sz="1800" dirty="0" smtClean="0"/>
              <a:t>.</a:t>
            </a:r>
          </a:p>
          <a:p>
            <a:r>
              <a:rPr lang="en-US" sz="1800" dirty="0" smtClean="0"/>
              <a:t>JSP page is identified as JSP document if </a:t>
            </a:r>
          </a:p>
          <a:p>
            <a:pPr lvl="1"/>
            <a:r>
              <a:rPr lang="en-US" sz="1400" dirty="0" smtClean="0"/>
              <a:t>The file has extension as .</a:t>
            </a:r>
            <a:r>
              <a:rPr lang="en-US" sz="1400" dirty="0" err="1" smtClean="0"/>
              <a:t>jspx</a:t>
            </a:r>
            <a:r>
              <a:rPr lang="en-US" sz="1400" dirty="0" smtClean="0"/>
              <a:t> </a:t>
            </a:r>
            <a:endParaRPr lang="en-US" sz="1400" dirty="0" smtClean="0"/>
          </a:p>
          <a:p>
            <a:pPr lvl="1"/>
            <a:r>
              <a:rPr lang="en-US" sz="1400" dirty="0" smtClean="0"/>
              <a:t>The </a:t>
            </a:r>
            <a:r>
              <a:rPr lang="en-US" sz="1400" dirty="0" err="1" smtClean="0"/>
              <a:t>jsp</a:t>
            </a:r>
            <a:r>
              <a:rPr lang="en-US" sz="1400" dirty="0" smtClean="0"/>
              <a:t> page has </a:t>
            </a:r>
            <a:r>
              <a:rPr lang="en-US" sz="1400" dirty="0" err="1" smtClean="0"/>
              <a:t>jsp:root</a:t>
            </a:r>
            <a:r>
              <a:rPr lang="en-US" sz="1400" dirty="0" smtClean="0"/>
              <a:t> element </a:t>
            </a:r>
            <a:endParaRPr lang="en-US" sz="1400" dirty="0" smtClean="0"/>
          </a:p>
          <a:p>
            <a:pPr lvl="1"/>
            <a:r>
              <a:rPr lang="en-US" sz="1400" dirty="0" smtClean="0"/>
              <a:t>In web.xml </a:t>
            </a:r>
            <a:r>
              <a:rPr lang="en-US" sz="1400" dirty="0" smtClean="0"/>
              <a:t>file, set the is-xml element of the </a:t>
            </a:r>
            <a:r>
              <a:rPr lang="en-US" sz="1400" dirty="0" err="1" smtClean="0"/>
              <a:t>jsp</a:t>
            </a:r>
            <a:r>
              <a:rPr lang="en-US" sz="1400" dirty="0" smtClean="0"/>
              <a:t>-property-group element to true.</a:t>
            </a:r>
            <a:endParaRPr lang="en-US" sz="1400" dirty="0" smtClean="0"/>
          </a:p>
          <a:p>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2312987" y="2514600"/>
            <a:ext cx="6526213" cy="258603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sz="1800" b="1" dirty="0" smtClean="0">
                <a:latin typeface="Times New Roman" pitchFamily="18" charset="0"/>
                <a:cs typeface="Times New Roman" pitchFamily="18" charset="0"/>
              </a:rPr>
              <a:t>Types of Web Applications:</a:t>
            </a:r>
          </a:p>
          <a:p>
            <a:pPr>
              <a:buNone/>
            </a:pPr>
            <a:r>
              <a:rPr lang="en-US" sz="1800" dirty="0" smtClean="0">
                <a:latin typeface="Times New Roman" pitchFamily="18" charset="0"/>
                <a:cs typeface="Times New Roman" pitchFamily="18" charset="0"/>
              </a:rPr>
              <a:t>1. </a:t>
            </a:r>
            <a:r>
              <a:rPr lang="en-US" sz="1800" i="1" dirty="0" smtClean="0">
                <a:latin typeface="Times New Roman" pitchFamily="18" charset="0"/>
                <a:cs typeface="Times New Roman" pitchFamily="18" charset="0"/>
              </a:rPr>
              <a:t>Presentation-oriented</a:t>
            </a:r>
            <a:r>
              <a:rPr lang="en-US" sz="1800" dirty="0" smtClean="0">
                <a:latin typeface="Times New Roman" pitchFamily="18" charset="0"/>
                <a:cs typeface="Times New Roman" pitchFamily="18" charset="0"/>
              </a:rPr>
              <a:t>: Generates interactive web pages containing markup language (HTML, XML, and so on)</a:t>
            </a:r>
          </a:p>
          <a:p>
            <a:pPr>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2. </a:t>
            </a:r>
            <a:r>
              <a:rPr lang="en-US" sz="1800" i="1" dirty="0" smtClean="0">
                <a:latin typeface="Times New Roman" pitchFamily="18" charset="0"/>
                <a:cs typeface="Times New Roman" pitchFamily="18" charset="0"/>
              </a:rPr>
              <a:t>Service-oriented</a:t>
            </a:r>
            <a:r>
              <a:rPr lang="en-US" sz="1800" dirty="0" smtClean="0">
                <a:latin typeface="Times New Roman" pitchFamily="18" charset="0"/>
                <a:cs typeface="Times New Roman" pitchFamily="18" charset="0"/>
              </a:rPr>
              <a:t>:  Implements the endpoint of a web service.</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t>
            </a:r>
            <a:r>
              <a:rPr lang="en-US" dirty="0" err="1"/>
              <a:t>WebApplication</a:t>
            </a:r>
            <a:r>
              <a:rPr lang="en-US" dirty="0"/>
              <a:t> </a:t>
            </a:r>
            <a:r>
              <a:rPr lang="en-US" dirty="0" err="1"/>
              <a:t>RequestHandling</a:t>
            </a:r>
            <a:endParaRPr lang="en-US" dirty="0"/>
          </a:p>
        </p:txBody>
      </p:sp>
      <p:pic>
        <p:nvPicPr>
          <p:cNvPr id="1026" name="Picture 2"/>
          <p:cNvPicPr>
            <a:picLocks noGrp="1" noChangeAspect="1" noChangeArrowheads="1"/>
          </p:cNvPicPr>
          <p:nvPr>
            <p:ph idx="1"/>
          </p:nvPr>
        </p:nvPicPr>
        <p:blipFill>
          <a:blip r:embed="rId2"/>
          <a:stretch>
            <a:fillRect/>
          </a:stretch>
        </p:blipFill>
        <p:spPr bwMode="auto">
          <a:xfrm>
            <a:off x="2155825" y="1833562"/>
            <a:ext cx="6057900" cy="4029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JavaWebApplication</a:t>
            </a:r>
            <a:r>
              <a:rPr lang="en-US" dirty="0"/>
              <a:t> Technologies</a:t>
            </a:r>
          </a:p>
        </p:txBody>
      </p:sp>
      <p:pic>
        <p:nvPicPr>
          <p:cNvPr id="2051" name="Picture 3"/>
          <p:cNvPicPr>
            <a:picLocks noGrp="1" noChangeAspect="1" noChangeArrowheads="1"/>
          </p:cNvPicPr>
          <p:nvPr>
            <p:ph idx="1"/>
          </p:nvPr>
        </p:nvPicPr>
        <p:blipFill>
          <a:blip r:embed="rId2"/>
          <a:srcRect/>
          <a:stretch>
            <a:fillRect/>
          </a:stretch>
        </p:blipFill>
        <p:spPr bwMode="auto">
          <a:xfrm>
            <a:off x="762000" y="1447800"/>
            <a:ext cx="7467599" cy="34774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Application Life Cycle</a:t>
            </a:r>
            <a:endParaRPr lang="en-US" dirty="0"/>
          </a:p>
        </p:txBody>
      </p:sp>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The process for creating, deploying, and executing a web application can be summarized as follows:</a:t>
            </a:r>
          </a:p>
          <a:p>
            <a:pPr>
              <a:buNone/>
            </a:pPr>
            <a:r>
              <a:rPr lang="en-US" sz="2000" dirty="0" smtClean="0">
                <a:latin typeface="Times New Roman" pitchFamily="18" charset="0"/>
                <a:cs typeface="Times New Roman" pitchFamily="18" charset="0"/>
              </a:rPr>
              <a:t>1. Develop the web component code.</a:t>
            </a:r>
          </a:p>
          <a:p>
            <a:pPr>
              <a:buNone/>
            </a:pPr>
            <a:r>
              <a:rPr lang="en-US" sz="2000" dirty="0" smtClean="0">
                <a:latin typeface="Times New Roman" pitchFamily="18" charset="0"/>
                <a:cs typeface="Times New Roman" pitchFamily="18" charset="0"/>
              </a:rPr>
              <a:t>2. Develop the web application deployment descriptor.</a:t>
            </a:r>
          </a:p>
          <a:p>
            <a:pPr>
              <a:buNone/>
            </a:pPr>
            <a:r>
              <a:rPr lang="en-US" sz="2000" dirty="0" smtClean="0">
                <a:latin typeface="Times New Roman" pitchFamily="18" charset="0"/>
                <a:cs typeface="Times New Roman" pitchFamily="18" charset="0"/>
              </a:rPr>
              <a:t>3. Compile the web application components and helper classes referenced by the components.</a:t>
            </a:r>
          </a:p>
          <a:p>
            <a:pPr>
              <a:buNone/>
            </a:pPr>
            <a:r>
              <a:rPr lang="en-US" sz="2000" dirty="0" smtClean="0">
                <a:latin typeface="Times New Roman" pitchFamily="18" charset="0"/>
                <a:cs typeface="Times New Roman" pitchFamily="18" charset="0"/>
              </a:rPr>
              <a:t>4. Optionally package the application into a deployable unit.</a:t>
            </a:r>
          </a:p>
          <a:p>
            <a:pPr>
              <a:buNone/>
            </a:pPr>
            <a:r>
              <a:rPr lang="en-US" sz="2000" dirty="0" smtClean="0">
                <a:latin typeface="Times New Roman" pitchFamily="18" charset="0"/>
                <a:cs typeface="Times New Roman" pitchFamily="18" charset="0"/>
              </a:rPr>
              <a:t>5. Deploy the application into a web container.</a:t>
            </a:r>
          </a:p>
          <a:p>
            <a:pPr>
              <a:buNone/>
            </a:pPr>
            <a:r>
              <a:rPr lang="en-US" sz="2000" dirty="0" smtClean="0">
                <a:latin typeface="Times New Roman" pitchFamily="18" charset="0"/>
                <a:cs typeface="Times New Roman" pitchFamily="18" charset="0"/>
              </a:rPr>
              <a:t>6. Access a URL that references the web application.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WebModule</a:t>
            </a:r>
            <a:r>
              <a:rPr lang="en-US" dirty="0"/>
              <a:t> Structure</a:t>
            </a:r>
          </a:p>
        </p:txBody>
      </p:sp>
      <p:pic>
        <p:nvPicPr>
          <p:cNvPr id="3074" name="Picture 2"/>
          <p:cNvPicPr>
            <a:picLocks noGrp="1" noChangeAspect="1" noChangeArrowheads="1"/>
          </p:cNvPicPr>
          <p:nvPr>
            <p:ph idx="1"/>
          </p:nvPr>
        </p:nvPicPr>
        <p:blipFill>
          <a:blip r:embed="rId2"/>
          <a:stretch>
            <a:fillRect/>
          </a:stretch>
        </p:blipFill>
        <p:spPr bwMode="auto">
          <a:xfrm>
            <a:off x="2597681" y="1447800"/>
            <a:ext cx="5174188"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t>
            </a:r>
            <a:r>
              <a:rPr lang="en-US" dirty="0" err="1" smtClean="0"/>
              <a:t>Servlet</a:t>
            </a:r>
            <a:r>
              <a:rPr lang="en-US" dirty="0" smtClean="0"/>
              <a:t> Technology</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Servlet</a:t>
            </a:r>
            <a:r>
              <a:rPr lang="en-US" dirty="0" smtClean="0"/>
              <a:t>: </a:t>
            </a:r>
            <a:r>
              <a:rPr lang="en-US" sz="1800" dirty="0" smtClean="0"/>
              <a:t>A </a:t>
            </a:r>
            <a:r>
              <a:rPr lang="en-US" sz="1800" dirty="0" err="1" smtClean="0"/>
              <a:t>servlet</a:t>
            </a:r>
            <a:r>
              <a:rPr lang="en-US" sz="1800" dirty="0" smtClean="0"/>
              <a:t> is a Java programming language class that is used to extend the capabilities of </a:t>
            </a:r>
            <a:r>
              <a:rPr lang="en-US" sz="1800" dirty="0" smtClean="0"/>
              <a:t>servers that </a:t>
            </a:r>
            <a:r>
              <a:rPr lang="en-US" sz="1800" dirty="0" smtClean="0"/>
              <a:t>host applications accessed by means of a request-response programming model.</a:t>
            </a:r>
          </a:p>
          <a:p>
            <a:r>
              <a:rPr lang="en-US" sz="1800" dirty="0" smtClean="0"/>
              <a:t>The </a:t>
            </a:r>
            <a:r>
              <a:rPr lang="en-US" sz="1800" dirty="0" err="1" smtClean="0"/>
              <a:t>javax.servlet</a:t>
            </a:r>
            <a:r>
              <a:rPr lang="en-US" sz="1800" dirty="0" smtClean="0"/>
              <a:t> and </a:t>
            </a:r>
            <a:r>
              <a:rPr lang="en-US" sz="1800" dirty="0" err="1" smtClean="0"/>
              <a:t>javax.servlet.http</a:t>
            </a:r>
            <a:r>
              <a:rPr lang="en-US" sz="1800" dirty="0" smtClean="0"/>
              <a:t> packages provide interfaces and classes for writing </a:t>
            </a:r>
            <a:r>
              <a:rPr lang="en-US" sz="1800" dirty="0" err="1" smtClean="0"/>
              <a:t>servlets</a:t>
            </a:r>
            <a:r>
              <a:rPr lang="en-US" sz="1800" dirty="0" smtClean="0"/>
              <a:t>.</a:t>
            </a:r>
          </a:p>
          <a:p>
            <a:endParaRPr lang="en-US" sz="1800" dirty="0" smtClean="0"/>
          </a:p>
          <a:p>
            <a:r>
              <a:rPr lang="en-US" sz="1800" dirty="0" smtClean="0"/>
              <a:t>The deployment descriptor (the web.xml file) includes the following configurations:</a:t>
            </a:r>
          </a:p>
          <a:p>
            <a:r>
              <a:rPr lang="en-US" sz="1800" dirty="0" smtClean="0"/>
              <a:t>-A display-name element that specifies the name that tools use to identify the application.</a:t>
            </a:r>
          </a:p>
          <a:p>
            <a:r>
              <a:rPr lang="en-US" sz="1800" dirty="0" smtClean="0"/>
              <a:t>-A set of filter elements that identify </a:t>
            </a:r>
            <a:r>
              <a:rPr lang="en-US" sz="1800" dirty="0" err="1" smtClean="0"/>
              <a:t>servlet</a:t>
            </a:r>
            <a:r>
              <a:rPr lang="en-US" sz="1800" dirty="0" smtClean="0"/>
              <a:t> filters contained in the application.</a:t>
            </a:r>
          </a:p>
          <a:p>
            <a:r>
              <a:rPr lang="en-US" sz="1800" dirty="0" smtClean="0"/>
              <a:t>-A set of filter-mapping elements that identify which </a:t>
            </a:r>
            <a:r>
              <a:rPr lang="en-US" sz="1800" dirty="0" err="1" smtClean="0"/>
              <a:t>servlets</a:t>
            </a:r>
            <a:r>
              <a:rPr lang="en-US" sz="1800" dirty="0" smtClean="0"/>
              <a:t> will have their requests or responses filtered by the filters identified by the filter elements. A filter-mapping</a:t>
            </a:r>
          </a:p>
          <a:p>
            <a:r>
              <a:rPr lang="en-US" sz="1800" dirty="0" smtClean="0"/>
              <a:t>element can define more than one </a:t>
            </a:r>
            <a:r>
              <a:rPr lang="en-US" sz="1800" dirty="0" err="1" smtClean="0"/>
              <a:t>servlet</a:t>
            </a:r>
            <a:r>
              <a:rPr lang="en-US" sz="1800" dirty="0" smtClean="0"/>
              <a:t> mapping and more than one URL pattern for a particular filter.</a:t>
            </a:r>
          </a:p>
          <a:p>
            <a:r>
              <a:rPr lang="en-US" sz="1800" dirty="0" smtClean="0"/>
              <a:t>-A set of </a:t>
            </a:r>
            <a:r>
              <a:rPr lang="en-US" sz="1800" dirty="0" err="1" smtClean="0"/>
              <a:t>servlet</a:t>
            </a:r>
            <a:r>
              <a:rPr lang="en-US" sz="1800" dirty="0" smtClean="0"/>
              <a:t> elements that identify all the </a:t>
            </a:r>
            <a:r>
              <a:rPr lang="en-US" sz="1800" dirty="0" err="1" smtClean="0"/>
              <a:t>servlet</a:t>
            </a:r>
            <a:r>
              <a:rPr lang="en-US" sz="1800" dirty="0" smtClean="0"/>
              <a:t> instances of the application.</a:t>
            </a:r>
          </a:p>
          <a:p>
            <a:r>
              <a:rPr lang="en-US" sz="1800" dirty="0" smtClean="0"/>
              <a:t>-A set of </a:t>
            </a:r>
            <a:r>
              <a:rPr lang="en-US" sz="1800" dirty="0" err="1" smtClean="0"/>
              <a:t>servlet</a:t>
            </a:r>
            <a:r>
              <a:rPr lang="en-US" sz="1800" dirty="0" smtClean="0"/>
              <a:t>-mapping elements that map the </a:t>
            </a:r>
            <a:r>
              <a:rPr lang="en-US" sz="1800" dirty="0" err="1" smtClean="0"/>
              <a:t>servlets</a:t>
            </a:r>
            <a:r>
              <a:rPr lang="en-US" sz="1800" dirty="0" smtClean="0"/>
              <a:t> to URL </a:t>
            </a:r>
            <a:r>
              <a:rPr lang="en-US" sz="1800" dirty="0" err="1" smtClean="0"/>
              <a:t>patterns.More</a:t>
            </a:r>
            <a:r>
              <a:rPr lang="en-US" sz="1800" dirty="0" smtClean="0"/>
              <a:t> than one URL pattern can be defined for a particular </a:t>
            </a:r>
            <a:r>
              <a:rPr lang="en-US" sz="1800" dirty="0" err="1" smtClean="0"/>
              <a:t>servlet</a:t>
            </a:r>
            <a:r>
              <a:rPr lang="en-US" sz="1800" dirty="0" smtClean="0"/>
              <a:t>.</a:t>
            </a:r>
          </a:p>
          <a:p>
            <a:r>
              <a:rPr lang="en-US" sz="1800" dirty="0" smtClean="0"/>
              <a:t>-A set of error-page mappings that map exception types to an HTML page, so that the HTML page opens when an exception of that type is thrown by the application.</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Servlet</a:t>
            </a:r>
            <a:r>
              <a:rPr lang="en-US" dirty="0" smtClean="0"/>
              <a:t> Life Cycle</a:t>
            </a:r>
            <a:endParaRPr lang="en-US" dirty="0"/>
          </a:p>
        </p:txBody>
      </p:sp>
      <p:sp>
        <p:nvSpPr>
          <p:cNvPr id="3" name="Content Placeholder 2"/>
          <p:cNvSpPr>
            <a:spLocks noGrp="1"/>
          </p:cNvSpPr>
          <p:nvPr>
            <p:ph idx="1"/>
          </p:nvPr>
        </p:nvSpPr>
        <p:spPr/>
        <p:txBody>
          <a:bodyPr>
            <a:normAutofit/>
          </a:bodyPr>
          <a:lstStyle/>
          <a:p>
            <a:r>
              <a:rPr lang="en-US" sz="1800" dirty="0" smtClean="0"/>
              <a:t>The life cycle of a </a:t>
            </a:r>
            <a:r>
              <a:rPr lang="en-US" sz="1800" dirty="0" err="1" smtClean="0"/>
              <a:t>servlet</a:t>
            </a:r>
            <a:r>
              <a:rPr lang="en-US" sz="1800" dirty="0" smtClean="0"/>
              <a:t> is controlled by the container in which the </a:t>
            </a:r>
            <a:r>
              <a:rPr lang="en-US" sz="1800" dirty="0" err="1" smtClean="0"/>
              <a:t>servlet</a:t>
            </a:r>
            <a:r>
              <a:rPr lang="en-US" sz="1800" dirty="0" smtClean="0"/>
              <a:t> has been deployed.</a:t>
            </a:r>
          </a:p>
          <a:p>
            <a:r>
              <a:rPr lang="en-US" sz="1800" dirty="0" smtClean="0"/>
              <a:t>When a request is mapped to a </a:t>
            </a:r>
            <a:r>
              <a:rPr lang="en-US" sz="1800" dirty="0" err="1" smtClean="0"/>
              <a:t>servlet</a:t>
            </a:r>
            <a:r>
              <a:rPr lang="en-US" sz="1800" dirty="0" smtClean="0"/>
              <a:t>, the container performs the following steps.</a:t>
            </a:r>
          </a:p>
          <a:p>
            <a:r>
              <a:rPr lang="en-US" sz="1800" dirty="0" smtClean="0"/>
              <a:t>1. If an instance of the </a:t>
            </a:r>
            <a:r>
              <a:rPr lang="en-US" sz="1800" dirty="0" err="1" smtClean="0"/>
              <a:t>servlet</a:t>
            </a:r>
            <a:r>
              <a:rPr lang="en-US" sz="1800" dirty="0" smtClean="0"/>
              <a:t> does not exist, the web container</a:t>
            </a:r>
          </a:p>
          <a:p>
            <a:r>
              <a:rPr lang="en-US" sz="1800" dirty="0" smtClean="0"/>
              <a:t>a. Loads the </a:t>
            </a:r>
            <a:r>
              <a:rPr lang="en-US" sz="1800" dirty="0" err="1" smtClean="0"/>
              <a:t>servlet</a:t>
            </a:r>
            <a:r>
              <a:rPr lang="en-US" sz="1800" dirty="0" smtClean="0"/>
              <a:t> class.</a:t>
            </a:r>
          </a:p>
          <a:p>
            <a:r>
              <a:rPr lang="en-US" sz="1800" dirty="0" smtClean="0"/>
              <a:t>b. Creates an instance of the </a:t>
            </a:r>
            <a:r>
              <a:rPr lang="en-US" sz="1800" dirty="0" err="1" smtClean="0"/>
              <a:t>servlet</a:t>
            </a:r>
            <a:r>
              <a:rPr lang="en-US" sz="1800" dirty="0" smtClean="0"/>
              <a:t> class.</a:t>
            </a:r>
          </a:p>
          <a:p>
            <a:r>
              <a:rPr lang="en-US" sz="1800" dirty="0" smtClean="0"/>
              <a:t>c. Initializes the </a:t>
            </a:r>
            <a:r>
              <a:rPr lang="en-US" sz="1800" dirty="0" err="1" smtClean="0"/>
              <a:t>servlet</a:t>
            </a:r>
            <a:r>
              <a:rPr lang="en-US" sz="1800" dirty="0" smtClean="0"/>
              <a:t> instance by calling the init method.</a:t>
            </a:r>
          </a:p>
          <a:p>
            <a:r>
              <a:rPr lang="en-US" sz="1800" dirty="0" smtClean="0"/>
              <a:t>2. Invokes the service method, passing request and response objects.</a:t>
            </a:r>
          </a:p>
          <a:p>
            <a:r>
              <a:rPr lang="en-US" sz="1800" dirty="0" smtClean="0"/>
              <a:t>If the container needs to remove the </a:t>
            </a:r>
            <a:r>
              <a:rPr lang="en-US" sz="1800" dirty="0" err="1" smtClean="0"/>
              <a:t>servlet</a:t>
            </a:r>
            <a:r>
              <a:rPr lang="en-US" sz="1800" dirty="0" smtClean="0"/>
              <a:t>, it finalizes the </a:t>
            </a:r>
            <a:r>
              <a:rPr lang="en-US" sz="1800" dirty="0" err="1" smtClean="0"/>
              <a:t>servlet</a:t>
            </a:r>
            <a:r>
              <a:rPr lang="en-US" sz="1800" dirty="0" smtClean="0"/>
              <a:t> by calling the </a:t>
            </a:r>
            <a:r>
              <a:rPr lang="en-US" sz="1800" dirty="0" err="1" smtClean="0"/>
              <a:t>servlet’s</a:t>
            </a:r>
            <a:endParaRPr lang="en-US" sz="1800" dirty="0" smtClean="0"/>
          </a:p>
          <a:p>
            <a:r>
              <a:rPr lang="en-US" sz="1800" dirty="0" smtClean="0"/>
              <a:t>destroy method.</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Filtering Requests and Responses:</a:t>
            </a:r>
            <a:endParaRPr lang="en-US" dirty="0"/>
          </a:p>
        </p:txBody>
      </p:sp>
      <p:sp>
        <p:nvSpPr>
          <p:cNvPr id="3" name="Content Placeholder 2"/>
          <p:cNvSpPr>
            <a:spLocks noGrp="1"/>
          </p:cNvSpPr>
          <p:nvPr>
            <p:ph idx="1"/>
          </p:nvPr>
        </p:nvSpPr>
        <p:spPr/>
        <p:txBody>
          <a:bodyPr>
            <a:normAutofit/>
          </a:bodyPr>
          <a:lstStyle/>
          <a:p>
            <a:r>
              <a:rPr lang="en-US" sz="1800" dirty="0" smtClean="0"/>
              <a:t>A filter is an object that can transform the header and content (or both) of a request or response.</a:t>
            </a:r>
          </a:p>
          <a:p>
            <a:endParaRPr lang="en-US" sz="1800" dirty="0" smtClean="0"/>
          </a:p>
          <a:p>
            <a:r>
              <a:rPr lang="en-US" sz="1800" dirty="0" smtClean="0"/>
              <a:t>The main tasks that a filter can perform are as follows:</a:t>
            </a:r>
          </a:p>
          <a:p>
            <a:r>
              <a:rPr lang="en-US" sz="1800" dirty="0" smtClean="0"/>
              <a:t>-Query the request and act accordingly.</a:t>
            </a:r>
          </a:p>
          <a:p>
            <a:r>
              <a:rPr lang="en-US" sz="1800" dirty="0" smtClean="0"/>
              <a:t>-Block the request-and-response pair from passing any further.</a:t>
            </a:r>
          </a:p>
          <a:p>
            <a:r>
              <a:rPr lang="en-US" sz="1800" dirty="0" smtClean="0"/>
              <a:t>-Modify the request headers and data. You do this by providing a customized version of the request.</a:t>
            </a:r>
          </a:p>
          <a:p>
            <a:r>
              <a:rPr lang="en-US" sz="1800" dirty="0" smtClean="0"/>
              <a:t>-Modify the response headers and data. You do this by providing a customized version of the response.</a:t>
            </a:r>
          </a:p>
          <a:p>
            <a:r>
              <a:rPr lang="en-US" sz="1800" dirty="0" smtClean="0"/>
              <a:t>Interact with external resources.</a:t>
            </a:r>
          </a:p>
          <a:p>
            <a:r>
              <a:rPr lang="en-US" sz="1800" dirty="0" smtClean="0"/>
              <a:t>Applications of filters include authentication, logging, image conversion, data compression, encryption, tokenizing streams, XML transformations, and so on.</a:t>
            </a:r>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253</TotalTime>
  <Words>1197</Words>
  <Application>Microsoft Office PowerPoint</Application>
  <PresentationFormat>On-screen Show (4:3)</PresentationFormat>
  <Paragraphs>102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Web Tier</vt:lpstr>
      <vt:lpstr>Slide 2</vt:lpstr>
      <vt:lpstr>Java WebApplication RequestHandling</vt:lpstr>
      <vt:lpstr>JavaWebApplication Technologies</vt:lpstr>
      <vt:lpstr>Web Application Life Cycle</vt:lpstr>
      <vt:lpstr>WebModule Structure</vt:lpstr>
      <vt:lpstr>Java Servlet Technology</vt:lpstr>
      <vt:lpstr>Servlet Life Cycle</vt:lpstr>
      <vt:lpstr>Filtering Requests and Responses:</vt:lpstr>
      <vt:lpstr>Session Management</vt:lpstr>
      <vt:lpstr>SessionTracking:</vt:lpstr>
      <vt:lpstr>Slide 12</vt:lpstr>
      <vt:lpstr>JavaServer Pages Technology</vt:lpstr>
      <vt:lpstr>Sample JSP tags</vt:lpstr>
      <vt:lpstr>Slide 15</vt:lpstr>
      <vt:lpstr>JavaBeans Components</vt:lpstr>
      <vt:lpstr>JavaServer Pages Documents</vt:lpstr>
      <vt:lpstr>Slide 18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Tier</dc:title>
  <dc:creator>vinay</dc:creator>
  <cp:lastModifiedBy>vinay</cp:lastModifiedBy>
  <cp:revision>48</cp:revision>
  <dcterms:created xsi:type="dcterms:W3CDTF">2012-11-25T11:31:28Z</dcterms:created>
  <dcterms:modified xsi:type="dcterms:W3CDTF">2013-01-13T14:20:07Z</dcterms:modified>
</cp:coreProperties>
</file>