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67" r:id="rId3"/>
    <p:sldId id="257" r:id="rId4"/>
    <p:sldId id="269" r:id="rId5"/>
    <p:sldId id="270" r:id="rId6"/>
    <p:sldId id="271" r:id="rId7"/>
    <p:sldId id="272" r:id="rId8"/>
    <p:sldId id="279" r:id="rId9"/>
    <p:sldId id="280" r:id="rId10"/>
    <p:sldId id="278" r:id="rId11"/>
    <p:sldId id="277" r:id="rId12"/>
    <p:sldId id="273" r:id="rId13"/>
    <p:sldId id="276" r:id="rId14"/>
    <p:sldId id="275" r:id="rId15"/>
    <p:sldId id="274" r:id="rId16"/>
    <p:sldId id="281" r:id="rId17"/>
    <p:sldId id="283" r:id="rId18"/>
    <p:sldId id="28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1" d="100"/>
          <a:sy n="71" d="100"/>
        </p:scale>
        <p:origin x="460"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14C5E-1735-47FC-8F75-EE319ACD24AC}"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0219F-C9A7-4989-8FD6-99E33F3C1D04}" type="slidenum">
              <a:rPr lang="en-US" smtClean="0"/>
              <a:t>‹#›</a:t>
            </a:fld>
            <a:endParaRPr lang="en-US"/>
          </a:p>
        </p:txBody>
      </p:sp>
    </p:spTree>
    <p:extLst>
      <p:ext uri="{BB962C8B-B14F-4D97-AF65-F5344CB8AC3E}">
        <p14:creationId xmlns:p14="http://schemas.microsoft.com/office/powerpoint/2010/main" val="113489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0219F-C9A7-4989-8FD6-99E33F3C1D04}" type="slidenum">
              <a:rPr lang="en-US" smtClean="0"/>
              <a:t>2</a:t>
            </a:fld>
            <a:endParaRPr lang="en-US"/>
          </a:p>
        </p:txBody>
      </p:sp>
    </p:spTree>
    <p:extLst>
      <p:ext uri="{BB962C8B-B14F-4D97-AF65-F5344CB8AC3E}">
        <p14:creationId xmlns:p14="http://schemas.microsoft.com/office/powerpoint/2010/main" val="286478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0219F-C9A7-4989-8FD6-99E33F3C1D04}" type="slidenum">
              <a:rPr lang="en-US" smtClean="0"/>
              <a:t>15</a:t>
            </a:fld>
            <a:endParaRPr lang="en-US"/>
          </a:p>
        </p:txBody>
      </p:sp>
    </p:spTree>
    <p:extLst>
      <p:ext uri="{BB962C8B-B14F-4D97-AF65-F5344CB8AC3E}">
        <p14:creationId xmlns:p14="http://schemas.microsoft.com/office/powerpoint/2010/main" val="111828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0219F-C9A7-4989-8FD6-99E33F3C1D04}" type="slidenum">
              <a:rPr lang="en-US" smtClean="0"/>
              <a:t>17</a:t>
            </a:fld>
            <a:endParaRPr lang="en-US"/>
          </a:p>
        </p:txBody>
      </p:sp>
    </p:spTree>
    <p:extLst>
      <p:ext uri="{BB962C8B-B14F-4D97-AF65-F5344CB8AC3E}">
        <p14:creationId xmlns:p14="http://schemas.microsoft.com/office/powerpoint/2010/main" val="160406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insight for Cab Investment Firm</a:t>
            </a:r>
          </a:p>
          <a:p>
            <a:endParaRPr lang="en-US" sz="4000" dirty="0">
              <a:solidFill>
                <a:srgbClr val="FF6600"/>
              </a:solidFill>
            </a:endParaRPr>
          </a:p>
          <a:p>
            <a:r>
              <a:rPr lang="en-US" sz="2800" b="1" dirty="0">
                <a:solidFill>
                  <a:srgbClr val="FF6600"/>
                </a:solidFill>
              </a:rPr>
              <a:t>06/21/2023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Analysis for Yellow and Pink Cab Companies in the year 2016, 2017 and 2018</a:t>
            </a:r>
          </a:p>
        </p:txBody>
      </p:sp>
      <p:pic>
        <p:nvPicPr>
          <p:cNvPr id="3" name="Picture 2" descr="A picture containing text, screenshot, line, plot&#10;&#10;Description automatically generated">
            <a:extLst>
              <a:ext uri="{FF2B5EF4-FFF2-40B4-BE49-F238E27FC236}">
                <a16:creationId xmlns:a16="http://schemas.microsoft.com/office/drawing/2014/main" id="{1197DD13-6CA9-EFB8-09D2-2DA3D84DE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98" y="1417637"/>
            <a:ext cx="9874626" cy="5297325"/>
          </a:xfrm>
          <a:prstGeom prst="rect">
            <a:avLst/>
          </a:prstGeom>
        </p:spPr>
      </p:pic>
    </p:spTree>
    <p:extLst>
      <p:ext uri="{BB962C8B-B14F-4D97-AF65-F5344CB8AC3E}">
        <p14:creationId xmlns:p14="http://schemas.microsoft.com/office/powerpoint/2010/main" val="23499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Percentage by Yellow and Pink Cab Company in the year 2016, 2017 and 2018</a:t>
            </a:r>
          </a:p>
        </p:txBody>
      </p:sp>
      <p:pic>
        <p:nvPicPr>
          <p:cNvPr id="3" name="Picture 2" descr="A screen shot of a computer&#10;&#10;Description automatically generated with low confidence">
            <a:extLst>
              <a:ext uri="{FF2B5EF4-FFF2-40B4-BE49-F238E27FC236}">
                <a16:creationId xmlns:a16="http://schemas.microsoft.com/office/drawing/2014/main" id="{A9D4F1D2-6E4F-7049-5B73-4BF091073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553" y="1417637"/>
            <a:ext cx="10058400" cy="5395913"/>
          </a:xfrm>
          <a:prstGeom prst="rect">
            <a:avLst/>
          </a:prstGeom>
        </p:spPr>
      </p:pic>
    </p:spTree>
    <p:extLst>
      <p:ext uri="{BB962C8B-B14F-4D97-AF65-F5344CB8AC3E}">
        <p14:creationId xmlns:p14="http://schemas.microsoft.com/office/powerpoint/2010/main" val="213175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Payment mode for Yellow and Pink Cab company</a:t>
            </a:r>
          </a:p>
        </p:txBody>
      </p:sp>
      <p:pic>
        <p:nvPicPr>
          <p:cNvPr id="3" name="Picture 2" descr="A picture containing text, screenshot, diagram&#10;&#10;Description automatically generated">
            <a:extLst>
              <a:ext uri="{FF2B5EF4-FFF2-40B4-BE49-F238E27FC236}">
                <a16:creationId xmlns:a16="http://schemas.microsoft.com/office/drawing/2014/main" id="{DA1EF015-13C2-931B-F625-840D5DC7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76" y="1460128"/>
            <a:ext cx="9995647" cy="5351835"/>
          </a:xfrm>
          <a:prstGeom prst="rect">
            <a:avLst/>
          </a:prstGeom>
        </p:spPr>
      </p:pic>
    </p:spTree>
    <p:extLst>
      <p:ext uri="{BB962C8B-B14F-4D97-AF65-F5344CB8AC3E}">
        <p14:creationId xmlns:p14="http://schemas.microsoft.com/office/powerpoint/2010/main" val="3108549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Customers Income Vs Customers Transactions</a:t>
            </a:r>
          </a:p>
        </p:txBody>
      </p:sp>
      <p:pic>
        <p:nvPicPr>
          <p:cNvPr id="3" name="Picture 2" descr="A screenshot of a graph&#10;&#10;Description automatically generated with low confidence">
            <a:extLst>
              <a:ext uri="{FF2B5EF4-FFF2-40B4-BE49-F238E27FC236}">
                <a16:creationId xmlns:a16="http://schemas.microsoft.com/office/drawing/2014/main" id="{C2E3A6E3-E6C0-F85D-F59F-821B3AC38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376" y="1508126"/>
            <a:ext cx="9589903" cy="5179546"/>
          </a:xfrm>
          <a:prstGeom prst="rect">
            <a:avLst/>
          </a:prstGeom>
        </p:spPr>
      </p:pic>
    </p:spTree>
    <p:extLst>
      <p:ext uri="{BB962C8B-B14F-4D97-AF65-F5344CB8AC3E}">
        <p14:creationId xmlns:p14="http://schemas.microsoft.com/office/powerpoint/2010/main" val="298444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Trend Analysis quarter wise</a:t>
            </a:r>
          </a:p>
        </p:txBody>
      </p:sp>
      <p:pic>
        <p:nvPicPr>
          <p:cNvPr id="3" name="Picture 2" descr="A picture containing text, diagram, screenshot, line&#10;&#10;Description automatically generated">
            <a:extLst>
              <a:ext uri="{FF2B5EF4-FFF2-40B4-BE49-F238E27FC236}">
                <a16:creationId xmlns:a16="http://schemas.microsoft.com/office/drawing/2014/main" id="{10731E8B-89A9-300B-F14E-1E4A185A6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17" y="1417637"/>
            <a:ext cx="10067365" cy="5400722"/>
          </a:xfrm>
          <a:prstGeom prst="rect">
            <a:avLst/>
          </a:prstGeom>
        </p:spPr>
      </p:pic>
    </p:spTree>
    <p:extLst>
      <p:ext uri="{BB962C8B-B14F-4D97-AF65-F5344CB8AC3E}">
        <p14:creationId xmlns:p14="http://schemas.microsoft.com/office/powerpoint/2010/main" val="429476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Forecasting Profit for the year 2019</a:t>
            </a:r>
          </a:p>
        </p:txBody>
      </p:sp>
      <p:pic>
        <p:nvPicPr>
          <p:cNvPr id="3" name="Picture 2" descr="A picture containing text, screenshot, line, plot&#10;&#10;Description automatically generated">
            <a:extLst>
              <a:ext uri="{FF2B5EF4-FFF2-40B4-BE49-F238E27FC236}">
                <a16:creationId xmlns:a16="http://schemas.microsoft.com/office/drawing/2014/main" id="{85422052-0048-B8CE-50E2-ED86B37B1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2" y="1547719"/>
            <a:ext cx="8303762" cy="4969622"/>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7C2EF2D5-0B0F-086E-B9D6-FBF986E60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7674" y="2683320"/>
            <a:ext cx="4804326" cy="3242351"/>
          </a:xfrm>
          <a:prstGeom prst="rect">
            <a:avLst/>
          </a:prstGeom>
        </p:spPr>
      </p:pic>
    </p:spTree>
    <p:extLst>
      <p:ext uri="{BB962C8B-B14F-4D97-AF65-F5344CB8AC3E}">
        <p14:creationId xmlns:p14="http://schemas.microsoft.com/office/powerpoint/2010/main" val="230002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Estimating the Number of Rides for the Yellow and Pink Cab Companies for the year 2019</a:t>
            </a:r>
          </a:p>
        </p:txBody>
      </p:sp>
      <p:pic>
        <p:nvPicPr>
          <p:cNvPr id="3" name="Picture 2" descr="A picture containing text, diagram, plot, line&#10;&#10;Description automatically generated">
            <a:extLst>
              <a:ext uri="{FF2B5EF4-FFF2-40B4-BE49-F238E27FC236}">
                <a16:creationId xmlns:a16="http://schemas.microsoft.com/office/drawing/2014/main" id="{9B438D26-AD71-0337-B4E5-E3ABE2100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24" y="1386299"/>
            <a:ext cx="10094259" cy="5425664"/>
          </a:xfrm>
          <a:prstGeom prst="rect">
            <a:avLst/>
          </a:prstGeom>
        </p:spPr>
      </p:pic>
    </p:spTree>
    <p:extLst>
      <p:ext uri="{BB962C8B-B14F-4D97-AF65-F5344CB8AC3E}">
        <p14:creationId xmlns:p14="http://schemas.microsoft.com/office/powerpoint/2010/main" val="3580808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sp>
        <p:nvSpPr>
          <p:cNvPr id="2" name="TextBox 1">
            <a:extLst>
              <a:ext uri="{FF2B5EF4-FFF2-40B4-BE49-F238E27FC236}">
                <a16:creationId xmlns:a16="http://schemas.microsoft.com/office/drawing/2014/main" id="{2563E4A1-CA98-02AF-59A1-4B67B213F61F}"/>
              </a:ext>
            </a:extLst>
          </p:cNvPr>
          <p:cNvSpPr txBox="1"/>
          <p:nvPr/>
        </p:nvSpPr>
        <p:spPr>
          <a:xfrm>
            <a:off x="233082" y="1506071"/>
            <a:ext cx="11725835" cy="5078313"/>
          </a:xfrm>
          <a:prstGeom prst="rect">
            <a:avLst/>
          </a:prstGeom>
          <a:noFill/>
        </p:spPr>
        <p:txBody>
          <a:bodyPr wrap="square" rtlCol="0">
            <a:spAutoFit/>
          </a:bodyPr>
          <a:lstStyle/>
          <a:p>
            <a:r>
              <a:rPr lang="en-US" dirty="0"/>
              <a:t>1. Customers used more yellow cabs when compared to pink cabs based on the percentage and the year-wise insights.</a:t>
            </a:r>
          </a:p>
          <a:p>
            <a:r>
              <a:rPr lang="en-US" dirty="0"/>
              <a:t>     - Hence, the hypothesis is True.</a:t>
            </a:r>
          </a:p>
          <a:p>
            <a:endParaRPr lang="en-US" dirty="0"/>
          </a:p>
          <a:p>
            <a:r>
              <a:rPr lang="en-US" dirty="0"/>
              <a:t>2. Yellow cab’s average profit per KM is almost three times the average profit per KM of the Pink cab.</a:t>
            </a:r>
          </a:p>
          <a:p>
            <a:r>
              <a:rPr lang="en-US" dirty="0"/>
              <a:t>  - Hence, the hypothesis is True.    </a:t>
            </a:r>
          </a:p>
          <a:p>
            <a:endParaRPr lang="en-US" dirty="0"/>
          </a:p>
          <a:p>
            <a:r>
              <a:rPr lang="en-US" dirty="0"/>
              <a:t>3. Analyzing age, gender, and income variables, the Yellow cab is performing better than the Pink cab.</a:t>
            </a:r>
          </a:p>
          <a:p>
            <a:r>
              <a:rPr lang="en-US" dirty="0"/>
              <a:t> - Hence, the hypothesis is True.</a:t>
            </a:r>
          </a:p>
          <a:p>
            <a:endParaRPr lang="en-US" dirty="0"/>
          </a:p>
          <a:p>
            <a:r>
              <a:rPr lang="en-US" dirty="0"/>
              <a:t>4. By analyzing payment mode and users, card and cash payments in the Yellow cab are 3 times than the cash/card payments in the Pink cab.</a:t>
            </a:r>
          </a:p>
          <a:p>
            <a:r>
              <a:rPr lang="en-US" dirty="0"/>
              <a:t> - Hence, the hypothesis is True.</a:t>
            </a:r>
          </a:p>
          <a:p>
            <a:endParaRPr lang="en-US" dirty="0"/>
          </a:p>
          <a:p>
            <a:r>
              <a:rPr lang="en-US" dirty="0"/>
              <a:t>5. Yellow cab is used more often compared to pink cabs in highly populated cities.</a:t>
            </a:r>
          </a:p>
          <a:p>
            <a:r>
              <a:rPr lang="en-US" dirty="0"/>
              <a:t> - Hence, the hypothesis is True.</a:t>
            </a:r>
          </a:p>
          <a:p>
            <a:endParaRPr lang="en-US" dirty="0"/>
          </a:p>
          <a:p>
            <a:r>
              <a:rPr lang="en-US" dirty="0"/>
              <a:t>6. The forecast for yellow cab seems more profitable than pink cab based on the data analysis of profit and no. of rides.</a:t>
            </a:r>
          </a:p>
          <a:p>
            <a:r>
              <a:rPr lang="en-US" dirty="0"/>
              <a:t> - Hence, the hypothesis is True.</a:t>
            </a:r>
          </a:p>
        </p:txBody>
      </p:sp>
    </p:spTree>
    <p:extLst>
      <p:ext uri="{BB962C8B-B14F-4D97-AF65-F5344CB8AC3E}">
        <p14:creationId xmlns:p14="http://schemas.microsoft.com/office/powerpoint/2010/main" val="290877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a:t>
            </a:r>
          </a:p>
        </p:txBody>
      </p:sp>
      <p:sp>
        <p:nvSpPr>
          <p:cNvPr id="7" name="TextBox 6">
            <a:extLst>
              <a:ext uri="{FF2B5EF4-FFF2-40B4-BE49-F238E27FC236}">
                <a16:creationId xmlns:a16="http://schemas.microsoft.com/office/drawing/2014/main" id="{6B7EAFDE-0354-511F-1305-7ACE246A52F5}"/>
              </a:ext>
            </a:extLst>
          </p:cNvPr>
          <p:cNvSpPr txBox="1"/>
          <p:nvPr/>
        </p:nvSpPr>
        <p:spPr>
          <a:xfrm>
            <a:off x="412376" y="1703294"/>
            <a:ext cx="1145689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After forecasting the profit for the year 2019, Yellow Cab company has faced a loss of 0.145% and the Pink Cab company has a 1.397% loss.</a:t>
            </a:r>
          </a:p>
          <a:p>
            <a:pPr marL="285750" indent="-285750">
              <a:buFont typeface="Arial" panose="020B0604020202020204" pitchFamily="34" charset="0"/>
              <a:buChar char="•"/>
            </a:pPr>
            <a:r>
              <a:rPr lang="en-US" dirty="0"/>
              <a:t>By looking at the profit and the loss analysis, yellow Cab Company is better than the Pink cab company to Invest.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Estimating the number of rides in the year 2019 from quarter 1 to quarter 4, Yellow Cab company has a 46.15 profit percentage in the number of rides and the Pink Cab company has a 59.08 profit percentage in the number of rides.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seeing these profit percentages, we cannot exactly estimate which company to invest in.</a:t>
            </a:r>
          </a:p>
          <a:p>
            <a:pPr marL="285750" indent="-285750">
              <a:buFont typeface="Arial" panose="020B0604020202020204" pitchFamily="34" charset="0"/>
              <a:buChar char="•"/>
            </a:pPr>
            <a:r>
              <a:rPr lang="en-US" dirty="0"/>
              <a:t>But there are a greater number of rides in the Yellow Cab company than in the Pink Cab Company.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analyzing the data, we can say that the Yellow Cab company has better performance than the Pink Cab company.</a:t>
            </a:r>
          </a:p>
        </p:txBody>
      </p:sp>
    </p:spTree>
    <p:extLst>
      <p:ext uri="{BB962C8B-B14F-4D97-AF65-F5344CB8AC3E}">
        <p14:creationId xmlns:p14="http://schemas.microsoft.com/office/powerpoint/2010/main" val="229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TextBox 5">
            <a:extLst>
              <a:ext uri="{FF2B5EF4-FFF2-40B4-BE49-F238E27FC236}">
                <a16:creationId xmlns:a16="http://schemas.microsoft.com/office/drawing/2014/main" id="{11032527-F1B1-4FA6-540D-C54AEB176457}"/>
              </a:ext>
            </a:extLst>
          </p:cNvPr>
          <p:cNvSpPr txBox="1"/>
          <p:nvPr/>
        </p:nvSpPr>
        <p:spPr>
          <a:xfrm>
            <a:off x="6508377" y="2139461"/>
            <a:ext cx="6096000" cy="3060325"/>
          </a:xfrm>
          <a:prstGeom prst="rect">
            <a:avLst/>
          </a:prstGeom>
          <a:noFill/>
        </p:spPr>
        <p:txBody>
          <a:bodyPr wrap="square">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a:solidFill>
                  <a:srgbClr val="FF6600"/>
                </a:solidFill>
                <a:latin typeface="Calibri" panose="020F0502020204030204"/>
              </a:rPr>
              <a:t>Introduction</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Objective</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Approach</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EDA[Exploratory Data Analysis]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a:solidFill>
                  <a:srgbClr val="FF6600"/>
                </a:solidFill>
                <a:latin typeface="Calibri" panose="020F0502020204030204"/>
              </a:rPr>
              <a:t>Hypothesis</a:t>
            </a:r>
            <a:endPar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Recommendations</a:t>
            </a: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firm based in the United States. With the significant growth witnessed in the cab industry over the past few years and the presence of numerous key players in the market, XYZ is considering an investment in the cab industry. However, before making a final decision, XYZ has decided to conduct a thorough market analysis to gain a comprehensive understanding of the industry.</a:t>
            </a:r>
          </a:p>
          <a:p>
            <a:r>
              <a:rPr lang="en-US" sz="1800" dirty="0"/>
              <a:t>Objective: The primary objective of XYZ's market analysis is to gather relevant information and insights to support their investment decision in the cab industry. By conducting a comprehensive analysis.</a:t>
            </a:r>
          </a:p>
          <a:p>
            <a:endParaRPr lang="en-US" sz="1800" dirty="0"/>
          </a:p>
          <a:p>
            <a:r>
              <a:rPr lang="en-US" sz="1800" dirty="0"/>
              <a:t>Approach:</a:t>
            </a:r>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Introduction G2M cab firm case study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Data Description: we have 4 individual dataset files</a:t>
            </a:r>
          </a:p>
          <a:p>
            <a:r>
              <a:rPr lang="en-US" sz="1800" dirty="0"/>
              <a:t>Cab_Data.csv – this file includes details of transactions for 2 cab companies</a:t>
            </a:r>
          </a:p>
          <a:p>
            <a:r>
              <a:rPr lang="en-US" sz="1800" dirty="0"/>
              <a:t>Customer_ID.csv – this is a mapping table that contains a unique identifier that links the customer’s demographic details</a:t>
            </a:r>
          </a:p>
          <a:p>
            <a:r>
              <a:rPr lang="en-US" sz="1800" dirty="0"/>
              <a:t>Transaction_ID.csv – this is a mapping table that contains transaction-to-customer mapping and payment mode</a:t>
            </a:r>
          </a:p>
          <a:p>
            <a:r>
              <a:rPr lang="en-US" sz="1800" dirty="0"/>
              <a:t>City.csv – this file contains the list of US cities, their population and the number of cab users</a:t>
            </a:r>
          </a:p>
          <a:p>
            <a:endParaRPr lang="en-US" sz="1800" dirty="0"/>
          </a:p>
          <a:p>
            <a:r>
              <a:rPr lang="en-US" sz="1800" dirty="0"/>
              <a:t>I have merged all 4 datasets into 1 dataset(</a:t>
            </a:r>
            <a:r>
              <a:rPr lang="en-US" sz="1800" dirty="0" err="1"/>
              <a:t>merge_final</a:t>
            </a:r>
            <a:r>
              <a:rPr lang="en-US" sz="1800" dirty="0"/>
              <a:t>) to perform further analysis. </a:t>
            </a:r>
            <a:r>
              <a:rPr lang="en-US" sz="1800" dirty="0" err="1"/>
              <a:t>merge_final</a:t>
            </a:r>
            <a:r>
              <a:rPr lang="en-US" sz="1800" dirty="0"/>
              <a:t> file has 359392 rows and 16 columns(float64(3), int64(5), object(8)). </a:t>
            </a:r>
          </a:p>
          <a:p>
            <a:r>
              <a:rPr lang="en-US" sz="1800" dirty="0"/>
              <a:t>There are no missing values in the data</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Exploratory Data Analysis</a:t>
            </a:r>
          </a:p>
        </p:txBody>
      </p:sp>
    </p:spTree>
    <p:extLst>
      <p:ext uri="{BB962C8B-B14F-4D97-AF65-F5344CB8AC3E}">
        <p14:creationId xmlns:p14="http://schemas.microsoft.com/office/powerpoint/2010/main" val="46151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Data Cleaning and Preprocessing</a:t>
            </a:r>
          </a:p>
          <a:p>
            <a:r>
              <a:rPr lang="en-US" sz="1800" dirty="0"/>
              <a:t>We have split the data into train, validation, and test sets in a 40:40:20 ratio to identify the outliers, we had a boxplot for the columns KM Travelled, Price Charged, Cost of Trip, and Income.</a:t>
            </a:r>
          </a:p>
          <a:p>
            <a:endParaRPr lang="en-US" sz="1800" dirty="0"/>
          </a:p>
          <a:p>
            <a:r>
              <a:rPr lang="en-US" sz="1800" dirty="0"/>
              <a:t>Univariate analysis</a:t>
            </a:r>
          </a:p>
          <a:p>
            <a:r>
              <a:rPr lang="en-US" sz="1800" dirty="0"/>
              <a:t>Outliers are present in the </a:t>
            </a:r>
            <a:r>
              <a:rPr lang="en-US" sz="1800" dirty="0" err="1"/>
              <a:t>Price_Charged</a:t>
            </a:r>
            <a:r>
              <a:rPr lang="en-US" sz="1800" dirty="0"/>
              <a:t> feature but due to the unavailability of trip duration details, we are not treating this as an outlier.</a:t>
            </a:r>
          </a:p>
          <a:p>
            <a:endParaRPr lang="en-US" sz="1800" dirty="0"/>
          </a:p>
          <a:p>
            <a:r>
              <a:rPr lang="en-US" sz="1800" dirty="0"/>
              <a:t>Key findings and insights</a:t>
            </a:r>
          </a:p>
          <a:p>
            <a:r>
              <a:rPr lang="en-US" sz="1800" dirty="0"/>
              <a:t>Profit of rides is calculated keeping other factors constant and only Price Charged and Cost of Trip features are used to calculate profit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 Exploratory Data Analysis</a:t>
            </a:r>
          </a:p>
        </p:txBody>
      </p:sp>
    </p:spTree>
    <p:extLst>
      <p:ext uri="{BB962C8B-B14F-4D97-AF65-F5344CB8AC3E}">
        <p14:creationId xmlns:p14="http://schemas.microsoft.com/office/powerpoint/2010/main" val="114092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Yellow cab company has better performance than pink cab company</a:t>
            </a:r>
          </a:p>
        </p:txBody>
      </p:sp>
      <p:pic>
        <p:nvPicPr>
          <p:cNvPr id="5" name="Picture 4" descr="A screenshot of a graph&#10;&#10;Description automatically generated with medium confidence">
            <a:extLst>
              <a:ext uri="{FF2B5EF4-FFF2-40B4-BE49-F238E27FC236}">
                <a16:creationId xmlns:a16="http://schemas.microsoft.com/office/drawing/2014/main" id="{62DF059F-B9AA-A583-F9EB-D52369A2C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823" y="1371600"/>
            <a:ext cx="9816353" cy="5296740"/>
          </a:xfrm>
          <a:prstGeom prst="rect">
            <a:avLst/>
          </a:prstGeom>
        </p:spPr>
      </p:pic>
    </p:spTree>
    <p:extLst>
      <p:ext uri="{BB962C8B-B14F-4D97-AF65-F5344CB8AC3E}">
        <p14:creationId xmlns:p14="http://schemas.microsoft.com/office/powerpoint/2010/main" val="302874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Number of Customers traveled in 2016, 2017 and 2018</a:t>
            </a:r>
          </a:p>
        </p:txBody>
      </p:sp>
      <p:pic>
        <p:nvPicPr>
          <p:cNvPr id="3" name="Picture 2" descr="A picture containing text, screenshot, diagram, line&#10;&#10;Description automatically generated">
            <a:extLst>
              <a:ext uri="{FF2B5EF4-FFF2-40B4-BE49-F238E27FC236}">
                <a16:creationId xmlns:a16="http://schemas.microsoft.com/office/drawing/2014/main" id="{2F0CBE49-F44C-0984-015C-9ABBD1964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41" y="1665381"/>
            <a:ext cx="9197788" cy="4919858"/>
          </a:xfrm>
          <a:prstGeom prst="rect">
            <a:avLst/>
          </a:prstGeom>
        </p:spPr>
      </p:pic>
    </p:spTree>
    <p:extLst>
      <p:ext uri="{BB962C8B-B14F-4D97-AF65-F5344CB8AC3E}">
        <p14:creationId xmlns:p14="http://schemas.microsoft.com/office/powerpoint/2010/main" val="211544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Number of Customers Vs Kilometers Traveled</a:t>
            </a:r>
          </a:p>
        </p:txBody>
      </p:sp>
      <p:pic>
        <p:nvPicPr>
          <p:cNvPr id="3" name="Picture 2" descr="A screenshot of a graph&#10;&#10;Description automatically generated with low confidence">
            <a:extLst>
              <a:ext uri="{FF2B5EF4-FFF2-40B4-BE49-F238E27FC236}">
                <a16:creationId xmlns:a16="http://schemas.microsoft.com/office/drawing/2014/main" id="{E0F07E82-E501-26BD-53FC-313B946F9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459" y="1623172"/>
            <a:ext cx="9048342" cy="4849346"/>
          </a:xfrm>
          <a:prstGeom prst="rect">
            <a:avLst/>
          </a:prstGeom>
        </p:spPr>
      </p:pic>
    </p:spTree>
    <p:extLst>
      <p:ext uri="{BB962C8B-B14F-4D97-AF65-F5344CB8AC3E}">
        <p14:creationId xmlns:p14="http://schemas.microsoft.com/office/powerpoint/2010/main" val="74698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Yellow Cab Transactions Vs Pink Cab Transactions </a:t>
            </a:r>
          </a:p>
        </p:txBody>
      </p:sp>
      <p:pic>
        <p:nvPicPr>
          <p:cNvPr id="3" name="Picture 2" descr="A picture containing screenshot, text, diagram&#10;&#10;Description automatically generated">
            <a:extLst>
              <a:ext uri="{FF2B5EF4-FFF2-40B4-BE49-F238E27FC236}">
                <a16:creationId xmlns:a16="http://schemas.microsoft.com/office/drawing/2014/main" id="{1F2EBAFC-1FD7-C9E3-8FED-A5F89C38F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741" y="1494491"/>
            <a:ext cx="9780494" cy="5246828"/>
          </a:xfrm>
          <a:prstGeom prst="rect">
            <a:avLst/>
          </a:prstGeom>
        </p:spPr>
      </p:pic>
    </p:spTree>
    <p:extLst>
      <p:ext uri="{BB962C8B-B14F-4D97-AF65-F5344CB8AC3E}">
        <p14:creationId xmlns:p14="http://schemas.microsoft.com/office/powerpoint/2010/main" val="1097393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848</TotalTime>
  <Words>876</Words>
  <Application>Microsoft Office PowerPoint</Application>
  <PresentationFormat>Widescreen</PresentationFormat>
  <Paragraphs>85</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   Agenda</vt:lpstr>
      <vt:lpstr>Introduction G2M cab firm case study</vt:lpstr>
      <vt:lpstr>EDA – Exploratory Data Analysis</vt:lpstr>
      <vt:lpstr>EDA – Exploratory Data Analysis</vt:lpstr>
      <vt:lpstr>Yellow cab company has better performance than pink cab company</vt:lpstr>
      <vt:lpstr>Number of Customers traveled in 2016, 2017 and 2018</vt:lpstr>
      <vt:lpstr>Number of Customers Vs Kilometers Traveled</vt:lpstr>
      <vt:lpstr>Yellow Cab Transactions Vs Pink Cab Transactions </vt:lpstr>
      <vt:lpstr>Profit Analysis for Yellow and Pink Cab Companies in the year 2016, 2017 and 2018</vt:lpstr>
      <vt:lpstr>Profit Percentage by Yellow and Pink Cab Company in the year 2016, 2017 and 2018</vt:lpstr>
      <vt:lpstr>Payment mode for Yellow and Pink Cab company</vt:lpstr>
      <vt:lpstr>Customers Income Vs Customers Transactions</vt:lpstr>
      <vt:lpstr>Profit Trend Analysis quarter wise</vt:lpstr>
      <vt:lpstr>Forecasting Profit for the year 2019</vt:lpstr>
      <vt:lpstr>Estimating the Number of Rides for the Yellow and Pink Cab Companies for the year 2019</vt:lpstr>
      <vt:lpstr>Hypothesis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Pallu Chittimalla</dc:creator>
  <cp:lastModifiedBy>Pallu Chittimalla</cp:lastModifiedBy>
  <cp:revision>2</cp:revision>
  <dcterms:created xsi:type="dcterms:W3CDTF">2023-06-21T14:13:27Z</dcterms:created>
  <dcterms:modified xsi:type="dcterms:W3CDTF">2023-06-22T04:21:38Z</dcterms:modified>
</cp:coreProperties>
</file>