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653047"/>
            <a:ext cx="8791575" cy="1056067"/>
          </a:xfrm>
        </p:spPr>
        <p:txBody>
          <a:bodyPr/>
          <a:lstStyle/>
          <a:p>
            <a:r>
              <a:rPr lang="en-IN" dirty="0"/>
              <a:t>News Articles Sorting</a:t>
            </a:r>
            <a:endParaRPr lang="en-IN" dirty="0"/>
          </a:p>
        </p:txBody>
      </p:sp>
      <p:sp>
        <p:nvSpPr>
          <p:cNvPr id="5" name="AutoShape 4" descr="What is News Interpretation ? | News Interpretation"/>
          <p:cNvSpPr>
            <a:spLocks noGrp="1" noChangeAspect="1" noChangeArrowheads="1"/>
          </p:cNvSpPr>
          <p:nvPr>
            <p:ph type="subTitle" idx="1"/>
          </p:nvPr>
        </p:nvSpPr>
        <p:spPr bwMode="auto">
          <a:xfrm>
            <a:off x="1876424" y="1854559"/>
            <a:ext cx="8791575" cy="7984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IN" sz="3200" dirty="0" smtClean="0">
                <a:solidFill>
                  <a:schemeClr val="accent2">
                    <a:lumMod val="50000"/>
                  </a:schemeClr>
                </a:solidFill>
                <a:latin typeface="Arial Black" panose="020B0A04020102020204" pitchFamily="34" charset="0"/>
              </a:rPr>
              <a:t>DETAILED PROJECT REPORT</a:t>
            </a:r>
            <a:endParaRPr lang="en-IN" sz="3200" dirty="0">
              <a:solidFill>
                <a:schemeClr val="accent2">
                  <a:lumMod val="50000"/>
                </a:schemeClr>
              </a:solidFill>
              <a:latin typeface="Arial Black" panose="020B0A04020102020204" pitchFamily="34" charset="0"/>
            </a:endParaRPr>
          </a:p>
        </p:txBody>
      </p:sp>
    </p:spTree>
    <p:extLst>
      <p:ext uri="{BB962C8B-B14F-4D97-AF65-F5344CB8AC3E}">
        <p14:creationId xmlns:p14="http://schemas.microsoft.com/office/powerpoint/2010/main" val="415798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244699"/>
            <a:ext cx="5473521" cy="1223493"/>
          </a:xfrm>
        </p:spPr>
        <p:txBody>
          <a:bodyPr/>
          <a:lstStyle/>
          <a:p>
            <a:r>
              <a:rPr lang="en-IN" dirty="0" smtClean="0"/>
              <a:t>PROJECT DETAILS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5793015"/>
              </p:ext>
            </p:extLst>
          </p:nvPr>
        </p:nvGraphicFramePr>
        <p:xfrm>
          <a:off x="1141413" y="1313646"/>
          <a:ext cx="9906000" cy="4190459"/>
        </p:xfrm>
        <a:graphic>
          <a:graphicData uri="http://schemas.openxmlformats.org/drawingml/2006/table">
            <a:tbl>
              <a:tblPr firstRow="1" bandRow="1">
                <a:tableStyleId>{00A15C55-8517-42AA-B614-E9B94910E393}</a:tableStyleId>
              </a:tblPr>
              <a:tblGrid>
                <a:gridCol w="5091962"/>
                <a:gridCol w="4814038"/>
              </a:tblGrid>
              <a:tr h="746219">
                <a:tc>
                  <a:txBody>
                    <a:bodyPr/>
                    <a:lstStyle/>
                    <a:p>
                      <a:r>
                        <a:rPr lang="en-IN" sz="2800" dirty="0" smtClean="0">
                          <a:latin typeface="Arial Black" panose="020B0A04020102020204" pitchFamily="34" charset="0"/>
                        </a:rPr>
                        <a:t>PROJECT TITLE</a:t>
                      </a:r>
                      <a:endParaRPr lang="en-IN" sz="2800" dirty="0">
                        <a:latin typeface="Arial Black" panose="020B0A04020102020204" pitchFamily="34" charset="0"/>
                      </a:endParaRPr>
                    </a:p>
                  </a:txBody>
                  <a:tcPr/>
                </a:tc>
                <a:tc>
                  <a:txBody>
                    <a:bodyPr/>
                    <a:lstStyle/>
                    <a:p>
                      <a:r>
                        <a:rPr lang="en-IN" dirty="0" smtClean="0"/>
                        <a:t>News Articles Sorting</a:t>
                      </a:r>
                      <a:endParaRPr lang="en-IN" dirty="0"/>
                    </a:p>
                  </a:txBody>
                  <a:tcPr/>
                </a:tc>
              </a:tr>
              <a:tr h="490471">
                <a:tc>
                  <a:txBody>
                    <a:bodyPr/>
                    <a:lstStyle/>
                    <a:p>
                      <a:r>
                        <a:rPr lang="en-IN" sz="2800" dirty="0" smtClean="0">
                          <a:latin typeface="Arial Black" panose="020B0A04020102020204" pitchFamily="34" charset="0"/>
                        </a:rPr>
                        <a:t>TECHNOLOGY</a:t>
                      </a:r>
                      <a:endParaRPr lang="en-IN" sz="2800" dirty="0">
                        <a:latin typeface="Arial Black" panose="020B0A04020102020204" pitchFamily="34" charset="0"/>
                      </a:endParaRPr>
                    </a:p>
                  </a:txBody>
                  <a:tcPr/>
                </a:tc>
                <a:tc>
                  <a:txBody>
                    <a:bodyPr/>
                    <a:lstStyle/>
                    <a:p>
                      <a:r>
                        <a:rPr lang="en-IN" dirty="0" smtClean="0"/>
                        <a:t>Deep Learning Technology (NLP)</a:t>
                      </a:r>
                      <a:endParaRPr lang="en-IN" dirty="0"/>
                    </a:p>
                  </a:txBody>
                  <a:tcPr/>
                </a:tc>
              </a:tr>
              <a:tr h="490471">
                <a:tc>
                  <a:txBody>
                    <a:bodyPr/>
                    <a:lstStyle/>
                    <a:p>
                      <a:r>
                        <a:rPr lang="en-IN" sz="2800" dirty="0" smtClean="0">
                          <a:latin typeface="Arial Black" panose="020B0A04020102020204" pitchFamily="34" charset="0"/>
                        </a:rPr>
                        <a:t>DOMAIN</a:t>
                      </a:r>
                      <a:endParaRPr lang="en-IN" sz="2800" dirty="0">
                        <a:latin typeface="Arial Black" panose="020B0A04020102020204" pitchFamily="34" charset="0"/>
                      </a:endParaRPr>
                    </a:p>
                  </a:txBody>
                  <a:tcPr/>
                </a:tc>
                <a:tc>
                  <a:txBody>
                    <a:bodyPr/>
                    <a:lstStyle/>
                    <a:p>
                      <a:r>
                        <a:rPr lang="en-IN" dirty="0" smtClean="0"/>
                        <a:t>Media </a:t>
                      </a:r>
                      <a:endParaRPr lang="en-IN" dirty="0"/>
                    </a:p>
                  </a:txBody>
                  <a:tcPr/>
                </a:tc>
              </a:tr>
              <a:tr h="835894">
                <a:tc>
                  <a:txBody>
                    <a:bodyPr/>
                    <a:lstStyle/>
                    <a:p>
                      <a:r>
                        <a:rPr lang="en-IN" sz="2800" dirty="0" smtClean="0">
                          <a:latin typeface="Arial Black" panose="020B0A04020102020204" pitchFamily="34" charset="0"/>
                        </a:rPr>
                        <a:t>PROJECT DIFFICULTY LEVEL</a:t>
                      </a:r>
                      <a:endParaRPr lang="en-IN" sz="2800" dirty="0">
                        <a:latin typeface="Arial Black" panose="020B0A04020102020204" pitchFamily="34" charset="0"/>
                      </a:endParaRPr>
                    </a:p>
                  </a:txBody>
                  <a:tcPr/>
                </a:tc>
                <a:tc>
                  <a:txBody>
                    <a:bodyPr/>
                    <a:lstStyle/>
                    <a:p>
                      <a:r>
                        <a:rPr lang="en-IN" dirty="0" smtClean="0"/>
                        <a:t>Intermediate </a:t>
                      </a:r>
                      <a:endParaRPr lang="en-IN" dirty="0"/>
                    </a:p>
                  </a:txBody>
                  <a:tcPr/>
                </a:tc>
              </a:tr>
              <a:tr h="835894">
                <a:tc>
                  <a:txBody>
                    <a:bodyPr/>
                    <a:lstStyle/>
                    <a:p>
                      <a:r>
                        <a:rPr lang="en-IN" sz="2800" dirty="0" smtClean="0">
                          <a:latin typeface="Arial Black" panose="020B0A04020102020204" pitchFamily="34" charset="0"/>
                        </a:rPr>
                        <a:t>PROGRAMMING LANGUAGE USED</a:t>
                      </a:r>
                      <a:endParaRPr lang="en-IN" sz="2800" dirty="0">
                        <a:latin typeface="Arial Black" panose="020B0A04020102020204" pitchFamily="34" charset="0"/>
                      </a:endParaRPr>
                    </a:p>
                  </a:txBody>
                  <a:tcPr/>
                </a:tc>
                <a:tc>
                  <a:txBody>
                    <a:bodyPr/>
                    <a:lstStyle/>
                    <a:p>
                      <a:r>
                        <a:rPr lang="en-IN" dirty="0" smtClean="0"/>
                        <a:t>python</a:t>
                      </a:r>
                      <a:endParaRPr lang="en-IN" dirty="0"/>
                    </a:p>
                  </a:txBody>
                  <a:tcPr/>
                </a:tc>
              </a:tr>
              <a:tr h="490471">
                <a:tc>
                  <a:txBody>
                    <a:bodyPr/>
                    <a:lstStyle/>
                    <a:p>
                      <a:r>
                        <a:rPr lang="en-IN" sz="2800" dirty="0" smtClean="0">
                          <a:latin typeface="Arial Black" panose="020B0A04020102020204" pitchFamily="34" charset="0"/>
                        </a:rPr>
                        <a:t>TOOLS</a:t>
                      </a:r>
                      <a:r>
                        <a:rPr lang="en-IN" sz="2800" baseline="0" dirty="0" smtClean="0">
                          <a:latin typeface="Arial Black" panose="020B0A04020102020204" pitchFamily="34" charset="0"/>
                        </a:rPr>
                        <a:t> USED</a:t>
                      </a:r>
                      <a:endParaRPr lang="en-IN" sz="2800" dirty="0">
                        <a:latin typeface="Arial Black" panose="020B0A04020102020204" pitchFamily="34" charset="0"/>
                      </a:endParaRPr>
                    </a:p>
                  </a:txBody>
                  <a:tcPr/>
                </a:tc>
                <a:tc>
                  <a:txBody>
                    <a:bodyPr/>
                    <a:lstStyle/>
                    <a:p>
                      <a:r>
                        <a:rPr lang="en-IN" dirty="0" err="1" smtClean="0"/>
                        <a:t>Jupyter</a:t>
                      </a:r>
                      <a:r>
                        <a:rPr lang="en-IN" dirty="0" smtClean="0"/>
                        <a:t> notebook, MS-excel</a:t>
                      </a:r>
                      <a:endParaRPr lang="en-IN" dirty="0"/>
                    </a:p>
                  </a:txBody>
                  <a:tcPr/>
                </a:tc>
              </a:tr>
            </a:tbl>
          </a:graphicData>
        </a:graphic>
      </p:graphicFrame>
    </p:spTree>
    <p:extLst>
      <p:ext uri="{BB962C8B-B14F-4D97-AF65-F5344CB8AC3E}">
        <p14:creationId xmlns:p14="http://schemas.microsoft.com/office/powerpoint/2010/main" val="55138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a:t>Nowadays on the Internet there are a lot of sources that generate immense amounts of daily news. In addition, the demand for information by users has been growing continuously, so it is crucial that the news is classified to allow users to access the information of interest quickly and effectively. This way, the machine learning model for automated news classification could be used to identify topics of untracked news and/or make individual suggestions based on the user’s prior interests. </a:t>
            </a:r>
          </a:p>
        </p:txBody>
      </p:sp>
    </p:spTree>
    <p:extLst>
      <p:ext uri="{BB962C8B-B14F-4D97-AF65-F5344CB8AC3E}">
        <p14:creationId xmlns:p14="http://schemas.microsoft.com/office/powerpoint/2010/main" val="2505662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141412" y="2562895"/>
            <a:ext cx="9905999" cy="1906073"/>
          </a:xfrm>
        </p:spPr>
        <p:txBody>
          <a:bodyPr/>
          <a:lstStyle/>
          <a:p>
            <a:r>
              <a:rPr lang="en-IN" dirty="0"/>
              <a:t>For a given news article, the system should be able to classify them according to various categories like Finance, Sports </a:t>
            </a:r>
            <a:r>
              <a:rPr lang="en-IN" dirty="0" err="1"/>
              <a:t>etc</a:t>
            </a:r>
            <a:endParaRPr lang="en-IN" dirty="0"/>
          </a:p>
        </p:txBody>
      </p:sp>
    </p:spTree>
    <p:extLst>
      <p:ext uri="{BB962C8B-B14F-4D97-AF65-F5344CB8AC3E}">
        <p14:creationId xmlns:p14="http://schemas.microsoft.com/office/powerpoint/2010/main" val="181414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pic>
        <p:nvPicPr>
          <p:cNvPr id="4" name="Content Placeholder 3" descr="The classification architecture used with the BBC News dataset. | Download  Scientific Diagra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0468" y="1790163"/>
            <a:ext cx="8860663" cy="4546243"/>
          </a:xfrm>
          <a:prstGeom prst="rect">
            <a:avLst/>
          </a:prstGeom>
          <a:noFill/>
          <a:ln>
            <a:noFill/>
          </a:ln>
        </p:spPr>
      </p:pic>
    </p:spTree>
    <p:extLst>
      <p:ext uri="{BB962C8B-B14F-4D97-AF65-F5344CB8AC3E}">
        <p14:creationId xmlns:p14="http://schemas.microsoft.com/office/powerpoint/2010/main" val="164780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INFORMATION</a:t>
            </a:r>
            <a:endParaRPr lang="en-IN" dirty="0"/>
          </a:p>
        </p:txBody>
      </p:sp>
      <p:sp>
        <p:nvSpPr>
          <p:cNvPr id="5" name="Content Placeholder 4"/>
          <p:cNvSpPr>
            <a:spLocks noGrp="1"/>
          </p:cNvSpPr>
          <p:nvPr>
            <p:ph idx="1"/>
          </p:nvPr>
        </p:nvSpPr>
        <p:spPr>
          <a:xfrm>
            <a:off x="1141412" y="2249487"/>
            <a:ext cx="9905999" cy="2811910"/>
          </a:xfrm>
        </p:spPr>
        <p:txBody>
          <a:bodyPr/>
          <a:lstStyle/>
          <a:p>
            <a:pPr lvl="0"/>
            <a:r>
              <a:rPr lang="en-IN" b="1" dirty="0"/>
              <a:t>Article Id</a:t>
            </a:r>
            <a:r>
              <a:rPr lang="en-IN" dirty="0"/>
              <a:t> – Article id unique given to the record</a:t>
            </a:r>
          </a:p>
          <a:p>
            <a:pPr lvl="0"/>
            <a:r>
              <a:rPr lang="en-IN" b="1" dirty="0" smtClean="0"/>
              <a:t>Article</a:t>
            </a:r>
            <a:r>
              <a:rPr lang="en-IN" dirty="0"/>
              <a:t> – Text of the header and article</a:t>
            </a:r>
          </a:p>
          <a:p>
            <a:pPr lvl="0"/>
            <a:r>
              <a:rPr lang="en-IN" b="1" dirty="0" smtClean="0"/>
              <a:t>Category</a:t>
            </a:r>
            <a:r>
              <a:rPr lang="en-IN" dirty="0"/>
              <a:t> – Category of the article (tech, business, sport,                         </a:t>
            </a:r>
            <a:r>
              <a:rPr lang="en-IN" dirty="0" smtClean="0"/>
              <a:t>entertainment</a:t>
            </a:r>
            <a:r>
              <a:rPr lang="en-IN" dirty="0"/>
              <a:t>, politics)</a:t>
            </a:r>
          </a:p>
          <a:p>
            <a:endParaRPr lang="en-IN" dirty="0"/>
          </a:p>
        </p:txBody>
      </p:sp>
    </p:spTree>
    <p:extLst>
      <p:ext uri="{BB962C8B-B14F-4D97-AF65-F5344CB8AC3E}">
        <p14:creationId xmlns:p14="http://schemas.microsoft.com/office/powerpoint/2010/main" val="3905688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a:t>
            </a:r>
            <a:endParaRPr lang="en-IN" dirty="0"/>
          </a:p>
        </p:txBody>
      </p:sp>
      <p:pic>
        <p:nvPicPr>
          <p:cNvPr id="4" name="Content Placeholder 3" descr="Machine Learning Model Deployment on Heroku Using Flask | by Charu  Makhijani | Towards Data Scienc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6986" y="2223730"/>
            <a:ext cx="6798497" cy="3541712"/>
          </a:xfrm>
          <a:prstGeom prst="rect">
            <a:avLst/>
          </a:prstGeom>
          <a:noFill/>
          <a:ln>
            <a:noFill/>
          </a:ln>
        </p:spPr>
      </p:pic>
    </p:spTree>
    <p:extLst>
      <p:ext uri="{BB962C8B-B14F-4D97-AF65-F5344CB8AC3E}">
        <p14:creationId xmlns:p14="http://schemas.microsoft.com/office/powerpoint/2010/main" val="258701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a:xfrm>
            <a:off x="1141412" y="2249487"/>
            <a:ext cx="9905999" cy="3541714"/>
          </a:xfrm>
        </p:spPr>
        <p:txBody>
          <a:bodyPr>
            <a:normAutofit fontScale="92500" lnSpcReduction="10000"/>
          </a:bodyPr>
          <a:lstStyle/>
          <a:p>
            <a:pPr lvl="0"/>
            <a:r>
              <a:rPr lang="en-IN" dirty="0" smtClean="0"/>
              <a:t>Here we are able to classify the news article into 5 </a:t>
            </a:r>
            <a:r>
              <a:rPr lang="en-IN" b="1" dirty="0"/>
              <a:t>Category</a:t>
            </a:r>
            <a:r>
              <a:rPr lang="en-IN" dirty="0"/>
              <a:t> – </a:t>
            </a:r>
            <a:endParaRPr lang="en-IN" dirty="0" smtClean="0"/>
          </a:p>
          <a:p>
            <a:pPr lvl="0"/>
            <a:r>
              <a:rPr lang="en-IN" dirty="0" smtClean="0"/>
              <a:t>Category </a:t>
            </a:r>
            <a:r>
              <a:rPr lang="en-IN" dirty="0"/>
              <a:t>of the article </a:t>
            </a:r>
            <a:endParaRPr lang="en-IN" dirty="0" smtClean="0"/>
          </a:p>
          <a:p>
            <a:pPr lvl="0"/>
            <a:r>
              <a:rPr lang="en-IN" dirty="0" smtClean="0"/>
              <a:t>tech</a:t>
            </a:r>
            <a:r>
              <a:rPr lang="en-IN" dirty="0"/>
              <a:t>, </a:t>
            </a:r>
            <a:endParaRPr lang="en-IN" dirty="0" smtClean="0"/>
          </a:p>
          <a:p>
            <a:pPr lvl="0"/>
            <a:r>
              <a:rPr lang="en-IN" dirty="0" smtClean="0"/>
              <a:t>business</a:t>
            </a:r>
            <a:r>
              <a:rPr lang="en-IN" dirty="0"/>
              <a:t>, </a:t>
            </a:r>
            <a:endParaRPr lang="en-IN" dirty="0" smtClean="0"/>
          </a:p>
          <a:p>
            <a:pPr lvl="0"/>
            <a:r>
              <a:rPr lang="en-IN" dirty="0" smtClean="0"/>
              <a:t>sport,</a:t>
            </a:r>
          </a:p>
          <a:p>
            <a:pPr lvl="0"/>
            <a:r>
              <a:rPr lang="en-IN" dirty="0" smtClean="0"/>
              <a:t>entertainment</a:t>
            </a:r>
            <a:r>
              <a:rPr lang="en-IN" dirty="0"/>
              <a:t>, </a:t>
            </a:r>
            <a:endParaRPr lang="en-IN" dirty="0" smtClean="0"/>
          </a:p>
          <a:p>
            <a:pPr lvl="0"/>
            <a:r>
              <a:rPr lang="en-IN" dirty="0" smtClean="0"/>
              <a:t>politics</a:t>
            </a:r>
            <a:endParaRPr lang="en-IN" dirty="0"/>
          </a:p>
          <a:p>
            <a:endParaRPr lang="en-IN" dirty="0"/>
          </a:p>
          <a:p>
            <a:endParaRPr lang="en-IN" dirty="0" smtClean="0"/>
          </a:p>
          <a:p>
            <a:endParaRPr lang="en-IN" dirty="0"/>
          </a:p>
        </p:txBody>
      </p:sp>
      <p:sp>
        <p:nvSpPr>
          <p:cNvPr id="4" name="AutoShape 2" descr="data:image/png;base64,iVBORw0KGgoAAAANSUhEUgAAAXcAAAFECAYAAADcLn79AAAAOXRFWHRTb2Z0d2FyZQBNYXRwbG90bGliIHZlcnNpb24zLjUuMiwgaHR0cHM6Ly9tYXRwbG90bGliLm9yZy8qNh9FAAAACXBIWXMAAAsTAAALEwEAmpwYAAAYFElEQVR4nO3de5RlZX3m8e8jl3jjqiVhaLRRicpMULGDeJlJAupSUSGIiBFFJdMzihMdjYqZTLxEE3UlccRElxhiGi9RvNID6sC04G1UaBABRRctQoBBaBEbRjQE/M0fZ5/06aa6q7q6unbVu7+ftWrV3u/ep8+v9+p+6q13v/s9qSokSW25V98FSJLmn+EuSQ0y3CWpQYa7JDXIcJekBu3cdwEAD3zgA2v58uV9lyFJS8rFF1/8k6qamu7Yogj35cuXs3bt2r7LkKQlJcm1WzrmsIwkNchwl6QGGe6S1CDDXZIaZLhLUoMMd0lqkOEuSQ0y3CWpQYa7JDVoUTyhOh+Wn3JO3yVwzTuO7LsEaYv8PzIss+q5J7kmyeVJLk2ytmvbO8l5Sa7qvu/VtSfJqUnWJbksySE78i8gSbqnbRmW+d2qekxVrej2TwHWVNWBwJpuH+AZwIHd10rg/fNVrCRpdrZnzP0oYFW3vQo4eqL9jBr5JrBnkn23430kSdtotuFewLlJLk6ysmvbp6pu7LZ/DOzTbe8HXDfx2uu7tk0kWZlkbZK169evn0PpkqQtme0N1SdX1Q1JHgScl+T7kwerqpLUtrxxVZ0GnAawYsWKbXqtJGnrZtVzr6obuu83A58FDgVuGg+3dN9v7k6/Adh/4uXLujZJ0gKZMdyT3C/JbuNt4GnAFcBq4MTutBOBs7rt1cCLu1kzhwEbJoZvJEkLYDbDMvsAn00yPv9jVfXFJBcBZyY5CbgWOK47//PAM4F1wB3AS+e9aknSVs0Y7lV1NfDoadpvAY6Ypr2Ak+elOknSnLj8gCQ1yHCXpAYZ7pLUIMNdkhpkuEtSgwx3SWqQ4S5JDTLcJalBhrskNchwl6QGGe6S1CDDXZIaZLhLUoMMd0lqkOEuSQ0y3CWpQYa7JDXIcJekBhnuktQgw12SGmS4S1KDDHdJapDhLkkNMtwlqUGGuyQ1yHCXpAYZ7pLUIMNdkhq0c98FSDvS8lPO6bsErnnHkX2XoAGy5y5JDTLcJalBhrskNWjW4Z5kpyTfTnJ2t39Akm8lWZfkE0l27dp/rdtf1x1fvoNqlyRtwbb03F8FXDmx/07g3VX1cOBW4KSu/STg1q793d15kqQFNKvZMkmWAUcCbwdekyTA4cDvd6esAt4MvB84qtsG+BTwN0lSVTV/ZUvS3A1hFtVse+7/A3g98Ktu/wHAz6rqrm7/emC/bns/4DqA7viG7vxNJFmZZG2StevXr59b9ZKkac0Y7kmeBdxcVRfP5xtX1WlVtaKqVkxNTc3nHy1JgzebYZknAc9J8kzg3sDuwHuAPZPs3PXOlwE3dOffAOwPXJ9kZ2AP4JZ5r1yStEUz9tyr6o1VtayqlgPHA1+qqhcC5wPHdqedCJzVba/u9umOf8nxdklaWNszz/0NjG6urmM0pn5613468ICu/TXAKdtXoiRpW23T2jJVdQFwQbd9NXDoNOf8EnjePNSmORrCTABJW+cTqpLUIMNdkhpkuEtSgwx3SWqQ4S5JDTLcJalBhrskNchwl6QGGe6S1CDDXZIaZLhLUoMMd0lqkOEuSQ0y3CWpQYa7JDXIcJekBhnuktQgw12SGmS4S1KDDHdJapDhLkkNMtwlqUGGuyQ1yHCXpAYZ7pLUIMNdkhpkuEtSgwx3SWqQ4S5JDTLcJalBhrskNWjGcE9y7yQXJvlOku8meUvXfkCSbyVZl+QTSXbt2n+t21/XHV++g/8OkqTNzKbn/s/A4VX1aOAxwNOTHAa8E3h3VT0cuBU4qTv/JODWrv3d3XmSpAU0Y7jXyP/rdnfpvgo4HPhU174KOLrbPqrbpzt+RJLMV8GSpJnNasw9yU5JLgVuBs4Dfgj8rKru6k65Htiv294PuA6gO74BeMA0f+bKJGuTrF2/fv12/SUkSZuaVbhX1d1V9RhgGXAo8MjtfeOqOq2qVlTViqmpqe394yRJE7ZptkxV/Qw4H3gCsGeSnbtDy4Abuu0bgP0BuuN7ALfMR7GSpNmZzWyZqSR7dtv3AZ4KXMko5I/tTjsROKvbXt3t0x3/UlXVPNYsSZrBzjOfwr7AqiQ7MfphcGZVnZ3ke8DHk7wN+DZwenf+6cCHk6wDfgocvwPqliRtxYzhXlWXAY+dpv1qRuPvm7f/EnjevFQnSZoTn1CVpAYZ7pLUIMNdkhpkuEtSgwx3SWqQ4S5JDTLcJalBhrskNchwl6QGGe6S1CDDXZIaZLhLUoMMd0lqkOEuSQ0y3CWpQYa7JDXIcJekBhnuktQgw12SGmS4S1KDDHdJapDhLkkNMtwlqUGGuyQ1yHCXpAYZ7pLUIMNdkhpkuEtSgwx3SWqQ4S5JDTLcJalBhrskNWjGcE+yf5Lzk3wvyXeTvKpr3zvJeUmu6r7v1bUnyalJ1iW5LMkhO/ovIUna1Gx67ncBr62qg4DDgJOTHAScAqypqgOBNd0+wDOAA7uvlcD7571qSdJWzRjuVXVjVV3Sbd8OXAnsBxwFrOpOWwUc3W0fBZxRI98E9kyy73wXLknasm0ac0+yHHgs8C1gn6q6sTv0Y2Cfbns/4LqJl13ftW3+Z61MsjbJ2vXr129r3ZKkrZh1uCe5P/Bp4NVVddvksaoqoLbljavqtKpaUVUrpqamtuWlkqQZzCrck+zCKNg/WlWf6ZpvGg+3dN9v7tpvAPafePmyrk2StEBmM1smwOnAlVX11xOHVgMndtsnAmdNtL+4mzVzGLBhYvhGkrQAdp7FOU8CXgRcnuTSru2PgXcAZyY5CbgWOK479nngmcA64A7gpfNZsCRpZjOGe1V9DcgWDh8xzfkFnLyddUmStoNPqEpSgwx3SWqQ4S5JDTLcJalBhrskNchwl6QGGe6S1CDDXZIaZLhLUoMMd0lqkOEuSQ0y3CWpQYa7JDXIcJekBhnuktQgw12SGmS4S1KDDHdJapDhLkkNMtwlqUGGuyQ1yHCXpAYZ7pLUIMNdkhpkuEtSgwx3SWqQ4S5JDTLcJalBhrskNchwl6QGGe6S1KAZwz3J3ye5OckVE217JzkvyVXd97269iQ5Ncm6JJclOWRHFi9Jmt5seu7/ADx9s7ZTgDVVdSCwptsHeAZwYPe1Enj//JQpSdoWM4Z7VX0F+OlmzUcBq7rtVcDRE+1n1Mg3gT2T7DtPtUqSZmmuY+77VNWN3faPgX267f2A6ybOu75ru4ckK5OsTbJ2/fr1cyxDkjSd7b6hWlUF1Bxed1pVraiqFVNTU9tbhiRpwlzD/abxcEv3/eau/QZg/4nzlnVtkqQFNNdwXw2c2G2fCJw10f7ibtbMYcCGieEbSdIC2XmmE5L8I/A7wAOTXA+8CXgHcGaSk4BrgeO60z8PPBNYB9wBvHQH1CxJmsGM4V5VL9jCoSOmObeAk7e3KEnS9vEJVUlqkOEuSQ0y3CWpQYa7JDXIcJekBhnuktQgw12SGmS4S1KDDHdJapDhLkkNMtwlqUGGuyQ1yHCXpAYZ7pLUIMNdkhpkuEtSgwx3SWqQ4S5JDTLcJalBhrskNchwl6QGGe6S1CDDXZIaZLhLUoMMd0lqkOEuSQ0y3CWpQYa7JDXIcJekBhnuktQgw12SGmS4S1KDdki4J3l6kh8kWZfklB3xHpKkLZv3cE+yE/C3wDOAg4AXJDlovt9HkrRlO6Lnfiiwrqqurqo7gY8DR+2A95EkbUGqan7/wORY4OlV9Qfd/ouAx1fVKzc7byWwstt9BPCDeS1kbh4I/KTvIhYJr8WI12Ejr8VGi+VaPKSqpqY7sPNCVzJWVacBp/X1/tNJsraqVvRdx2LgtRjxOmzktdhoKVyLHTEscwOw/8T+sq5NkrRAdkS4XwQcmOSAJLsCxwOrd8D7SJK2YN6HZarqriSvBP4XsBPw91X13fl+nx1kUQ0T9cxrMeJ12MhrsdGivxbzfkNVktQ/n1CVpAYZ7pLUIMNdkhpkuHeS7JXk4L7rkBaTJE+aTZsWn0GHe5ILkuyeZG/gEuCDSf6677r6kOSds2kbgiTv6v5d7JJkTZL1SU7ou66evHeWbVpkBh3uwB5VdRtwDHBGVT0eeErPNfXlqdO0PWPBq1gcntb9u3gWcA3wcOB1vVa0wJI8Iclrgakkr5n4ejOjKc6Dk+SYJFcl2ZDktiS3J7mt77q2pLflBxaJnZPsCxwH/Le+i+lDkpcDrwAemuSyiUO7AV/vp6rejf9fHAl8sqo2JOmznj7sCtyf0bXYbaL9NuDYXirq37uAZ1fVlX0XMhtDD/e3MnrY6mtVdVGShwJX9VzTQvsY8AXgL4DJtfdvr6qf9lNS785O8n3gF8DLk0wBv+y5pgVVVV9O8jXg4Kp6S9/1LBI3LZVgBx9i0oRuLf59mPihX1X/1F9F/enuw2yoqruT3A/Yrap+3HddCy3JN6rqCX3X0ackx3Sbvw38OvA54J/Hx6vqMz2UNaNB99yTvAt4G6Me2heBg4H/WlUf6bWwHnRLRrwZuAn4VddcjK7JoCQ5GfhoVd3dNe3K6L7M+/qrqjeXJlkNfBL4+bhxsQbaDvLsie07gKdN7BewKK/FoHvuSS6tqsck+T1GN89eA3ylqh7dc2kLLsk6Ruvu39J3LX0b/7vYrO3bVfXYnkrqTZIPTdNcVfWyBS9G22TQPXe8cTbpOmBD30UsEjslSXU9n264ateea+pFVb207xoWiySrgFdV1c+6/b2Av1qsP+iGHu6Dv3E24WrggiTnsOl44hDn/X8R+ESSD3T7/6lrG5wkyxjNax8/uPRVRgF3fX9V9ebgcbADVNWtSRbtb3ODHpYBb5yNJXnTdO1DnCmR5F6MAv2Iruk84O8mxuAHI8l5jGZUfbhrOgF4YVVN91xE05J8B/idqrq1298b+HJV/Wa/lU1v0OGe5L6MxtkfXFUrkxwIPKKqzu65tN4kuW9V3dF3HVoctnD/4R5tQ5DkxcAfM7q5DPA84O1V9eEtv6o/Q39C9UPAncATu/0bGM2eGZzuicTvAd/v9h+dZFCzQ5Kc2X2/PMllm3/1XV9PbklyQpKduq8TgEHedK+qMxjNmrqp+zpmsQY72HNfW1UrJmdCJPnOQGfLfIvRk4erJ67FFVX17/qtbOEk2beqbkzykOmOV9W1C11T37pr8V5gPNf968AfDvj5hycDB1bVh7p7dPevqh/1Xdd0hn5D9c4k92E0V5UkD2PiZuLQVNV1m80WGtQYc1Xd2G2+oqreMHmsW0TtDfd8Vdu6H2jP6buOxaC7L7UCeASj3/p3AT7CxpvNi8rQh2XexGgWxP5JPgqsAV7fb0m9uS7JE4HqVkP8I2DJPGo9z1xErZPkoUn+Z7cy5s1JzuqW6Rii32P0g+7nAFX1f9l03Z1FZdA996o6L8klwGFAGE3x+knPZfXlPwPvAfZjdO/hXODkXitaYC6iNq2PAX/LKNgAjgf+EXh8bxX1586qqiTj3/Tv13dBWzPoMXeAJPsBD2HT9VS+0l9F6kuSPYC9cBG1f5Xksqo6eLO2od6X+iPgQEa/2f0F8DLgY1W1KNe3H3TPvRtHfT7wXTZdT2Vw4Z7kAOC/AMvZ9AfdkMZbq6qu6daW2USSvQca8F9IcgrwcUb/N54PfL6b483ArskU8ClGyx4/AvhTFvHnPwy6557kB4yeOhvsTdSx7gGN04HL2fiDjqr6cm9FLbAkZ1fVs5L8iFGQTd5drqoa3Fhzdy3GxmExvi6DuiZJLqmqQzZru8dvNovFoHvujB6534UBz5CZ8MuqOrXvIvpUVc/qvh/Qdy2LyBuAL1bVbUn+O3AI8GdVdUnPdS2YpXovZug9908Dj2Y0S2ZyPZU/7K2oniT5fUbjieey6bUY0n/iQ7Z2fEjXYmzcM+3md/8Z8JfAn3YfSTkIS/VezNB77qu7L8FvAi8CDmfT+w+H91bRwvurrRwb2rUYGz/rcCTwwao6J8mgnuKuqg2MVkx9Qd+1bItB99y1Ubee+0FVdWfftWjxSHI2o6mxT2U0JPML4MIhzpZZagbZc09yZlUdl+RyNt4kgtGNolqsN0h2sCuAPYGbe66jd0l2AV4O/Ieu6QLgA1X1L70V1Z/jgKcDf1lVP8voA+Vf13NNmoVB9txdQ+SeklzA6CP1LmLTMfchTYUEIMnfMbrRvqprehFwd1X9QX9VSdtmkOE+1j1h9ouq+lWS3wAeCXxhiD20JL89XfuQpkKOTfeQzlAf3NHSNchhmQlfAf5993FZ5zLqtT4feGGvVfVgiCG+FXcneVhV/RBG66swsEXUtPQNPdxTVXckOQl4X1W9K8mlfRfVhyTHAO8EHsTo3sP4/sPuvRbWj9cB5ye5uttfDvhZolpShr4qZJI8gVFP/Zyubace6+nTu4DnVNUeVbV7Ve020GCH0YMpH2A0JfSn3fY3eq1I2kZDD/dXA28EPltV3+1+/T6/35J6c1NVDXWJ382dARzA6KGd9wIPZeNniEpLwqBvqGqjJO8Bfh34HJvOlvlMXzX1Jcn3quqgmdqkxWzQY+5JzmfTee4AVNUQn0TcHbgDeNpEWwGDC3fgkiSHVdU3AZI8Hljbc03SNhl0zz3J4yZ27w08F7irqob6aUwCklzJaEnX8eeEPhj4AXAXw33ITUvMoMN9OkkurKpD+65joSR5fTdL6L1M/1vMEBdRm/bhtrEhPuSmpWfowzJ7T+zei9GH3+7RUzl9Gd9EddihY3irBYPuuU98KAOMfuW+BnhrVX2tt6IkaR4MuucOHMRoEf4nMwr5rzLQHmySKUYfzHAQo/sPwGBvLktL3tDnua8CHgWcymg+80EMdz7zRxkN0RwAvIXRbzEX9VmQpLkb+rCM85k7SS6uqsdNfiZkkouq6rf6rk3Stht6z/2SJIeNdwY+n3m8EuaNSY5M8lhg7629QNLiNcgx94kP6dgF+D9J/qnbfwjw/T5r69Hbus+KfC2jIardGS3PIGkJGmS4A8/qu4BF6NaJz4r8XYAkT+q3JElzNegxd22U5JKqOmSmNklLw1B77up0Sx4/EZhK8pqJQ7sz3OWPpSXPcNeuwP0Z/VvYbaL9NuDYXiqStN0clhFJdgLOrKrn9l2LpPkx9KmQAqrqbuDf9F2HpPnjsIzGLk2yGvgk8PNx4xA/rENqgeGusXsDtwCTa8kM9cM6pCXPMXdJapBj7gIgyW8kWZPkim7/4CR/0nddkubGcNfYB4E30q0xU1WXAcf3WpGkOTPcNXbfqrpws7a7eqlE0nYz3DX2kyQPo/tkqiTHAjf2W5KkufKGqgBI8lDgNEZLEdwK/Ah4oZ8nKi1NToXUWFXVU5LcD7hXVd2e5IC+i5I0Nw7LaOzTAFX186q6vWv7VI/1SNoO9twHLskjgX8L7JHkmIlDuzPxQdmSlhbDXY9g9OElewLPnmi/HfiPfRQkaft5Q1XAaF33qvpG33VImh+GuwBIMsWop76cid/oquplfdUkae4cltHYWcBXgf8N3N1zLZK2kz13AZDk0qp6TN91SJofToXU2NlJntl3EZLmhz13AZDkduC+wJ2MFg8Lowebdu+1MElz4pi7xvYAXggcUFVvTfJgYN+ea5I0R/bcBUCS9wO/Ag6vqkcl2Qs4t6p+q+fSJM2BPXeNPb6qDknybYCqujXJrn0XJWluvKGqsX9JshMbl/ydYtSTl7QEGe4aOxX4LPCgJG8Hvgb8eb8lSZorx9z1r7pFxI5gNFNmTVVd2XNJkubIcJekBjksI0kNMtwlqUGGuwYpyZ5JXtF3HdKOYrhrqPYEDHc1y3DXUL0DeFiSS5N8MsnR4wNJPprkqCQvSXJWkguSXJXkTRPnnJDkwu71H+ieEZAWDcNdQ3UK8MNumeO/AV4CkGQP4InAOd15hwLPBQ4GnpdkRZJHAc8HntS9/m5G6/JIi4bLD2jwqurLSd7XPZX7XODTVXVXEoDzquoWgCSfAZ4M3AU8DrioO+c+wM29FC9tgeEujZwBnAAcD7x0on3zB0GK0UNeq6rqjQtUm7TNHJbRUN0O7Dax/w/AqwGq6nsT7U9NsneS+wBHA18H1gDHJnkQQHf8IQtQszRr9tw1SFV1S5KvJ7kC+EJVvS7JlcDnNjv1QuDTwDLgI1W1FiDJnwDnJrkXow83ORm4dsH+AtIMXH5AApLcF7gcOKSqNnRtLwFWVNUr+6xNmguHZTR4SZ4CXAm8dxzs0lJnz12SGmTPXZIaZLhLUoMMd0lqkOEuSQ0y3CWpQf8fQTD4halAdB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XcAAAFECAYAAADcLn79AAAAOXRFWHRTb2Z0d2FyZQBNYXRwbG90bGliIHZlcnNpb24zLjUuMiwgaHR0cHM6Ly9tYXRwbG90bGliLm9yZy8qNh9FAAAACXBIWXMAAAsTAAALEwEAmpwYAAAYFElEQVR4nO3de5RlZX3m8e8jl3jjqiVhaLRRicpMULGDeJlJAupSUSGIiBFFJdMzihMdjYqZTLxEE3UlccRElxhiGi9RvNID6sC04G1UaBABRRctQoBBaBEbRjQE/M0fZ5/06aa6q7q6unbVu7+ftWrV3u/ep8+v9+p+6q13v/s9qSokSW25V98FSJLmn+EuSQ0y3CWpQYa7JDXIcJekBu3cdwEAD3zgA2v58uV9lyFJS8rFF1/8k6qamu7Yogj35cuXs3bt2r7LkKQlJcm1WzrmsIwkNchwl6QGGe6S1CDDXZIaZLhLUoMMd0lqkOEuSQ0y3CWpQYa7JDVoUTyhOh+Wn3JO3yVwzTuO7LsEaYv8PzIss+q5J7kmyeVJLk2ytmvbO8l5Sa7qvu/VtSfJqUnWJbksySE78i8gSbqnbRmW+d2qekxVrej2TwHWVNWBwJpuH+AZwIHd10rg/fNVrCRpdrZnzP0oYFW3vQo4eqL9jBr5JrBnkn23430kSdtotuFewLlJLk6ysmvbp6pu7LZ/DOzTbe8HXDfx2uu7tk0kWZlkbZK169evn0PpkqQtme0N1SdX1Q1JHgScl+T7kwerqpLUtrxxVZ0GnAawYsWKbXqtJGnrZtVzr6obuu83A58FDgVuGg+3dN9v7k6/Adh/4uXLujZJ0gKZMdyT3C/JbuNt4GnAFcBq4MTutBOBs7rt1cCLu1kzhwEbJoZvJEkLYDbDMvsAn00yPv9jVfXFJBcBZyY5CbgWOK47//PAM4F1wB3AS+e9aknSVs0Y7lV1NfDoadpvAY6Ypr2Ak+elOknSnLj8gCQ1yHCXpAYZ7pLUIMNdkhpkuEtSgwx3SWqQ4S5JDTLcJalBhrskNchwl6QGGe6S1CDDXZIaZLhLUoMMd0lqkOEuSQ0y3CWpQYa7JDXIcJekBhnuktQgw12SGmS4S1KDDHdJapDhLkkNMtwlqUGGuyQ1yHCXpAYZ7pLUIMNdkhq0c98FSDvS8lPO6bsErnnHkX2XoAGy5y5JDTLcJalBhrskNWjW4Z5kpyTfTnJ2t39Akm8lWZfkE0l27dp/rdtf1x1fvoNqlyRtwbb03F8FXDmx/07g3VX1cOBW4KSu/STg1q793d15kqQFNKvZMkmWAUcCbwdekyTA4cDvd6esAt4MvB84qtsG+BTwN0lSVTV/ZUvS3A1hFtVse+7/A3g98Ktu/wHAz6rqrm7/emC/bns/4DqA7viG7vxNJFmZZG2StevXr59b9ZKkac0Y7kmeBdxcVRfP5xtX1WlVtaKqVkxNTc3nHy1JgzebYZknAc9J8kzg3sDuwHuAPZPs3PXOlwE3dOffAOwPXJ9kZ2AP4JZ5r1yStEUz9tyr6o1VtayqlgPHA1+qqhcC5wPHdqedCJzVba/u9umOf8nxdklaWNszz/0NjG6urmM0pn5613468ICu/TXAKdtXoiRpW23T2jJVdQFwQbd9NXDoNOf8EnjePNSmORrCTABJW+cTqpLUIMNdkhpkuEtSgwx3SWqQ4S5JDTLcJalBhrskNchwl6QGGe6S1CDDXZIaZLhLUoMMd0lqkOEuSQ0y3CWpQYa7JDXIcJekBhnuktQgw12SGmS4S1KDDHdJapDhLkkNMtwlqUGGuyQ1yHCXpAYZ7pLUIMNdkhpkuEtSgwx3SWqQ4S5JDTLcJalBhrskNWjGcE9y7yQXJvlOku8meUvXfkCSbyVZl+QTSXbt2n+t21/XHV++g/8OkqTNzKbn/s/A4VX1aOAxwNOTHAa8E3h3VT0cuBU4qTv/JODWrv3d3XmSpAU0Y7jXyP/rdnfpvgo4HPhU174KOLrbPqrbpzt+RJLMV8GSpJnNasw9yU5JLgVuBs4Dfgj8rKru6k65Htiv294PuA6gO74BeMA0f+bKJGuTrF2/fv12/SUkSZuaVbhX1d1V9RhgGXAo8MjtfeOqOq2qVlTViqmpqe394yRJE7ZptkxV/Qw4H3gCsGeSnbtDy4Abuu0bgP0BuuN7ALfMR7GSpNmZzWyZqSR7dtv3AZ4KXMko5I/tTjsROKvbXt3t0x3/UlXVPNYsSZrBzjOfwr7AqiQ7MfphcGZVnZ3ke8DHk7wN+DZwenf+6cCHk6wDfgocvwPqliRtxYzhXlWXAY+dpv1qRuPvm7f/EnjevFQnSZoTn1CVpAYZ7pLUIMNdkhpkuEtSgwx3SWqQ4S5JDTLcJalBhrskNchwl6QGGe6S1CDDXZIaZLhLUoMMd0lqkOEuSQ0y3CWpQYa7JDXIcJekBhnuktQgw12SGmS4S1KDDHdJapDhLkkNMtwlqUGGuyQ1yHCXpAYZ7pLUIMNdkhpkuEtSgwx3SWqQ4S5JDTLcJalBhrskNWjGcE+yf5Lzk3wvyXeTvKpr3zvJeUmu6r7v1bUnyalJ1iW5LMkhO/ovIUna1Gx67ncBr62qg4DDgJOTHAScAqypqgOBNd0+wDOAA7uvlcD7571qSdJWzRjuVXVjVV3Sbd8OXAnsBxwFrOpOWwUc3W0fBZxRI98E9kyy73wXLknasm0ac0+yHHgs8C1gn6q6sTv0Y2Cfbns/4LqJl13ftW3+Z61MsjbJ2vXr129r3ZKkrZh1uCe5P/Bp4NVVddvksaoqoLbljavqtKpaUVUrpqamtuWlkqQZzCrck+zCKNg/WlWf6ZpvGg+3dN9v7tpvAPafePmyrk2StEBmM1smwOnAlVX11xOHVgMndtsnAmdNtL+4mzVzGLBhYvhGkrQAdp7FOU8CXgRcnuTSru2PgXcAZyY5CbgWOK479nngmcA64A7gpfNZsCRpZjOGe1V9DcgWDh8xzfkFnLyddUmStoNPqEpSgwx3SWqQ4S5JDTLcJalBhrskNchwl6QGGe6S1CDDXZIaZLhLUoMMd0lqkOEuSQ0y3CWpQYa7JDXIcJekBhnuktQgw12SGmS4S1KDDHdJapDhLkkNMtwlqUGGuyQ1yHCXpAYZ7pLUIMNdkhpkuEtSgwx3SWqQ4S5JDTLcJalBhrskNchwl6QGGe6S1KAZwz3J3ye5OckVE217JzkvyVXd97269iQ5Ncm6JJclOWRHFi9Jmt5seu7/ADx9s7ZTgDVVdSCwptsHeAZwYPe1Enj//JQpSdoWM4Z7VX0F+OlmzUcBq7rtVcDRE+1n1Mg3gT2T7DtPtUqSZmmuY+77VNWN3faPgX267f2A6ybOu75ru4ckK5OsTbJ2/fr1cyxDkjSd7b6hWlUF1Bxed1pVraiqFVNTU9tbhiRpwlzD/abxcEv3/eau/QZg/4nzlnVtkqQFNNdwXw2c2G2fCJw10f7ibtbMYcCGieEbSdIC2XmmE5L8I/A7wAOTXA+8CXgHcGaSk4BrgeO60z8PPBNYB9wBvHQH1CxJmsGM4V5VL9jCoSOmObeAk7e3KEnS9vEJVUlqkOEuSQ0y3CWpQYa7JDXIcJekBhnuktQgw12SGmS4S1KDDHdJapDhLkkNMtwlqUGGuyQ1yHCXpAYZ7pLUIMNdkhpkuEtSgwx3SWqQ4S5JDTLcJalBhrskNchwl6QGGe6S1CDDXZIaZLhLUoMMd0lqkOEuSQ0y3CWpQYa7JDXIcJekBhnuktQgw12SGmS4S1KDdki4J3l6kh8kWZfklB3xHpKkLZv3cE+yE/C3wDOAg4AXJDlovt9HkrRlO6Lnfiiwrqqurqo7gY8DR+2A95EkbUGqan7/wORY4OlV9Qfd/ouAx1fVKzc7byWwstt9BPCDeS1kbh4I/KTvIhYJr8WI12Ejr8VGi+VaPKSqpqY7sPNCVzJWVacBp/X1/tNJsraqVvRdx2LgtRjxOmzktdhoKVyLHTEscwOw/8T+sq5NkrRAdkS4XwQcmOSAJLsCxwOrd8D7SJK2YN6HZarqriSvBP4XsBPw91X13fl+nx1kUQ0T9cxrMeJ12MhrsdGivxbzfkNVktQ/n1CVpAYZ7pLUIMNdkhpkuHeS7JXk4L7rkBaTJE+aTZsWn0GHe5ILkuyeZG/gEuCDSf6677r6kOSds2kbgiTv6v5d7JJkTZL1SU7ou66evHeWbVpkBh3uwB5VdRtwDHBGVT0eeErPNfXlqdO0PWPBq1gcntb9u3gWcA3wcOB1vVa0wJI8Iclrgakkr5n4ejOjKc6Dk+SYJFcl2ZDktiS3J7mt77q2pLflBxaJnZPsCxwH/Le+i+lDkpcDrwAemuSyiUO7AV/vp6rejf9fHAl8sqo2JOmznj7sCtyf0bXYbaL9NuDYXirq37uAZ1fVlX0XMhtDD/e3MnrY6mtVdVGShwJX9VzTQvsY8AXgL4DJtfdvr6qf9lNS785O8n3gF8DLk0wBv+y5pgVVVV9O8jXg4Kp6S9/1LBI3LZVgBx9i0oRuLf59mPihX1X/1F9F/enuw2yoqruT3A/Yrap+3HddCy3JN6rqCX3X0ackx3Sbvw38OvA54J/Hx6vqMz2UNaNB99yTvAt4G6Me2heBg4H/WlUf6bWwHnRLRrwZuAn4VddcjK7JoCQ5GfhoVd3dNe3K6L7M+/qrqjeXJlkNfBL4+bhxsQbaDvLsie07gKdN7BewKK/FoHvuSS6tqsck+T1GN89eA3ylqh7dc2kLLsk6Ruvu39J3LX0b/7vYrO3bVfXYnkrqTZIPTdNcVfWyBS9G22TQPXe8cTbpOmBD30UsEjslSXU9n264ateea+pFVb207xoWiySrgFdV1c+6/b2Av1qsP+iGHu6Dv3E24WrggiTnsOl44hDn/X8R+ESSD3T7/6lrG5wkyxjNax8/uPRVRgF3fX9V9ebgcbADVNWtSRbtb3ODHpYBb5yNJXnTdO1DnCmR5F6MAv2Iruk84O8mxuAHI8l5jGZUfbhrOgF4YVVN91xE05J8B/idqrq1298b+HJV/Wa/lU1v0OGe5L6MxtkfXFUrkxwIPKKqzu65tN4kuW9V3dF3HVoctnD/4R5tQ5DkxcAfM7q5DPA84O1V9eEtv6o/Q39C9UPAncATu/0bGM2eGZzuicTvAd/v9h+dZFCzQ5Kc2X2/PMllm3/1XV9PbklyQpKduq8TgEHedK+qMxjNmrqp+zpmsQY72HNfW1UrJmdCJPnOQGfLfIvRk4erJ67FFVX17/qtbOEk2beqbkzykOmOV9W1C11T37pr8V5gPNf968AfDvj5hycDB1bVh7p7dPevqh/1Xdd0hn5D9c4k92E0V5UkD2PiZuLQVNV1m80WGtQYc1Xd2G2+oqreMHmsW0TtDfd8Vdu6H2jP6buOxaC7L7UCeASj3/p3AT7CxpvNi8rQh2XexGgWxP5JPgqsAV7fb0m9uS7JE4HqVkP8I2DJPGo9z1xErZPkoUn+Z7cy5s1JzuqW6Rii32P0g+7nAFX1f9l03Z1FZdA996o6L8klwGFAGE3x+knPZfXlPwPvAfZjdO/hXODkXitaYC6iNq2PAX/LKNgAjgf+EXh8bxX1586qqiTj3/Tv13dBWzPoMXeAJPsBD2HT9VS+0l9F6kuSPYC9cBG1f5Xksqo6eLO2od6X+iPgQEa/2f0F8DLgY1W1KNe3H3TPvRtHfT7wXTZdT2Vw4Z7kAOC/AMvZ9AfdkMZbq6qu6daW2USSvQca8F9IcgrwcUb/N54PfL6b483ArskU8ClGyx4/AvhTFvHnPwy6557kB4yeOhvsTdSx7gGN04HL2fiDjqr6cm9FLbAkZ1fVs5L8iFGQTd5drqoa3Fhzdy3GxmExvi6DuiZJLqmqQzZru8dvNovFoHvujB6534UBz5CZ8MuqOrXvIvpUVc/qvh/Qdy2LyBuAL1bVbUn+O3AI8GdVdUnPdS2YpXovZug9908Dj2Y0S2ZyPZU/7K2oniT5fUbjieey6bUY0n/iQ7Z2fEjXYmzcM+3md/8Z8JfAn3YfSTkIS/VezNB77qu7L8FvAi8CDmfT+w+H91bRwvurrRwb2rUYGz/rcCTwwao6J8mgnuKuqg2MVkx9Qd+1bItB99y1Ubee+0FVdWfftWjxSHI2o6mxT2U0JPML4MIhzpZZagbZc09yZlUdl+RyNt4kgtGNolqsN0h2sCuAPYGbe66jd0l2AV4O/Ieu6QLgA1X1L70V1Z/jgKcDf1lVP8voA+Vf13NNmoVB9txdQ+SeklzA6CP1LmLTMfchTYUEIMnfMbrRvqprehFwd1X9QX9VSdtmkOE+1j1h9ouq+lWS3wAeCXxhiD20JL89XfuQpkKOTfeQzlAf3NHSNchhmQlfAf5993FZ5zLqtT4feGGvVfVgiCG+FXcneVhV/RBG66swsEXUtPQNPdxTVXckOQl4X1W9K8mlfRfVhyTHAO8EHsTo3sP4/sPuvRbWj9cB5ye5uttfDvhZolpShr4qZJI8gVFP/Zyubace6+nTu4DnVNUeVbV7Ve020GCH0YMpH2A0JfSn3fY3eq1I2kZDD/dXA28EPltV3+1+/T6/35J6c1NVDXWJ382dARzA6KGd9wIPZeNniEpLwqBvqGqjJO8Bfh34HJvOlvlMXzX1Jcn3quqgmdqkxWzQY+5JzmfTee4AVNUQn0TcHbgDeNpEWwGDC3fgkiSHVdU3AZI8Hljbc03SNhl0zz3J4yZ27w08F7irqob6aUwCklzJaEnX8eeEPhj4AXAXw33ITUvMoMN9OkkurKpD+65joSR5fTdL6L1M/1vMEBdRm/bhtrEhPuSmpWfowzJ7T+zei9GH3+7RUzl9Gd9EddihY3irBYPuuU98KAOMfuW+BnhrVX2tt6IkaR4MuucOHMRoEf4nMwr5rzLQHmySKUYfzHAQo/sPwGBvLktL3tDnua8CHgWcymg+80EMdz7zRxkN0RwAvIXRbzEX9VmQpLkb+rCM85k7SS6uqsdNfiZkkouq6rf6rk3Stht6z/2SJIeNdwY+n3m8EuaNSY5M8lhg7629QNLiNcgx94kP6dgF+D9J/qnbfwjw/T5r69Hbus+KfC2jIardGS3PIGkJGmS4A8/qu4BF6NaJz4r8XYAkT+q3JElzNegxd22U5JKqOmSmNklLw1B77up0Sx4/EZhK8pqJQ7sz3OWPpSXPcNeuwP0Z/VvYbaL9NuDYXiqStN0clhFJdgLOrKrn9l2LpPkx9KmQAqrqbuDf9F2HpPnjsIzGLk2yGvgk8PNx4xA/rENqgeGusXsDtwCTa8kM9cM6pCXPMXdJapBj7gIgyW8kWZPkim7/4CR/0nddkubGcNfYB4E30q0xU1WXAcf3WpGkOTPcNXbfqrpws7a7eqlE0nYz3DX2kyQPo/tkqiTHAjf2W5KkufKGqgBI8lDgNEZLEdwK/Ah4oZ8nKi1NToXUWFXVU5LcD7hXVd2e5IC+i5I0Nw7LaOzTAFX186q6vWv7VI/1SNoO9twHLskjgX8L7JHkmIlDuzPxQdmSlhbDXY9g9OElewLPnmi/HfiPfRQkaft5Q1XAaF33qvpG33VImh+GuwBIMsWop76cid/oquplfdUkae4cltHYWcBXgf8N3N1zLZK2kz13AZDk0qp6TN91SJofToXU2NlJntl3EZLmhz13AZDkduC+wJ2MFg8Lowebdu+1MElz4pi7xvYAXggcUFVvTfJgYN+ea5I0R/bcBUCS9wO/Ag6vqkcl2Qs4t6p+q+fSJM2BPXeNPb6qDknybYCqujXJrn0XJWluvKGqsX9JshMbl/ydYtSTl7QEGe4aOxX4LPCgJG8Hvgb8eb8lSZorx9z1r7pFxI5gNFNmTVVd2XNJkubIcJekBjksI0kNMtwlqUGGuwYpyZ5JXtF3HdKOYrhrqPYEDHc1y3DXUL0DeFiSS5N8MsnR4wNJPprkqCQvSXJWkguSXJXkTRPnnJDkwu71H+ieEZAWDcNdQ3UK8MNumeO/AV4CkGQP4InAOd15hwLPBQ4GnpdkRZJHAc8HntS9/m5G6/JIi4bLD2jwqurLSd7XPZX7XODTVXVXEoDzquoWgCSfAZ4M3AU8DrioO+c+wM29FC9tgeEujZwBnAAcD7x0on3zB0GK0UNeq6rqjQtUm7TNHJbRUN0O7Dax/w/AqwGq6nsT7U9NsneS+wBHA18H1gDHJnkQQHf8IQtQszRr9tw1SFV1S5KvJ7kC+EJVvS7JlcDnNjv1QuDTwDLgI1W1FiDJnwDnJrkXow83ORm4dsH+AtIMXH5AApLcF7gcOKSqNnRtLwFWVNUr+6xNmguHZTR4SZ4CXAm8dxzs0lJnz12SGmTPXZIaZLhLUoMMd0lqkOEuSQ0y3CWpQf8fQTD4halAdBU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1578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 Browse 191,097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012" y="1483328"/>
            <a:ext cx="805815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53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166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Trebuchet MS</vt:lpstr>
      <vt:lpstr>Tw Cen MT</vt:lpstr>
      <vt:lpstr>Circuit</vt:lpstr>
      <vt:lpstr>News Articles Sorting</vt:lpstr>
      <vt:lpstr>PROJECT DETAILS</vt:lpstr>
      <vt:lpstr>OBJECTIVE</vt:lpstr>
      <vt:lpstr>PROBLEM STATEMENT</vt:lpstr>
      <vt:lpstr>Architecture</vt:lpstr>
      <vt:lpstr>DATASET INFORMATION</vt:lpstr>
      <vt:lpstr>deployment</vt:lpstr>
      <vt:lpstr>output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Articles Sorting</dc:title>
  <dc:creator>Microsoft</dc:creator>
  <cp:lastModifiedBy>Microsoft</cp:lastModifiedBy>
  <cp:revision>4</cp:revision>
  <dcterms:created xsi:type="dcterms:W3CDTF">2022-07-07T12:38:56Z</dcterms:created>
  <dcterms:modified xsi:type="dcterms:W3CDTF">2022-07-07T13:08:03Z</dcterms:modified>
</cp:coreProperties>
</file>