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914400" y="1803240"/>
            <a:ext cx="7314480" cy="84585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52"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53"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69"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72"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73" name="" descr=""/>
          <p:cNvPicPr/>
          <p:nvPr/>
        </p:nvPicPr>
        <p:blipFill>
          <a:blip r:embed="rId2"/>
          <a:stretch/>
        </p:blipFill>
        <p:spPr>
          <a:xfrm>
            <a:off x="2079000" y="1604520"/>
            <a:ext cx="4984920" cy="3977280"/>
          </a:xfrm>
          <a:prstGeom prst="rect">
            <a:avLst/>
          </a:prstGeom>
          <a:ln>
            <a:noFill/>
          </a:ln>
        </p:spPr>
      </p:pic>
      <p:pic>
        <p:nvPicPr>
          <p:cNvPr id="74"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914400" y="1803240"/>
            <a:ext cx="7314480" cy="84585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image1.png" descr=""/>
          <p:cNvPicPr/>
          <p:nvPr/>
        </p:nvPicPr>
        <p:blipFill>
          <a:blip r:embed="rId2"/>
          <a:stretch/>
        </p:blipFill>
        <p:spPr>
          <a:xfrm>
            <a:off x="0" y="0"/>
            <a:ext cx="9143280" cy="1080360"/>
          </a:xfrm>
          <a:prstGeom prst="rect">
            <a:avLst/>
          </a:prstGeom>
          <a:ln w="12600">
            <a:noFill/>
          </a:ln>
        </p:spPr>
      </p:pic>
      <p:pic>
        <p:nvPicPr>
          <p:cNvPr id="1" name="image2.png" descr=""/>
          <p:cNvPicPr/>
          <p:nvPr/>
        </p:nvPicPr>
        <p:blipFill>
          <a:blip r:embed="rId3"/>
          <a:stretch/>
        </p:blipFill>
        <p:spPr>
          <a:xfrm>
            <a:off x="0" y="4995720"/>
            <a:ext cx="9143280" cy="1861560"/>
          </a:xfrm>
          <a:prstGeom prst="rect">
            <a:avLst/>
          </a:prstGeom>
          <a:ln w="12600">
            <a:noFill/>
          </a:ln>
        </p:spPr>
      </p:pic>
      <p:sp>
        <p:nvSpPr>
          <p:cNvPr id="2"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Click to edit the outline text format</a:t>
            </a:r>
            <a:endParaRPr b="0" lang="en-IN"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ffffff"/>
                </a:solidFill>
                <a:uFill>
                  <a:solidFill>
                    <a:srgbClr val="ffffff"/>
                  </a:solidFill>
                </a:uFill>
                <a:latin typeface="Arial"/>
              </a:rPr>
              <a:t>Second Outline Level</a:t>
            </a:r>
            <a:endParaRPr b="0" lang="en-IN"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Third Outline Level</a:t>
            </a:r>
            <a:endParaRPr b="0" lang="en-IN"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2000" spc="-1" strike="noStrike">
                <a:solidFill>
                  <a:srgbClr val="ffffff"/>
                </a:solidFill>
                <a:uFill>
                  <a:solidFill>
                    <a:srgbClr val="ffffff"/>
                  </a:solidFill>
                </a:uFill>
                <a:latin typeface="Arial"/>
              </a:rPr>
              <a:t>Fourth Outline Level</a:t>
            </a:r>
            <a:endParaRPr b="0" lang="en-IN"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Fifth Outline Level</a:t>
            </a:r>
            <a:endParaRPr b="0" lang="en-IN"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Sixth Outline Level</a:t>
            </a:r>
            <a:endParaRPr b="0" lang="en-IN"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Seventh Outline Level</a:t>
            </a:r>
            <a:endParaRPr b="0" lang="en-IN"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8" name="image1.png" descr=""/>
          <p:cNvPicPr/>
          <p:nvPr/>
        </p:nvPicPr>
        <p:blipFill>
          <a:blip r:embed="rId2"/>
          <a:stretch/>
        </p:blipFill>
        <p:spPr>
          <a:xfrm>
            <a:off x="0" y="0"/>
            <a:ext cx="9143280" cy="1080360"/>
          </a:xfrm>
          <a:prstGeom prst="rect">
            <a:avLst/>
          </a:prstGeom>
          <a:ln w="12600">
            <a:noFill/>
          </a:ln>
        </p:spPr>
      </p:pic>
      <p:sp>
        <p:nvSpPr>
          <p:cNvPr id="39" name="PlaceHolder 1"/>
          <p:cNvSpPr>
            <a:spLocks noGrp="1"/>
          </p:cNvSpPr>
          <p:nvPr>
            <p:ph type="title"/>
          </p:nvPr>
        </p:nvSpPr>
        <p:spPr>
          <a:xfrm>
            <a:off x="914400" y="1803240"/>
            <a:ext cx="7314480" cy="182448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40" name="PlaceHolder 2"/>
          <p:cNvSpPr>
            <a:spLocks noGrp="1"/>
          </p:cNvSpPr>
          <p:nvPr>
            <p:ph type="body"/>
          </p:nvPr>
        </p:nvSpPr>
        <p:spPr>
          <a:xfrm>
            <a:off x="914400" y="3632040"/>
            <a:ext cx="7314480" cy="685080"/>
          </a:xfrm>
          <a:prstGeom prst="rect">
            <a:avLst/>
          </a:prstGeom>
        </p:spPr>
        <p:txBody>
          <a:bodyPr lIns="0" rIns="0" tIns="0" bIns="0"/>
          <a:p>
            <a:pPr marL="432000" indent="-324000">
              <a:buClr>
                <a:srgbClr val="ffffff"/>
              </a:buClr>
              <a:buSzPct val="45000"/>
              <a:buFont typeface="Wingdings" charset="2"/>
              <a:buChar char=""/>
            </a:pPr>
            <a:r>
              <a:rPr b="0" lang="en-IN" sz="1800" spc="-1" strike="noStrike">
                <a:solidFill>
                  <a:srgbClr val="ffffff"/>
                </a:solidFill>
                <a:uFill>
                  <a:solidFill>
                    <a:srgbClr val="ffffff"/>
                  </a:solidFill>
                </a:uFill>
                <a:latin typeface="Arial"/>
              </a:rPr>
              <a:t>Click to edit the outline text format</a:t>
            </a:r>
            <a:endParaRPr b="0" lang="en-IN" sz="18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1800" spc="-1" strike="noStrike">
                <a:solidFill>
                  <a:srgbClr val="ffffff"/>
                </a:solidFill>
                <a:uFill>
                  <a:solidFill>
                    <a:srgbClr val="ffffff"/>
                  </a:solidFill>
                </a:uFill>
                <a:latin typeface="Arial"/>
              </a:rPr>
              <a:t>Second Outline Level</a:t>
            </a:r>
            <a:endParaRPr b="0" lang="en-IN" sz="1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1800" spc="-1" strike="noStrike">
                <a:solidFill>
                  <a:srgbClr val="ffffff"/>
                </a:solidFill>
                <a:uFill>
                  <a:solidFill>
                    <a:srgbClr val="ffffff"/>
                  </a:solidFill>
                </a:uFill>
                <a:latin typeface="Arial"/>
              </a:rPr>
              <a:t>Third Outline Level</a:t>
            </a:r>
            <a:endParaRPr b="0" lang="en-IN" sz="18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1800" spc="-1" strike="noStrike">
                <a:solidFill>
                  <a:srgbClr val="ffffff"/>
                </a:solidFill>
                <a:uFill>
                  <a:solidFill>
                    <a:srgbClr val="ffffff"/>
                  </a:solidFill>
                </a:uFill>
                <a:latin typeface="Arial"/>
              </a:rPr>
              <a:t>Fourth Outline Level</a:t>
            </a:r>
            <a:endParaRPr b="0" lang="en-IN" sz="18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1800" spc="-1" strike="noStrike">
                <a:solidFill>
                  <a:srgbClr val="ffffff"/>
                </a:solidFill>
                <a:uFill>
                  <a:solidFill>
                    <a:srgbClr val="ffffff"/>
                  </a:solidFill>
                </a:uFill>
                <a:latin typeface="Arial"/>
              </a:rPr>
              <a:t>Fifth Outline Level</a:t>
            </a:r>
            <a:endParaRPr b="0" lang="en-IN" sz="18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1800" spc="-1" strike="noStrike">
                <a:solidFill>
                  <a:srgbClr val="ffffff"/>
                </a:solidFill>
                <a:uFill>
                  <a:solidFill>
                    <a:srgbClr val="ffffff"/>
                  </a:solidFill>
                </a:uFill>
                <a:latin typeface="Arial"/>
              </a:rPr>
              <a:t>Sixth Outline Level</a:t>
            </a:r>
            <a:endParaRPr b="0" lang="en-IN" sz="18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1800" spc="-1" strike="noStrike">
                <a:solidFill>
                  <a:srgbClr val="ffffff"/>
                </a:solidFill>
                <a:uFill>
                  <a:solidFill>
                    <a:srgbClr val="ffffff"/>
                  </a:solidFill>
                </a:uFill>
                <a:latin typeface="Arial"/>
              </a:rPr>
              <a:t>Seventh Outline Level</a:t>
            </a:r>
            <a:endParaRPr b="0" lang="en-IN" sz="18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en.wikipedia.org/wiki/Rectifier_(neural_networks)" TargetMode="External"/><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en.wikipedia.org/wiki/Open-source_software" TargetMode="External"/><Relationship Id="rId3" Type="http://schemas.openxmlformats.org/officeDocument/2006/relationships/hyperlink" Target="https://en.wikipedia.org/wiki/Integrated_development_environment" TargetMode="External"/><Relationship Id="rId4" Type="http://schemas.openxmlformats.org/officeDocument/2006/relationships/hyperlink" Target="https://en.wikipedia.org/wiki/Python_(programming_language)" TargetMode="External"/><Relationship Id="rId5" Type="http://schemas.openxmlformats.org/officeDocument/2006/relationships/hyperlink" Target="https://en.wikipedia.org/wiki/NumPy" TargetMode="External"/><Relationship Id="rId6" Type="http://schemas.openxmlformats.org/officeDocument/2006/relationships/hyperlink" Target="https://en.wikipedia.org/wiki/SciPy" TargetMode="External"/><Relationship Id="rId7" Type="http://schemas.openxmlformats.org/officeDocument/2006/relationships/hyperlink" Target="https://en.wikipedia.org/wiki/Matplotlib" TargetMode="External"/><Relationship Id="rId8"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683640" y="1052640"/>
            <a:ext cx="7771680" cy="1469160"/>
          </a:xfrm>
          <a:prstGeom prst="rect">
            <a:avLst/>
          </a:prstGeom>
          <a:noFill/>
          <a:ln w="12600">
            <a:noFill/>
          </a:ln>
        </p:spPr>
        <p:style>
          <a:lnRef idx="0"/>
          <a:fillRef idx="0"/>
          <a:effectRef idx="0"/>
          <a:fontRef idx="minor"/>
        </p:style>
        <p:txBody>
          <a:bodyPr lIns="45720" rIns="45720" tIns="45000" bIns="45000" anchor="ctr"/>
          <a:p>
            <a:pPr algn="r">
              <a:lnSpc>
                <a:spcPct val="100000"/>
              </a:lnSpc>
            </a:pPr>
            <a:r>
              <a:rPr b="0" lang="en-IN" sz="3200" spc="-1" strike="noStrike" cap="all">
                <a:solidFill>
                  <a:srgbClr val="ffffff"/>
                </a:solidFill>
                <a:uFill>
                  <a:solidFill>
                    <a:srgbClr val="ffffff"/>
                  </a:solidFill>
                </a:uFill>
                <a:latin typeface="Times New Roman"/>
                <a:ea typeface="Times New Roman"/>
              </a:rPr>
              <a:t>Social Emotion Classification using Hybrid Neural Networks</a:t>
            </a:r>
            <a:endParaRPr b="0" lang="en-IN" sz="1800" spc="-1" strike="noStrike">
              <a:solidFill>
                <a:srgbClr val="ffffff"/>
              </a:solidFill>
              <a:uFill>
                <a:solidFill>
                  <a:srgbClr val="ffffff"/>
                </a:solidFill>
              </a:uFill>
              <a:latin typeface="Arial"/>
            </a:endParaRPr>
          </a:p>
        </p:txBody>
      </p:sp>
      <p:sp>
        <p:nvSpPr>
          <p:cNvPr id="76" name="CustomShape 2"/>
          <p:cNvSpPr/>
          <p:nvPr/>
        </p:nvSpPr>
        <p:spPr>
          <a:xfrm>
            <a:off x="4154760" y="4071960"/>
            <a:ext cx="4988520" cy="2281320"/>
          </a:xfrm>
          <a:prstGeom prst="rect">
            <a:avLst/>
          </a:prstGeom>
          <a:noFill/>
          <a:ln w="12600">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1" lang="en-IN" sz="1400" spc="-1" strike="noStrike">
                <a:solidFill>
                  <a:srgbClr val="ffffff"/>
                </a:solidFill>
                <a:uFill>
                  <a:solidFill>
                    <a:srgbClr val="ffffff"/>
                  </a:solidFill>
                </a:uFill>
                <a:latin typeface="Times New Roman"/>
                <a:ea typeface="Times New Roman"/>
              </a:rPr>
              <a:t>L . Anmisha Reddy                  14251A0586</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1" lang="en-IN" sz="1400" spc="-1" strike="noStrike">
                <a:solidFill>
                  <a:srgbClr val="ffffff"/>
                </a:solidFill>
                <a:uFill>
                  <a:solidFill>
                    <a:srgbClr val="ffffff"/>
                  </a:solidFill>
                </a:uFill>
                <a:latin typeface="Times New Roman"/>
                <a:ea typeface="Times New Roman"/>
              </a:rPr>
              <a:t>R . Snigdha                               14251A05A5</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1" lang="en-IN" sz="1400" spc="-1" strike="noStrike">
                <a:solidFill>
                  <a:srgbClr val="ffffff"/>
                </a:solidFill>
                <a:uFill>
                  <a:solidFill>
                    <a:srgbClr val="ffffff"/>
                  </a:solidFill>
                </a:uFill>
                <a:latin typeface="Times New Roman"/>
                <a:ea typeface="Times New Roman"/>
              </a:rPr>
              <a:t>S . Aashrita                               14251A05B0</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1" lang="en-IN" sz="1400" spc="-1" strike="noStrike">
                <a:solidFill>
                  <a:srgbClr val="ffffff"/>
                </a:solidFill>
                <a:uFill>
                  <a:solidFill>
                    <a:srgbClr val="ffffff"/>
                  </a:solidFill>
                </a:uFill>
                <a:latin typeface="Times New Roman"/>
                <a:ea typeface="Times New Roman"/>
              </a:rPr>
              <a:t>Sri Poojitha Mandali               14251A05B1</a:t>
            </a:r>
            <a:endParaRPr b="0" lang="en-IN" sz="1800" spc="-1" strike="noStrike">
              <a:solidFill>
                <a:srgbClr val="ffffff"/>
              </a:solidFill>
              <a:uFill>
                <a:solidFill>
                  <a:srgbClr val="ffffff"/>
                </a:solidFill>
              </a:uFill>
              <a:latin typeface="Arial"/>
            </a:endParaRPr>
          </a:p>
        </p:txBody>
      </p:sp>
      <p:sp>
        <p:nvSpPr>
          <p:cNvPr id="77" name="CustomShape 3"/>
          <p:cNvSpPr/>
          <p:nvPr/>
        </p:nvSpPr>
        <p:spPr>
          <a:xfrm>
            <a:off x="5150160" y="3429000"/>
            <a:ext cx="1837080" cy="363600"/>
          </a:xfrm>
          <a:prstGeom prst="rect">
            <a:avLst/>
          </a:prstGeom>
          <a:noFill/>
          <a:ln w="12600">
            <a:noFill/>
          </a:ln>
        </p:spPr>
        <p:style>
          <a:lnRef idx="0"/>
          <a:fillRef idx="0"/>
          <a:effectRef idx="0"/>
          <a:fontRef idx="minor"/>
        </p:style>
        <p:txBody>
          <a:bodyPr wrap="none" lIns="45720" rIns="45720" tIns="45000" bIns="45000"/>
          <a:p>
            <a:pPr>
              <a:lnSpc>
                <a:spcPct val="100000"/>
              </a:lnSpc>
            </a:pPr>
            <a:r>
              <a:rPr b="1" lang="en-IN" sz="1800" spc="-1" strike="noStrike">
                <a:solidFill>
                  <a:srgbClr val="ffffff"/>
                </a:solidFill>
                <a:uFill>
                  <a:solidFill>
                    <a:srgbClr val="ffffff"/>
                  </a:solidFill>
                </a:uFill>
                <a:latin typeface="Times New Roman"/>
                <a:ea typeface="Times New Roman"/>
              </a:rPr>
              <a:t>PRESENTED BY</a:t>
            </a:r>
            <a:endParaRPr b="0" lang="en-IN" sz="1800" spc="-1" strike="noStrike">
              <a:solidFill>
                <a:srgbClr val="ffffff"/>
              </a:solidFill>
              <a:uFill>
                <a:solidFill>
                  <a:srgbClr val="ffffff"/>
                </a:solidFill>
              </a:uFill>
              <a:latin typeface="Arial"/>
            </a:endParaRPr>
          </a:p>
        </p:txBody>
      </p:sp>
      <p:sp>
        <p:nvSpPr>
          <p:cNvPr id="78" name="CustomShape 4"/>
          <p:cNvSpPr/>
          <p:nvPr/>
        </p:nvSpPr>
        <p:spPr>
          <a:xfrm>
            <a:off x="953640" y="4248000"/>
            <a:ext cx="2214000" cy="912240"/>
          </a:xfrm>
          <a:prstGeom prst="rect">
            <a:avLst/>
          </a:prstGeom>
          <a:noFill/>
          <a:ln w="12600">
            <a:noFill/>
          </a:ln>
        </p:spPr>
        <p:style>
          <a:lnRef idx="0"/>
          <a:fillRef idx="0"/>
          <a:effectRef idx="0"/>
          <a:fontRef idx="minor"/>
        </p:style>
        <p:txBody>
          <a:bodyPr lIns="45720" rIns="45720" tIns="45000" bIns="45000"/>
          <a:p>
            <a:pPr>
              <a:lnSpc>
                <a:spcPct val="100000"/>
              </a:lnSpc>
            </a:pPr>
            <a:r>
              <a:rPr b="0" lang="en-IN" sz="1800" spc="-1" strike="noStrike">
                <a:solidFill>
                  <a:srgbClr val="ffffff"/>
                </a:solidFill>
                <a:uFill>
                  <a:solidFill>
                    <a:srgbClr val="ffffff"/>
                  </a:solidFill>
                </a:uFill>
                <a:latin typeface="Times New Roman"/>
                <a:ea typeface="Times New Roman"/>
              </a:rPr>
              <a:t>INTERNAL GUIDE</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Times New Roman"/>
                <a:ea typeface="Times New Roman"/>
              </a:rPr>
              <a:t>Mrs.T.Swapna</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Times New Roman"/>
                <a:ea typeface="Times New Roman"/>
              </a:rPr>
              <a:t>Asst.Professor</a:t>
            </a:r>
            <a:endParaRPr b="0" lang="en-IN"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171880" y="764280"/>
            <a:ext cx="6377400" cy="1292400"/>
          </a:xfrm>
          <a:prstGeom prst="rect">
            <a:avLst/>
          </a:prstGeom>
          <a:noFill/>
          <a:ln>
            <a:noFill/>
          </a:ln>
        </p:spPr>
        <p:style>
          <a:lnRef idx="0"/>
          <a:fillRef idx="0"/>
          <a:effectRef idx="0"/>
          <a:fontRef idx="minor"/>
        </p:style>
        <p:txBody>
          <a:bodyPr lIns="45720" rIns="45720" tIns="45000" bIns="45000" anchor="ctr"/>
          <a:p>
            <a:pPr algn="r">
              <a:lnSpc>
                <a:spcPct val="100000"/>
              </a:lnSpc>
            </a:pPr>
            <a:r>
              <a:rPr b="0" lang="en-IN" sz="4000" spc="-1" strike="noStrike" cap="all">
                <a:solidFill>
                  <a:srgbClr val="ffffff"/>
                </a:solidFill>
                <a:uFill>
                  <a:solidFill>
                    <a:srgbClr val="ffffff"/>
                  </a:solidFill>
                </a:uFill>
                <a:latin typeface="Century Gothic"/>
                <a:ea typeface="Century Gothic"/>
              </a:rPr>
              <a:t>Building the neural network </a:t>
            </a:r>
            <a:endParaRPr b="0" lang="en-IN" sz="1800" spc="-1" strike="noStrike">
              <a:solidFill>
                <a:srgbClr val="ffffff"/>
              </a:solidFill>
              <a:uFill>
                <a:solidFill>
                  <a:srgbClr val="ffffff"/>
                </a:solidFill>
              </a:uFill>
              <a:latin typeface="Arial"/>
            </a:endParaRPr>
          </a:p>
        </p:txBody>
      </p:sp>
      <p:sp>
        <p:nvSpPr>
          <p:cNvPr id="96" name="CustomShape 2"/>
          <p:cNvSpPr/>
          <p:nvPr/>
        </p:nvSpPr>
        <p:spPr>
          <a:xfrm>
            <a:off x="594360" y="2194560"/>
            <a:ext cx="7954560" cy="4068360"/>
          </a:xfrm>
          <a:prstGeom prst="rect">
            <a:avLst/>
          </a:prstGeom>
          <a:noFill/>
          <a:ln>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Initially , we require Keras and a backend (Theano or TensorFlow) installed and configured.</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Once that is set up, a model can be built as follows</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1.Load Data : We can initialize the random number generator with any seed you like, for example:</a:t>
            </a:r>
            <a:endParaRPr b="0" lang="en-IN" sz="1800" spc="-1" strike="noStrike">
              <a:solidFill>
                <a:srgbClr val="ffffff"/>
              </a:solidFill>
              <a:uFill>
                <a:solidFill>
                  <a:srgbClr val="ffffff"/>
                </a:solidFill>
              </a:uFill>
              <a:latin typeface="Arial"/>
            </a:endParaRPr>
          </a:p>
        </p:txBody>
      </p:sp>
      <p:pic>
        <p:nvPicPr>
          <p:cNvPr id="97" name="Screen Shot 1939-12-27 at 18.24.52.png" descr=""/>
          <p:cNvPicPr/>
          <p:nvPr/>
        </p:nvPicPr>
        <p:blipFill>
          <a:blip r:embed="rId1"/>
          <a:stretch/>
        </p:blipFill>
        <p:spPr>
          <a:xfrm>
            <a:off x="291600" y="4858920"/>
            <a:ext cx="9143280" cy="986760"/>
          </a:xfrm>
          <a:prstGeom prst="rect">
            <a:avLst/>
          </a:prstGeom>
          <a:ln w="12600">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94360" y="690840"/>
            <a:ext cx="7954560" cy="5572080"/>
          </a:xfrm>
          <a:prstGeom prst="rect">
            <a:avLst/>
          </a:prstGeom>
          <a:noFill/>
          <a:ln>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2.Define Model : Models in Keras are defined as a sequence of layers.</a:t>
            </a:r>
            <a:endParaRPr b="0" lang="en-IN" sz="1800" spc="-1" strike="noStrike">
              <a:solidFill>
                <a:srgbClr val="ffffff"/>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entury Gothic"/>
                <a:ea typeface="Century Gothic"/>
              </a:rPr>
              <a:t>Fully connected layers are defined using the Dense class. We can specify the number of neurons in the layer as the first argument, the initialization method as the second argument as </a:t>
            </a:r>
            <a:r>
              <a:rPr b="1" lang="en-IN" sz="2200" spc="-1" strike="noStrike">
                <a:solidFill>
                  <a:srgbClr val="ffffff"/>
                </a:solidFill>
                <a:uFill>
                  <a:solidFill>
                    <a:srgbClr val="ffffff"/>
                  </a:solidFill>
                </a:uFill>
                <a:latin typeface="Helvetica Neue"/>
                <a:ea typeface="Helvetica Neue"/>
              </a:rPr>
              <a:t>init</a:t>
            </a:r>
            <a:r>
              <a:rPr b="0" lang="en-IN" sz="2200" spc="-1" strike="noStrike">
                <a:solidFill>
                  <a:srgbClr val="ffffff"/>
                </a:solidFill>
                <a:uFill>
                  <a:solidFill>
                    <a:srgbClr val="ffffff"/>
                  </a:solidFill>
                </a:uFill>
                <a:latin typeface="Century Gothic"/>
                <a:ea typeface="Century Gothic"/>
              </a:rPr>
              <a:t> and specify the activation function using the </a:t>
            </a:r>
            <a:r>
              <a:rPr b="1" lang="en-IN" sz="2200" spc="-1" strike="noStrike">
                <a:solidFill>
                  <a:srgbClr val="ffffff"/>
                </a:solidFill>
                <a:uFill>
                  <a:solidFill>
                    <a:srgbClr val="ffffff"/>
                  </a:solidFill>
                </a:uFill>
                <a:latin typeface="Helvetica Neue"/>
                <a:ea typeface="Helvetica Neue"/>
              </a:rPr>
              <a:t>activation</a:t>
            </a:r>
            <a:r>
              <a:rPr b="0" lang="en-IN" sz="2200" spc="-1" strike="noStrike">
                <a:solidFill>
                  <a:srgbClr val="ffffff"/>
                </a:solidFill>
                <a:uFill>
                  <a:solidFill>
                    <a:srgbClr val="ffffff"/>
                  </a:solidFill>
                </a:uFill>
                <a:latin typeface="Century Gothic"/>
                <a:ea typeface="Century Gothic"/>
              </a:rPr>
              <a:t> argument.</a:t>
            </a:r>
            <a:endParaRPr b="0" lang="en-IN" sz="1800" spc="-1" strike="noStrike">
              <a:solidFill>
                <a:srgbClr val="ffffff"/>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entury Gothic"/>
                <a:ea typeface="Century Gothic"/>
              </a:rPr>
              <a:t>In this case, we initialize the network weights to a small random number generated from a uniform distribution (‘</a:t>
            </a:r>
            <a:r>
              <a:rPr b="1" lang="en-IN" sz="2200" spc="-1" strike="noStrike">
                <a:solidFill>
                  <a:srgbClr val="ffffff"/>
                </a:solidFill>
                <a:uFill>
                  <a:solidFill>
                    <a:srgbClr val="ffffff"/>
                  </a:solidFill>
                </a:uFill>
                <a:latin typeface="Helvetica Neue"/>
                <a:ea typeface="Helvetica Neue"/>
              </a:rPr>
              <a:t>uniform</a:t>
            </a:r>
            <a:r>
              <a:rPr b="0" lang="en-IN" sz="2200" spc="-1" strike="noStrike">
                <a:solidFill>
                  <a:srgbClr val="ffffff"/>
                </a:solidFill>
                <a:uFill>
                  <a:solidFill>
                    <a:srgbClr val="ffffff"/>
                  </a:solidFill>
                </a:uFill>
                <a:latin typeface="Century Gothic"/>
                <a:ea typeface="Century Gothic"/>
              </a:rPr>
              <a:t>‘), in this case between 0 and 0.05 because that is the default uniform weight initialization in Keras.</a:t>
            </a:r>
            <a:endParaRPr b="0" lang="en-IN" sz="1800" spc="-1" strike="noStrike">
              <a:solidFill>
                <a:srgbClr val="ffffff"/>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entury Gothic"/>
                <a:ea typeface="Century Gothic"/>
              </a:rPr>
              <a:t>We will use the </a:t>
            </a:r>
            <a:r>
              <a:rPr b="0" lang="en-IN" sz="2200" spc="-1" strike="noStrike" u="sng">
                <a:solidFill>
                  <a:srgbClr val="0000ff"/>
                </a:solidFill>
                <a:uFill>
                  <a:solidFill>
                    <a:srgbClr val="ffffff"/>
                  </a:solidFill>
                </a:uFill>
                <a:latin typeface="Century Gothic"/>
                <a:ea typeface="Century Gothic"/>
                <a:hlinkClick r:id="rId1"/>
              </a:rPr>
              <a:t>rectifier</a:t>
            </a:r>
            <a:r>
              <a:rPr b="0" lang="en-IN" sz="2200" spc="-1" strike="noStrike">
                <a:solidFill>
                  <a:srgbClr val="ffffff"/>
                </a:solidFill>
                <a:uFill>
                  <a:solidFill>
                    <a:srgbClr val="ffffff"/>
                  </a:solidFill>
                </a:uFill>
                <a:latin typeface="Century Gothic"/>
                <a:ea typeface="Century Gothic"/>
              </a:rPr>
              <a:t> (‘</a:t>
            </a:r>
            <a:r>
              <a:rPr b="1" lang="en-IN" sz="2200" spc="-1" strike="noStrike">
                <a:solidFill>
                  <a:srgbClr val="ffffff"/>
                </a:solidFill>
                <a:uFill>
                  <a:solidFill>
                    <a:srgbClr val="ffffff"/>
                  </a:solidFill>
                </a:uFill>
                <a:latin typeface="Helvetica Neue"/>
                <a:ea typeface="Helvetica Neue"/>
              </a:rPr>
              <a:t>relu</a:t>
            </a:r>
            <a:r>
              <a:rPr b="0" lang="en-IN" sz="2200" spc="-1" strike="noStrike">
                <a:solidFill>
                  <a:srgbClr val="ffffff"/>
                </a:solidFill>
                <a:uFill>
                  <a:solidFill>
                    <a:srgbClr val="ffffff"/>
                  </a:solidFill>
                </a:uFill>
                <a:latin typeface="Century Gothic"/>
                <a:ea typeface="Century Gothic"/>
              </a:rPr>
              <a:t>‘) activation function on the first two layers and the sigmoid function in the output layer. </a:t>
            </a:r>
            <a:endParaRPr b="0" lang="en-IN" sz="1800" spc="-1" strike="noStrike">
              <a:solidFill>
                <a:srgbClr val="ffffff"/>
              </a:solidFill>
              <a:uFill>
                <a:solidFill>
                  <a:srgbClr val="ffffff"/>
                </a:solidFill>
              </a:uFill>
              <a:latin typeface="Arial"/>
            </a:endParaRPr>
          </a:p>
        </p:txBody>
      </p:sp>
      <p:pic>
        <p:nvPicPr>
          <p:cNvPr id="99" name="Screen Shot 1939-12-27 at 18.37.08.png" descr=""/>
          <p:cNvPicPr/>
          <p:nvPr/>
        </p:nvPicPr>
        <p:blipFill>
          <a:blip r:embed="rId2"/>
          <a:stretch/>
        </p:blipFill>
        <p:spPr>
          <a:xfrm>
            <a:off x="455400" y="5060880"/>
            <a:ext cx="9143280" cy="1190160"/>
          </a:xfrm>
          <a:prstGeom prst="rect">
            <a:avLst/>
          </a:prstGeom>
          <a:ln w="1260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94360" y="421560"/>
            <a:ext cx="7954560" cy="5841360"/>
          </a:xfrm>
          <a:prstGeom prst="rect">
            <a:avLst/>
          </a:prstGeom>
          <a:noFill/>
          <a:ln>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3.Compile Model : Compiling the model uses the efficient numerical libraries (backend) such as Theano or TensorFlow. The backend automatically chooses the best way to represent the network for training and making predictions to run on your hardware.</a:t>
            </a:r>
            <a:endParaRPr b="0" lang="en-IN" sz="1800" spc="-1" strike="noStrike">
              <a:solidFill>
                <a:srgbClr val="ffffff"/>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entury Gothic"/>
                <a:ea typeface="Century Gothic"/>
              </a:rPr>
              <a:t>We must specify the loss function to use to evaluate a set of weights, the optimizer used to search through different weights for the network and any optional metrics we would like to collect and report during training.</a:t>
            </a:r>
            <a:endParaRPr b="0" lang="en-IN" sz="1800" spc="-1" strike="noStrike">
              <a:solidFill>
                <a:srgbClr val="ffffff"/>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entury Gothic"/>
                <a:ea typeface="Century Gothic"/>
              </a:rPr>
              <a:t>In this case, we will use logarithmic loss, which for a binary classification problem is defined in Keras as “</a:t>
            </a:r>
            <a:r>
              <a:rPr b="1" lang="en-IN" sz="2200" spc="-1" strike="noStrike">
                <a:solidFill>
                  <a:srgbClr val="ffffff"/>
                </a:solidFill>
                <a:uFill>
                  <a:solidFill>
                    <a:srgbClr val="ffffff"/>
                  </a:solidFill>
                </a:uFill>
                <a:latin typeface="Helvetica Neue"/>
                <a:ea typeface="Helvetica Neue"/>
              </a:rPr>
              <a:t>binary_crossentropy</a:t>
            </a:r>
            <a:r>
              <a:rPr b="0" lang="en-IN" sz="2200" spc="-1" strike="noStrike">
                <a:solidFill>
                  <a:srgbClr val="ffffff"/>
                </a:solidFill>
                <a:uFill>
                  <a:solidFill>
                    <a:srgbClr val="ffffff"/>
                  </a:solidFill>
                </a:uFill>
                <a:latin typeface="Century Gothic"/>
                <a:ea typeface="Century Gothic"/>
              </a:rPr>
              <a:t>“. We will also use the efficient gradient descent algorithm “</a:t>
            </a:r>
            <a:r>
              <a:rPr b="1" lang="en-IN" sz="2200" spc="-1" strike="noStrike">
                <a:solidFill>
                  <a:srgbClr val="ffffff"/>
                </a:solidFill>
                <a:uFill>
                  <a:solidFill>
                    <a:srgbClr val="ffffff"/>
                  </a:solidFill>
                </a:uFill>
                <a:latin typeface="Helvetica Neue"/>
                <a:ea typeface="Helvetica Neue"/>
              </a:rPr>
              <a:t>adam</a:t>
            </a:r>
            <a:r>
              <a:rPr b="0" lang="en-IN" sz="2200" spc="-1" strike="noStrike">
                <a:solidFill>
                  <a:srgbClr val="ffffff"/>
                </a:solidFill>
                <a:uFill>
                  <a:solidFill>
                    <a:srgbClr val="ffffff"/>
                  </a:solidFill>
                </a:uFill>
                <a:latin typeface="Century Gothic"/>
                <a:ea typeface="Century Gothic"/>
              </a:rPr>
              <a:t>”“.</a:t>
            </a:r>
            <a:endParaRPr b="0" lang="en-IN" sz="1800" spc="-1" strike="noStrike">
              <a:solidFill>
                <a:srgbClr val="ffffff"/>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entury Gothic"/>
                <a:ea typeface="Century Gothic"/>
              </a:rPr>
              <a:t>Finally, because it is a classification problem, we will collect and report the classification accuracy as the metric.</a:t>
            </a:r>
            <a:endParaRPr b="0" lang="en-IN" sz="1800" spc="-1" strike="noStrike">
              <a:solidFill>
                <a:srgbClr val="ffffff"/>
              </a:solidFill>
              <a:uFill>
                <a:solidFill>
                  <a:srgbClr val="ffffff"/>
                </a:solidFill>
              </a:uFill>
              <a:latin typeface="Arial"/>
            </a:endParaRPr>
          </a:p>
        </p:txBody>
      </p:sp>
      <p:pic>
        <p:nvPicPr>
          <p:cNvPr id="101" name="Screen Shot 1939-12-27 at 18.44.43.png" descr=""/>
          <p:cNvPicPr/>
          <p:nvPr/>
        </p:nvPicPr>
        <p:blipFill>
          <a:blip r:embed="rId1"/>
          <a:stretch/>
        </p:blipFill>
        <p:spPr>
          <a:xfrm>
            <a:off x="329040" y="5631120"/>
            <a:ext cx="9143280" cy="481320"/>
          </a:xfrm>
          <a:prstGeom prst="rect">
            <a:avLst/>
          </a:prstGeom>
          <a:ln w="12600">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94360" y="498600"/>
            <a:ext cx="7954560" cy="5764320"/>
          </a:xfrm>
          <a:prstGeom prst="rect">
            <a:avLst/>
          </a:prstGeom>
          <a:noFill/>
          <a:ln>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4.Fit Model</a:t>
            </a:r>
            <a:endParaRPr b="0" lang="en-IN" sz="1800" spc="-1" strike="noStrike">
              <a:solidFill>
                <a:srgbClr val="ffffff"/>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entury Gothic"/>
                <a:ea typeface="Century Gothic"/>
              </a:rPr>
              <a:t>Now we execute the model on some data.</a:t>
            </a:r>
            <a:endParaRPr b="0" lang="en-IN" sz="1800" spc="-1" strike="noStrike">
              <a:solidFill>
                <a:srgbClr val="ffffff"/>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entury Gothic"/>
                <a:ea typeface="Century Gothic"/>
              </a:rPr>
              <a:t>We can train or fit our model on our loaded data by calling the </a:t>
            </a:r>
            <a:r>
              <a:rPr b="1" lang="en-IN" sz="2200" spc="-1" strike="noStrike">
                <a:solidFill>
                  <a:srgbClr val="ffffff"/>
                </a:solidFill>
                <a:uFill>
                  <a:solidFill>
                    <a:srgbClr val="ffffff"/>
                  </a:solidFill>
                </a:uFill>
                <a:latin typeface="Helvetica Neue"/>
                <a:ea typeface="Helvetica Neue"/>
              </a:rPr>
              <a:t>fit()</a:t>
            </a:r>
            <a:r>
              <a:rPr b="0" lang="en-IN" sz="2200" spc="-1" strike="noStrike">
                <a:solidFill>
                  <a:srgbClr val="ffffff"/>
                </a:solidFill>
                <a:uFill>
                  <a:solidFill>
                    <a:srgbClr val="ffffff"/>
                  </a:solidFill>
                </a:uFill>
                <a:latin typeface="Century Gothic"/>
                <a:ea typeface="Century Gothic"/>
              </a:rPr>
              <a:t> function on the model.</a:t>
            </a:r>
            <a:endParaRPr b="0" lang="en-IN" sz="1800" spc="-1" strike="noStrike">
              <a:solidFill>
                <a:srgbClr val="ffffff"/>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entury Gothic"/>
                <a:ea typeface="Century Gothic"/>
              </a:rPr>
              <a:t>The training process will run for a fixed number of iterations through the dataset called epochs, that we must specify using the </a:t>
            </a:r>
            <a:r>
              <a:rPr b="1" lang="en-IN" sz="2200" spc="-1" strike="noStrike">
                <a:solidFill>
                  <a:srgbClr val="ffffff"/>
                </a:solidFill>
                <a:uFill>
                  <a:solidFill>
                    <a:srgbClr val="ffffff"/>
                  </a:solidFill>
                </a:uFill>
                <a:latin typeface="Helvetica Neue"/>
                <a:ea typeface="Helvetica Neue"/>
              </a:rPr>
              <a:t>nepochs</a:t>
            </a:r>
            <a:r>
              <a:rPr b="0" lang="en-IN" sz="2200" spc="-1" strike="noStrike">
                <a:solidFill>
                  <a:srgbClr val="ffffff"/>
                </a:solidFill>
                <a:uFill>
                  <a:solidFill>
                    <a:srgbClr val="ffffff"/>
                  </a:solidFill>
                </a:uFill>
                <a:latin typeface="Century Gothic"/>
                <a:ea typeface="Century Gothic"/>
              </a:rPr>
              <a:t> argument. We can also set the number of instances that are evaluated before a weight update in the network is performed, called the batch size and set using the </a:t>
            </a:r>
            <a:r>
              <a:rPr b="1" lang="en-IN" sz="2200" spc="-1" strike="noStrike">
                <a:solidFill>
                  <a:srgbClr val="ffffff"/>
                </a:solidFill>
                <a:uFill>
                  <a:solidFill>
                    <a:srgbClr val="ffffff"/>
                  </a:solidFill>
                </a:uFill>
                <a:latin typeface="Helvetica Neue"/>
                <a:ea typeface="Helvetica Neue"/>
              </a:rPr>
              <a:t>batch_size</a:t>
            </a:r>
            <a:r>
              <a:rPr b="0" lang="en-IN" sz="2200" spc="-1" strike="noStrike">
                <a:solidFill>
                  <a:srgbClr val="ffffff"/>
                </a:solidFill>
                <a:uFill>
                  <a:solidFill>
                    <a:srgbClr val="ffffff"/>
                  </a:solidFill>
                </a:uFill>
                <a:latin typeface="Century Gothic"/>
                <a:ea typeface="Century Gothic"/>
              </a:rPr>
              <a:t> argument.</a:t>
            </a:r>
            <a:endParaRPr b="0" lang="en-IN" sz="1800" spc="-1" strike="noStrike">
              <a:solidFill>
                <a:srgbClr val="ffffff"/>
              </a:solidFill>
              <a:uFill>
                <a:solidFill>
                  <a:srgbClr val="ffffff"/>
                </a:solidFill>
              </a:uFill>
              <a:latin typeface="Arial"/>
            </a:endParaRPr>
          </a:p>
        </p:txBody>
      </p:sp>
      <p:pic>
        <p:nvPicPr>
          <p:cNvPr id="103" name="Screen Shot 1939-12-27 at 18.49.06.png" descr=""/>
          <p:cNvPicPr/>
          <p:nvPr/>
        </p:nvPicPr>
        <p:blipFill>
          <a:blip r:embed="rId1"/>
          <a:stretch/>
        </p:blipFill>
        <p:spPr>
          <a:xfrm>
            <a:off x="650160" y="4233600"/>
            <a:ext cx="9143280" cy="167400"/>
          </a:xfrm>
          <a:prstGeom prst="rect">
            <a:avLst/>
          </a:prstGeom>
          <a:ln w="12600">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03920" y="393120"/>
            <a:ext cx="7954560" cy="5856840"/>
          </a:xfrm>
          <a:prstGeom prst="rect">
            <a:avLst/>
          </a:prstGeom>
          <a:noFill/>
          <a:ln>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5.Evaluate Model: We have trained our neural network on the entire dataset and we can evaluate the performance of the network on the same dataset</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This can be done using evaluate() function on your model to train it.</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This will generate a prediction for each input and output pair and collect scores, including the average loss and any metrics you have configured, such as accuracy.</a:t>
            </a:r>
            <a:endParaRPr b="0" lang="en-IN" sz="1800" spc="-1" strike="noStrike">
              <a:solidFill>
                <a:srgbClr val="ffffff"/>
              </a:solidFill>
              <a:uFill>
                <a:solidFill>
                  <a:srgbClr val="ffffff"/>
                </a:solidFill>
              </a:uFill>
              <a:latin typeface="Arial"/>
            </a:endParaRPr>
          </a:p>
        </p:txBody>
      </p:sp>
      <p:pic>
        <p:nvPicPr>
          <p:cNvPr id="105" name="Screen Shot 1939-12-27 at 18.59.41.png" descr=""/>
          <p:cNvPicPr/>
          <p:nvPr/>
        </p:nvPicPr>
        <p:blipFill>
          <a:blip r:embed="rId1"/>
          <a:stretch/>
        </p:blipFill>
        <p:spPr>
          <a:xfrm>
            <a:off x="419040" y="3506400"/>
            <a:ext cx="8607240" cy="1243080"/>
          </a:xfrm>
          <a:prstGeom prst="rect">
            <a:avLst/>
          </a:prstGeom>
          <a:ln w="12600">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060000" y="548640"/>
            <a:ext cx="3383640" cy="575280"/>
          </a:xfrm>
          <a:prstGeom prst="rect">
            <a:avLst/>
          </a:prstGeom>
          <a:noFill/>
          <a:ln w="12600">
            <a:noFill/>
          </a:ln>
        </p:spPr>
        <p:style>
          <a:lnRef idx="0"/>
          <a:fillRef idx="0"/>
          <a:effectRef idx="0"/>
          <a:fontRef idx="minor"/>
        </p:style>
        <p:txBody>
          <a:bodyPr lIns="45720" rIns="45720" tIns="45000" bIns="45000" anchor="ctr"/>
          <a:p>
            <a:pPr algn="r">
              <a:lnSpc>
                <a:spcPct val="100000"/>
              </a:lnSpc>
            </a:pPr>
            <a:r>
              <a:rPr b="0" lang="en-IN" sz="3100" spc="-1" strike="noStrike" cap="all">
                <a:solidFill>
                  <a:srgbClr val="ffffff"/>
                </a:solidFill>
                <a:uFill>
                  <a:solidFill>
                    <a:srgbClr val="ffffff"/>
                  </a:solidFill>
                </a:uFill>
                <a:latin typeface="Century Gothic"/>
                <a:ea typeface="Century Gothic"/>
              </a:rPr>
              <a:t>Data sets</a:t>
            </a:r>
            <a:endParaRPr b="0" lang="en-IN" sz="1800" spc="-1" strike="noStrike">
              <a:solidFill>
                <a:srgbClr val="ffffff"/>
              </a:solidFill>
              <a:uFill>
                <a:solidFill>
                  <a:srgbClr val="ffffff"/>
                </a:solidFill>
              </a:uFill>
              <a:latin typeface="Arial"/>
            </a:endParaRPr>
          </a:p>
        </p:txBody>
      </p:sp>
      <p:sp>
        <p:nvSpPr>
          <p:cNvPr id="107" name="CustomShape 2"/>
          <p:cNvSpPr/>
          <p:nvPr/>
        </p:nvSpPr>
        <p:spPr>
          <a:xfrm>
            <a:off x="539640" y="1268640"/>
            <a:ext cx="1727640" cy="4896000"/>
          </a:xfrm>
          <a:prstGeom prst="rect">
            <a:avLst/>
          </a:prstGeom>
          <a:noFill/>
          <a:ln w="12600">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1800" spc="-1" strike="noStrike">
                <a:solidFill>
                  <a:srgbClr val="ffffff"/>
                </a:solidFill>
                <a:uFill>
                  <a:solidFill>
                    <a:srgbClr val="ffffff"/>
                  </a:solidFill>
                </a:uFill>
                <a:latin typeface="Times New Roman"/>
                <a:ea typeface="Times New Roman"/>
              </a:rPr>
              <a:t>To evaluate the effectiveness of proposed RNN’S for social emotion classification ,we employed short message(semEval and ISEAR). Our dataset consists of 30000 textual sentences with 13 different class labels.</a:t>
            </a:r>
            <a:endParaRPr b="0" lang="en-IN" sz="1800" spc="-1" strike="noStrike">
              <a:solidFill>
                <a:srgbClr val="ffffff"/>
              </a:solidFill>
              <a:uFill>
                <a:solidFill>
                  <a:srgbClr val="ffffff"/>
                </a:solidFill>
              </a:uFill>
              <a:latin typeface="Arial"/>
            </a:endParaRPr>
          </a:p>
        </p:txBody>
      </p:sp>
      <p:pic>
        <p:nvPicPr>
          <p:cNvPr id="108" name="image8.png" descr=""/>
          <p:cNvPicPr/>
          <p:nvPr/>
        </p:nvPicPr>
        <p:blipFill>
          <a:blip r:embed="rId1"/>
          <a:stretch/>
        </p:blipFill>
        <p:spPr>
          <a:xfrm>
            <a:off x="2483640" y="1124640"/>
            <a:ext cx="6659640" cy="5616000"/>
          </a:xfrm>
          <a:prstGeom prst="rect">
            <a:avLst/>
          </a:prstGeom>
          <a:ln w="12600">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image9.png" descr=""/>
          <p:cNvPicPr/>
          <p:nvPr/>
        </p:nvPicPr>
        <p:blipFill>
          <a:blip r:embed="rId1"/>
          <a:stretch/>
        </p:blipFill>
        <p:spPr>
          <a:xfrm>
            <a:off x="0" y="1166040"/>
            <a:ext cx="9143280" cy="5691240"/>
          </a:xfrm>
          <a:prstGeom prst="rect">
            <a:avLst/>
          </a:prstGeom>
          <a:ln w="12600">
            <a:noFill/>
          </a:ln>
        </p:spPr>
      </p:pic>
      <p:sp>
        <p:nvSpPr>
          <p:cNvPr id="110" name="CustomShape 1"/>
          <p:cNvSpPr/>
          <p:nvPr/>
        </p:nvSpPr>
        <p:spPr>
          <a:xfrm>
            <a:off x="199800" y="796680"/>
            <a:ext cx="8230320" cy="364320"/>
          </a:xfrm>
          <a:prstGeom prst="rect">
            <a:avLst/>
          </a:prstGeom>
          <a:noFill/>
          <a:ln w="12600">
            <a:noFill/>
          </a:ln>
        </p:spPr>
        <p:style>
          <a:lnRef idx="0"/>
          <a:fillRef idx="0"/>
          <a:effectRef idx="0"/>
          <a:fontRef idx="minor"/>
        </p:style>
        <p:txBody>
          <a:bodyPr wrap="none" lIns="45720" rIns="45720" tIns="45000" bIns="45000"/>
          <a:p>
            <a:pPr>
              <a:lnSpc>
                <a:spcPct val="100000"/>
              </a:lnSpc>
            </a:pPr>
            <a:r>
              <a:rPr b="0" lang="en-IN" sz="1800" spc="-1" strike="noStrike">
                <a:solidFill>
                  <a:srgbClr val="ffffff"/>
                </a:solidFill>
                <a:uFill>
                  <a:solidFill>
                    <a:srgbClr val="ffffff"/>
                  </a:solidFill>
                </a:uFill>
                <a:latin typeface="Century Gothic"/>
                <a:ea typeface="Century Gothic"/>
              </a:rPr>
              <a:t>Corpus dataset used for the lexical analysis as a word to text tokenizer</a:t>
            </a:r>
            <a:endParaRPr b="0" lang="en-IN" sz="1800" spc="-1" strike="noStrike">
              <a:solidFill>
                <a:srgbClr val="ffffff"/>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image7.png" descr=""/>
          <p:cNvPicPr/>
          <p:nvPr/>
        </p:nvPicPr>
        <p:blipFill>
          <a:blip r:embed="rId1"/>
          <a:stretch/>
        </p:blipFill>
        <p:spPr>
          <a:xfrm>
            <a:off x="0" y="1700640"/>
            <a:ext cx="9143280" cy="5156640"/>
          </a:xfrm>
          <a:prstGeom prst="rect">
            <a:avLst/>
          </a:prstGeom>
          <a:ln w="12600">
            <a:noFill/>
          </a:ln>
        </p:spPr>
      </p:pic>
      <p:sp>
        <p:nvSpPr>
          <p:cNvPr id="112" name="CustomShape 1"/>
          <p:cNvSpPr/>
          <p:nvPr/>
        </p:nvSpPr>
        <p:spPr>
          <a:xfrm>
            <a:off x="323640" y="388080"/>
            <a:ext cx="8064000" cy="912960"/>
          </a:xfrm>
          <a:prstGeom prst="rect">
            <a:avLst/>
          </a:prstGeom>
          <a:noFill/>
          <a:ln w="12600">
            <a:noFill/>
          </a:ln>
        </p:spPr>
        <p:style>
          <a:lnRef idx="0"/>
          <a:fillRef idx="0"/>
          <a:effectRef idx="0"/>
          <a:fontRef idx="minor"/>
        </p:style>
        <p:txBody>
          <a:bodyPr lIns="45720" rIns="45720" tIns="45000" bIns="45000"/>
          <a:p>
            <a:pPr>
              <a:lnSpc>
                <a:spcPct val="100000"/>
              </a:lnSpc>
            </a:pPr>
            <a:r>
              <a:rPr b="0" lang="en-IN" sz="1800" spc="-1" strike="noStrike">
                <a:solidFill>
                  <a:srgbClr val="ffffff"/>
                </a:solidFill>
                <a:uFill>
                  <a:solidFill>
                    <a:srgbClr val="ffffff"/>
                  </a:solidFill>
                </a:uFill>
                <a:latin typeface="Century Gothic"/>
                <a:ea typeface="Century Gothic"/>
              </a:rPr>
              <a:t>We used  both TENSORFLOW and THEANO software library as the backend interface for dataflow programming across range of tasks in our project.</a:t>
            </a:r>
            <a:endParaRPr b="0" lang="en-IN" sz="1800" spc="-1" strike="noStrike">
              <a:solidFill>
                <a:srgbClr val="ffffff"/>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image10.png" descr=""/>
          <p:cNvPicPr/>
          <p:nvPr/>
        </p:nvPicPr>
        <p:blipFill>
          <a:blip r:embed="rId1"/>
          <a:stretch/>
        </p:blipFill>
        <p:spPr>
          <a:xfrm>
            <a:off x="107640" y="116640"/>
            <a:ext cx="9035640" cy="6147000"/>
          </a:xfrm>
          <a:prstGeom prst="rect">
            <a:avLst/>
          </a:prstGeom>
          <a:ln w="12600">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image11.png" descr=""/>
          <p:cNvPicPr/>
          <p:nvPr/>
        </p:nvPicPr>
        <p:blipFill>
          <a:blip r:embed="rId1"/>
          <a:stretch/>
        </p:blipFill>
        <p:spPr>
          <a:xfrm>
            <a:off x="611640" y="1412640"/>
            <a:ext cx="7992000" cy="4850640"/>
          </a:xfrm>
          <a:prstGeom prst="rect">
            <a:avLst/>
          </a:prstGeom>
          <a:ln w="12600">
            <a:noFill/>
          </a:ln>
        </p:spPr>
      </p:pic>
      <p:sp>
        <p:nvSpPr>
          <p:cNvPr id="115" name="CustomShape 1"/>
          <p:cNvSpPr/>
          <p:nvPr/>
        </p:nvSpPr>
        <p:spPr>
          <a:xfrm>
            <a:off x="467640" y="476640"/>
            <a:ext cx="8136360" cy="638640"/>
          </a:xfrm>
          <a:prstGeom prst="rect">
            <a:avLst/>
          </a:prstGeom>
          <a:noFill/>
          <a:ln w="12600">
            <a:noFill/>
          </a:ln>
        </p:spPr>
        <p:style>
          <a:lnRef idx="0"/>
          <a:fillRef idx="0"/>
          <a:effectRef idx="0"/>
          <a:fontRef idx="minor"/>
        </p:style>
        <p:txBody>
          <a:bodyPr lIns="45720" rIns="45720" tIns="45000" bIns="45000"/>
          <a:p>
            <a:pPr>
              <a:lnSpc>
                <a:spcPct val="100000"/>
              </a:lnSpc>
            </a:pPr>
            <a:r>
              <a:rPr b="0" lang="en-IN" sz="1800" spc="-1" strike="noStrike">
                <a:solidFill>
                  <a:srgbClr val="ffffff"/>
                </a:solidFill>
                <a:uFill>
                  <a:solidFill>
                    <a:srgbClr val="ffffff"/>
                  </a:solidFill>
                </a:uFill>
                <a:latin typeface="Century Gothic"/>
                <a:ea typeface="Century Gothic"/>
              </a:rPr>
              <a:t>FRONT END:  we integrated our backend python programming in spyder platform with both django as well as a normal text editor.</a:t>
            </a:r>
            <a:endParaRPr b="0" lang="en-IN" sz="1800" spc="-1" strike="noStrike">
              <a:solidFill>
                <a:srgbClr val="ffffff"/>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79640" y="260640"/>
            <a:ext cx="4029480" cy="865800"/>
          </a:xfrm>
          <a:prstGeom prst="rect">
            <a:avLst/>
          </a:prstGeom>
          <a:noFill/>
          <a:ln w="12600">
            <a:noFill/>
          </a:ln>
        </p:spPr>
        <p:style>
          <a:lnRef idx="0"/>
          <a:fillRef idx="0"/>
          <a:effectRef idx="0"/>
          <a:fontRef idx="minor"/>
        </p:style>
        <p:txBody>
          <a:bodyPr lIns="45720" rIns="45720" tIns="45000" bIns="45000" anchor="ctr"/>
          <a:p>
            <a:pPr algn="r">
              <a:lnSpc>
                <a:spcPct val="100000"/>
              </a:lnSpc>
            </a:pPr>
            <a:r>
              <a:rPr b="0" lang="en-IN" sz="3000" spc="-1" strike="noStrike" cap="all">
                <a:solidFill>
                  <a:srgbClr val="ffffff"/>
                </a:solidFill>
                <a:uFill>
                  <a:solidFill>
                    <a:srgbClr val="ffffff"/>
                  </a:solidFill>
                </a:uFill>
                <a:latin typeface="Century Gothic"/>
                <a:ea typeface="Century Gothic"/>
              </a:rPr>
              <a:t>CONTENTS</a:t>
            </a:r>
            <a:endParaRPr b="0" lang="en-IN" sz="1800" spc="-1" strike="noStrike">
              <a:solidFill>
                <a:srgbClr val="ffffff"/>
              </a:solidFill>
              <a:uFill>
                <a:solidFill>
                  <a:srgbClr val="ffffff"/>
                </a:solidFill>
              </a:uFill>
              <a:latin typeface="Arial"/>
            </a:endParaRPr>
          </a:p>
        </p:txBody>
      </p:sp>
      <p:sp>
        <p:nvSpPr>
          <p:cNvPr id="80" name="CustomShape 2"/>
          <p:cNvSpPr/>
          <p:nvPr/>
        </p:nvSpPr>
        <p:spPr>
          <a:xfrm>
            <a:off x="827640" y="1772640"/>
            <a:ext cx="6944040" cy="3865320"/>
          </a:xfrm>
          <a:prstGeom prst="rect">
            <a:avLst/>
          </a:prstGeom>
          <a:noFill/>
          <a:ln w="12600">
            <a:noFill/>
          </a:ln>
        </p:spPr>
        <p:style>
          <a:lnRef idx="0"/>
          <a:fillRef idx="0"/>
          <a:effectRef idx="0"/>
          <a:fontRef idx="minor"/>
        </p:style>
        <p:txBody>
          <a:bodyPr lIns="45720" rIns="45720" tIns="45000" bIns="45000"/>
          <a:p>
            <a:pPr marL="228600" indent="-227880">
              <a:lnSpc>
                <a:spcPct val="100000"/>
              </a:lnSpc>
              <a:buClr>
                <a:srgbClr val="ffffff"/>
              </a:buClr>
              <a:buFont typeface="Wingdings" charset="2"/>
              <a:buChar char=""/>
            </a:pPr>
            <a:r>
              <a:rPr b="0" lang="en-IN" sz="2200" spc="-1" strike="noStrike">
                <a:solidFill>
                  <a:srgbClr val="ffffff"/>
                </a:solidFill>
                <a:uFill>
                  <a:solidFill>
                    <a:srgbClr val="ffffff"/>
                  </a:solidFill>
                </a:uFill>
                <a:latin typeface="Century Gothic"/>
                <a:ea typeface="Century Gothic"/>
              </a:rPr>
              <a:t>INTRODUCTION</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Wingdings" charset="2"/>
              <a:buChar char=""/>
            </a:pPr>
            <a:r>
              <a:rPr b="0" lang="en-IN" sz="2200" spc="-1" strike="noStrike">
                <a:solidFill>
                  <a:srgbClr val="ffffff"/>
                </a:solidFill>
                <a:uFill>
                  <a:solidFill>
                    <a:srgbClr val="ffffff"/>
                  </a:solidFill>
                </a:uFill>
                <a:latin typeface="Century Gothic"/>
                <a:ea typeface="Century Gothic"/>
              </a:rPr>
              <a:t>FLOW OF PROJECT</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Wingdings" charset="2"/>
              <a:buChar char=""/>
            </a:pPr>
            <a:r>
              <a:rPr b="0" lang="en-IN" sz="2200" spc="-1" strike="noStrike">
                <a:solidFill>
                  <a:srgbClr val="ffffff"/>
                </a:solidFill>
                <a:uFill>
                  <a:solidFill>
                    <a:srgbClr val="ffffff"/>
                  </a:solidFill>
                </a:uFill>
                <a:latin typeface="Century Gothic"/>
                <a:ea typeface="Century Gothic"/>
              </a:rPr>
              <a:t>DATA SETS </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Wingdings" charset="2"/>
              <a:buChar char=""/>
            </a:pPr>
            <a:r>
              <a:rPr b="0" lang="en-IN" sz="2200" spc="-1" strike="noStrike">
                <a:solidFill>
                  <a:srgbClr val="ffffff"/>
                </a:solidFill>
                <a:uFill>
                  <a:solidFill>
                    <a:srgbClr val="ffffff"/>
                  </a:solidFill>
                </a:uFill>
                <a:latin typeface="Century Gothic"/>
                <a:ea typeface="Century Gothic"/>
              </a:rPr>
              <a:t>ADVANTAGES</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Wingdings" charset="2"/>
              <a:buChar char=""/>
            </a:pPr>
            <a:r>
              <a:rPr b="0" lang="en-IN" sz="2200" spc="-1" strike="noStrike">
                <a:solidFill>
                  <a:srgbClr val="ffffff"/>
                </a:solidFill>
                <a:uFill>
                  <a:solidFill>
                    <a:srgbClr val="ffffff"/>
                  </a:solidFill>
                </a:uFill>
                <a:latin typeface="Century Gothic"/>
                <a:ea typeface="Century Gothic"/>
              </a:rPr>
              <a:t>SYSTEM REQUIREMENTS</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Wingdings" charset="2"/>
              <a:buChar char=""/>
            </a:pPr>
            <a:r>
              <a:rPr b="0" lang="en-IN" sz="2200" spc="-1" strike="noStrike">
                <a:solidFill>
                  <a:srgbClr val="ffffff"/>
                </a:solidFill>
                <a:uFill>
                  <a:solidFill>
                    <a:srgbClr val="ffffff"/>
                  </a:solidFill>
                </a:uFill>
                <a:latin typeface="Century Gothic"/>
                <a:ea typeface="Century Gothic"/>
              </a:rPr>
              <a:t>CONCLUSION</a:t>
            </a:r>
            <a:endParaRPr b="0" lang="en-IN" sz="18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39960" y="1008000"/>
            <a:ext cx="9183600" cy="51631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89640" y="1238760"/>
            <a:ext cx="8910000" cy="50094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 descr=""/>
          <p:cNvPicPr/>
          <p:nvPr/>
        </p:nvPicPr>
        <p:blipFill>
          <a:blip r:embed="rId1"/>
          <a:stretch/>
        </p:blipFill>
        <p:spPr>
          <a:xfrm>
            <a:off x="72360" y="504000"/>
            <a:ext cx="9143640" cy="60930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07640" y="836640"/>
            <a:ext cx="5685840" cy="721800"/>
          </a:xfrm>
          <a:prstGeom prst="rect">
            <a:avLst/>
          </a:prstGeom>
          <a:noFill/>
          <a:ln w="12600">
            <a:noFill/>
          </a:ln>
        </p:spPr>
        <p:style>
          <a:lnRef idx="0"/>
          <a:fillRef idx="0"/>
          <a:effectRef idx="0"/>
          <a:fontRef idx="minor"/>
        </p:style>
        <p:txBody>
          <a:bodyPr lIns="45720" rIns="45720" tIns="45000" bIns="45000" anchor="ctr"/>
          <a:p>
            <a:pPr algn="r">
              <a:lnSpc>
                <a:spcPct val="100000"/>
              </a:lnSpc>
            </a:pPr>
            <a:r>
              <a:rPr b="0" lang="en-IN" sz="4000" spc="-1" strike="noStrike" cap="all">
                <a:solidFill>
                  <a:srgbClr val="ffffff"/>
                </a:solidFill>
                <a:uFill>
                  <a:solidFill>
                    <a:srgbClr val="ffffff"/>
                  </a:solidFill>
                </a:uFill>
                <a:latin typeface="Century Gothic"/>
                <a:ea typeface="Century Gothic"/>
              </a:rPr>
              <a:t>System Requirements</a:t>
            </a:r>
            <a:endParaRPr b="0" lang="en-IN" sz="1800" spc="-1" strike="noStrike">
              <a:solidFill>
                <a:srgbClr val="ffffff"/>
              </a:solidFill>
              <a:uFill>
                <a:solidFill>
                  <a:srgbClr val="ffffff"/>
                </a:solidFill>
              </a:uFill>
              <a:latin typeface="Arial"/>
            </a:endParaRPr>
          </a:p>
        </p:txBody>
      </p:sp>
      <p:sp>
        <p:nvSpPr>
          <p:cNvPr id="120" name="CustomShape 2"/>
          <p:cNvSpPr/>
          <p:nvPr/>
        </p:nvSpPr>
        <p:spPr>
          <a:xfrm>
            <a:off x="395640" y="1989000"/>
            <a:ext cx="8640360" cy="3239640"/>
          </a:xfrm>
          <a:prstGeom prst="rect">
            <a:avLst/>
          </a:prstGeom>
          <a:noFill/>
          <a:ln w="12600">
            <a:noFill/>
          </a:ln>
        </p:spPr>
        <p:style>
          <a:lnRef idx="0"/>
          <a:fillRef idx="0"/>
          <a:effectRef idx="0"/>
          <a:fontRef idx="minor"/>
        </p:style>
        <p:txBody>
          <a:bodyPr lIns="45720" rIns="45720" tIns="45000" bIns="45000"/>
          <a:p>
            <a:pPr marL="228600" indent="-227880">
              <a:lnSpc>
                <a:spcPct val="72000"/>
              </a:lnSpc>
              <a:buClr>
                <a:srgbClr val="ffffff"/>
              </a:buClr>
              <a:buFont typeface="Arial"/>
              <a:buChar char="•"/>
            </a:pPr>
            <a:r>
              <a:rPr b="0" lang="en-IN" sz="1600" spc="-1" strike="noStrike">
                <a:solidFill>
                  <a:srgbClr val="ffffff"/>
                </a:solidFill>
                <a:uFill>
                  <a:solidFill>
                    <a:srgbClr val="ffffff"/>
                  </a:solidFill>
                </a:uFill>
                <a:latin typeface="Century Gothic"/>
                <a:ea typeface="Century Gothic"/>
              </a:rPr>
              <a:t>Language :Python</a:t>
            </a:r>
            <a:endParaRPr b="0" lang="en-IN" sz="1800" spc="-1" strike="noStrike">
              <a:solidFill>
                <a:srgbClr val="ffffff"/>
              </a:solidFill>
              <a:uFill>
                <a:solidFill>
                  <a:srgbClr val="ffffff"/>
                </a:solidFill>
              </a:uFill>
              <a:latin typeface="Arial"/>
            </a:endParaRPr>
          </a:p>
          <a:p>
            <a:pPr marL="228600" indent="-227880">
              <a:lnSpc>
                <a:spcPct val="72000"/>
              </a:lnSpc>
              <a:buClr>
                <a:srgbClr val="ffffff"/>
              </a:buClr>
              <a:buFont typeface="Arial"/>
              <a:buChar char="•"/>
            </a:pPr>
            <a:r>
              <a:rPr b="0" lang="en-IN" sz="1600" spc="-1" strike="noStrike">
                <a:solidFill>
                  <a:srgbClr val="ffffff"/>
                </a:solidFill>
                <a:uFill>
                  <a:solidFill>
                    <a:srgbClr val="ffffff"/>
                  </a:solidFill>
                </a:uFill>
                <a:latin typeface="Century Gothic"/>
                <a:ea typeface="Century Gothic"/>
              </a:rPr>
              <a:t>Tools:</a:t>
            </a:r>
            <a:endParaRPr b="0" lang="en-IN" sz="1800" spc="-1" strike="noStrike">
              <a:solidFill>
                <a:srgbClr val="ffffff"/>
              </a:solidFill>
              <a:uFill>
                <a:solidFill>
                  <a:srgbClr val="ffffff"/>
                </a:solidFill>
              </a:uFill>
              <a:latin typeface="Arial"/>
            </a:endParaRPr>
          </a:p>
          <a:p>
            <a:pPr marL="285840" indent="-285120">
              <a:lnSpc>
                <a:spcPct val="72000"/>
              </a:lnSpc>
              <a:buClr>
                <a:srgbClr val="ffffff"/>
              </a:buClr>
              <a:buFont typeface="Arial"/>
              <a:buChar char="•"/>
            </a:pPr>
            <a:r>
              <a:rPr b="0" lang="en-IN" sz="1600" spc="-1" strike="noStrike">
                <a:solidFill>
                  <a:srgbClr val="ffffff"/>
                </a:solidFill>
                <a:uFill>
                  <a:solidFill>
                    <a:srgbClr val="ffffff"/>
                  </a:solidFill>
                </a:uFill>
                <a:latin typeface="Century Gothic"/>
                <a:ea typeface="Century Gothic"/>
              </a:rPr>
              <a:t> </a:t>
            </a:r>
            <a:r>
              <a:rPr b="0" lang="en-IN" sz="1600" spc="-1" strike="noStrike">
                <a:solidFill>
                  <a:srgbClr val="ffffff"/>
                </a:solidFill>
                <a:uFill>
                  <a:solidFill>
                    <a:srgbClr val="ffffff"/>
                  </a:solidFill>
                </a:uFill>
                <a:latin typeface="Century Gothic"/>
                <a:ea typeface="Century Gothic"/>
              </a:rPr>
              <a:t>Tensorflow &amp; Theano – backend integrating interface for building neural networks.</a:t>
            </a:r>
            <a:endParaRPr b="0" lang="en-IN" sz="1800" spc="-1" strike="noStrike">
              <a:solidFill>
                <a:srgbClr val="ffffff"/>
              </a:solidFill>
              <a:uFill>
                <a:solidFill>
                  <a:srgbClr val="ffffff"/>
                </a:solidFill>
              </a:uFill>
              <a:latin typeface="Arial"/>
            </a:endParaRPr>
          </a:p>
          <a:p>
            <a:pPr marL="285840" indent="-285120">
              <a:lnSpc>
                <a:spcPct val="72000"/>
              </a:lnSpc>
              <a:buClr>
                <a:srgbClr val="ffffff"/>
              </a:buClr>
              <a:buFont typeface="Arial"/>
              <a:buChar char="•"/>
            </a:pPr>
            <a:r>
              <a:rPr b="0" lang="en-IN" sz="1600" spc="-1" strike="noStrike">
                <a:solidFill>
                  <a:srgbClr val="ffffff"/>
                </a:solidFill>
                <a:uFill>
                  <a:solidFill>
                    <a:srgbClr val="ffffff"/>
                  </a:solidFill>
                </a:uFill>
                <a:latin typeface="Century Gothic"/>
                <a:ea typeface="Century Gothic"/>
              </a:rPr>
              <a:t> </a:t>
            </a:r>
            <a:r>
              <a:rPr b="0" lang="en-IN" sz="1600" spc="-1" strike="noStrike">
                <a:solidFill>
                  <a:srgbClr val="ffffff"/>
                </a:solidFill>
                <a:uFill>
                  <a:solidFill>
                    <a:srgbClr val="ffffff"/>
                  </a:solidFill>
                </a:uFill>
                <a:latin typeface="Century Gothic"/>
                <a:ea typeface="Century Gothic"/>
              </a:rPr>
              <a:t>NLTK- For text processing</a:t>
            </a:r>
            <a:endParaRPr b="0" lang="en-IN" sz="1800" spc="-1" strike="noStrike">
              <a:solidFill>
                <a:srgbClr val="ffffff"/>
              </a:solidFill>
              <a:uFill>
                <a:solidFill>
                  <a:srgbClr val="ffffff"/>
                </a:solidFill>
              </a:uFill>
              <a:latin typeface="Arial"/>
            </a:endParaRPr>
          </a:p>
          <a:p>
            <a:pPr marL="285840" indent="-285120">
              <a:lnSpc>
                <a:spcPct val="72000"/>
              </a:lnSpc>
              <a:buClr>
                <a:srgbClr val="ffffff"/>
              </a:buClr>
              <a:buFont typeface="Arial"/>
              <a:buChar char="•"/>
            </a:pPr>
            <a:r>
              <a:rPr b="0" lang="en-IN" sz="1600" spc="-1" strike="noStrike">
                <a:solidFill>
                  <a:srgbClr val="ffffff"/>
                </a:solidFill>
                <a:uFill>
                  <a:solidFill>
                    <a:srgbClr val="ffffff"/>
                  </a:solidFill>
                </a:uFill>
                <a:latin typeface="Century Gothic"/>
                <a:ea typeface="Century Gothic"/>
              </a:rPr>
              <a:t> </a:t>
            </a:r>
            <a:r>
              <a:rPr b="0" lang="en-IN" sz="1600" spc="-1" strike="noStrike">
                <a:solidFill>
                  <a:srgbClr val="ffffff"/>
                </a:solidFill>
                <a:uFill>
                  <a:solidFill>
                    <a:srgbClr val="ffffff"/>
                  </a:solidFill>
                </a:uFill>
                <a:latin typeface="Century Gothic"/>
                <a:ea typeface="Century Gothic"/>
              </a:rPr>
              <a:t>Pandas- for data analysis and manipulation on tables</a:t>
            </a:r>
            <a:endParaRPr b="0" lang="en-IN" sz="1800" spc="-1" strike="noStrike">
              <a:solidFill>
                <a:srgbClr val="ffffff"/>
              </a:solidFill>
              <a:uFill>
                <a:solidFill>
                  <a:srgbClr val="ffffff"/>
                </a:solidFill>
              </a:uFill>
              <a:latin typeface="Arial"/>
            </a:endParaRPr>
          </a:p>
          <a:p>
            <a:pPr marL="285840" indent="-285120">
              <a:lnSpc>
                <a:spcPct val="72000"/>
              </a:lnSpc>
              <a:buClr>
                <a:srgbClr val="ffffff"/>
              </a:buClr>
              <a:buFont typeface="Arial"/>
              <a:buChar char="•"/>
            </a:pPr>
            <a:r>
              <a:rPr b="0" lang="en-IN" sz="1600" spc="-1" strike="noStrike">
                <a:solidFill>
                  <a:srgbClr val="ffffff"/>
                </a:solidFill>
                <a:uFill>
                  <a:solidFill>
                    <a:srgbClr val="ffffff"/>
                  </a:solidFill>
                </a:uFill>
                <a:latin typeface="Century Gothic"/>
                <a:ea typeface="Century Gothic"/>
              </a:rPr>
              <a:t>Numpy-support large set of arrays and manipulation in data cleaning.</a:t>
            </a:r>
            <a:endParaRPr b="0" lang="en-IN" sz="1800" spc="-1" strike="noStrike">
              <a:solidFill>
                <a:srgbClr val="ffffff"/>
              </a:solidFill>
              <a:uFill>
                <a:solidFill>
                  <a:srgbClr val="ffffff"/>
                </a:solidFill>
              </a:uFill>
              <a:latin typeface="Arial"/>
            </a:endParaRPr>
          </a:p>
          <a:p>
            <a:pPr marL="285840" indent="-285120">
              <a:lnSpc>
                <a:spcPct val="72000"/>
              </a:lnSpc>
              <a:buClr>
                <a:srgbClr val="ffffff"/>
              </a:buClr>
              <a:buFont typeface="Arial"/>
              <a:buChar char="•"/>
            </a:pPr>
            <a:r>
              <a:rPr b="0" lang="en-IN" sz="1600" spc="-1" strike="noStrike">
                <a:solidFill>
                  <a:srgbClr val="ffffff"/>
                </a:solidFill>
                <a:uFill>
                  <a:solidFill>
                    <a:srgbClr val="ffffff"/>
                  </a:solidFill>
                </a:uFill>
                <a:latin typeface="Century Gothic"/>
                <a:ea typeface="Century Gothic"/>
              </a:rPr>
              <a:t>Scikit learn: machine learning library for data classification.</a:t>
            </a:r>
            <a:endParaRPr b="0" lang="en-IN" sz="1800" spc="-1" strike="noStrike">
              <a:solidFill>
                <a:srgbClr val="ffffff"/>
              </a:solidFill>
              <a:uFill>
                <a:solidFill>
                  <a:srgbClr val="ffffff"/>
                </a:solidFill>
              </a:uFill>
              <a:latin typeface="Arial"/>
            </a:endParaRPr>
          </a:p>
          <a:p>
            <a:pPr marL="285840" indent="-285120">
              <a:lnSpc>
                <a:spcPct val="72000"/>
              </a:lnSpc>
              <a:buClr>
                <a:srgbClr val="ffffff"/>
              </a:buClr>
              <a:buFont typeface="Arial"/>
              <a:buChar char="•"/>
            </a:pPr>
            <a:r>
              <a:rPr b="0" lang="en-IN" sz="1600" spc="-1" strike="noStrike">
                <a:solidFill>
                  <a:srgbClr val="ffffff"/>
                </a:solidFill>
                <a:uFill>
                  <a:solidFill>
                    <a:srgbClr val="ffffff"/>
                  </a:solidFill>
                </a:uFill>
                <a:latin typeface="Century Gothic"/>
                <a:ea typeface="Century Gothic"/>
              </a:rPr>
              <a:t>Recurrent neural network is used for neural network building with lstm units to build a supervised learning model.</a:t>
            </a:r>
            <a:endParaRPr b="0" lang="en-IN" sz="1800" spc="-1" strike="noStrike">
              <a:solidFill>
                <a:srgbClr val="ffffff"/>
              </a:solidFill>
              <a:uFill>
                <a:solidFill>
                  <a:srgbClr val="ffffff"/>
                </a:solidFill>
              </a:uFill>
              <a:latin typeface="Arial"/>
            </a:endParaRPr>
          </a:p>
          <a:p>
            <a:pPr marL="285840" indent="-285120">
              <a:lnSpc>
                <a:spcPct val="72000"/>
              </a:lnSpc>
              <a:buClr>
                <a:srgbClr val="ffffff"/>
              </a:buClr>
              <a:buFont typeface="Arial"/>
              <a:buChar char="•"/>
            </a:pPr>
            <a:r>
              <a:rPr b="0" lang="en-IN" sz="1600" spc="-1" strike="noStrike">
                <a:solidFill>
                  <a:srgbClr val="ffffff"/>
                </a:solidFill>
                <a:uFill>
                  <a:solidFill>
                    <a:srgbClr val="ffffff"/>
                  </a:solidFill>
                </a:uFill>
                <a:latin typeface="Century Gothic"/>
                <a:ea typeface="Century Gothic"/>
              </a:rPr>
              <a:t>Django is used to create database driven website front end for our project.</a:t>
            </a:r>
            <a:endParaRPr b="0" lang="en-IN" sz="1800" spc="-1" strike="noStrike">
              <a:solidFill>
                <a:srgbClr val="ffffff"/>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988000" y="548640"/>
            <a:ext cx="3239640" cy="1247040"/>
          </a:xfrm>
          <a:prstGeom prst="rect">
            <a:avLst/>
          </a:prstGeom>
          <a:noFill/>
          <a:ln w="12600">
            <a:noFill/>
          </a:ln>
        </p:spPr>
        <p:style>
          <a:lnRef idx="0"/>
          <a:fillRef idx="0"/>
          <a:effectRef idx="0"/>
          <a:fontRef idx="minor"/>
        </p:style>
        <p:txBody>
          <a:bodyPr lIns="45720" rIns="45720" tIns="45000" bIns="45000" anchor="ctr"/>
          <a:p>
            <a:pPr algn="ctr">
              <a:lnSpc>
                <a:spcPct val="100000"/>
              </a:lnSpc>
            </a:pPr>
            <a:r>
              <a:rPr b="0" lang="en-IN" sz="4970" spc="-1" strike="noStrike" cap="all">
                <a:solidFill>
                  <a:srgbClr val="ffffff"/>
                </a:solidFill>
                <a:uFill>
                  <a:solidFill>
                    <a:srgbClr val="ffffff"/>
                  </a:solidFill>
                </a:uFill>
                <a:latin typeface="Century Gothic"/>
                <a:ea typeface="Century Gothic"/>
              </a:rPr>
              <a:t>         </a:t>
            </a:r>
            <a:r>
              <a:rPr b="0" lang="en-IN" sz="2950" spc="-1" strike="noStrike" cap="all">
                <a:solidFill>
                  <a:srgbClr val="ffffff"/>
                </a:solidFill>
                <a:uFill>
                  <a:solidFill>
                    <a:srgbClr val="ffffff"/>
                  </a:solidFill>
                </a:uFill>
                <a:latin typeface="Century Gothic"/>
                <a:ea typeface="Century Gothic"/>
              </a:rPr>
              <a:t>Hardware:</a:t>
            </a:r>
            <a:endParaRPr b="0" lang="en-IN" sz="1800" spc="-1" strike="noStrike">
              <a:solidFill>
                <a:srgbClr val="ffffff"/>
              </a:solidFill>
              <a:uFill>
                <a:solidFill>
                  <a:srgbClr val="ffffff"/>
                </a:solidFill>
              </a:uFill>
              <a:latin typeface="Arial"/>
            </a:endParaRPr>
          </a:p>
        </p:txBody>
      </p:sp>
      <p:sp>
        <p:nvSpPr>
          <p:cNvPr id="122" name="CustomShape 2"/>
          <p:cNvSpPr/>
          <p:nvPr/>
        </p:nvSpPr>
        <p:spPr>
          <a:xfrm>
            <a:off x="827640" y="2205000"/>
            <a:ext cx="6768000" cy="2447640"/>
          </a:xfrm>
          <a:prstGeom prst="rect">
            <a:avLst/>
          </a:prstGeom>
          <a:noFill/>
          <a:ln w="12600">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1800" spc="-1" strike="noStrike">
                <a:solidFill>
                  <a:srgbClr val="ffffff"/>
                </a:solidFill>
                <a:uFill>
                  <a:solidFill>
                    <a:srgbClr val="ffffff"/>
                  </a:solidFill>
                </a:uFill>
                <a:latin typeface="Times New Roman"/>
                <a:ea typeface="Times New Roman"/>
              </a:rPr>
              <a:t>                       </a:t>
            </a:r>
            <a:r>
              <a:rPr b="0" lang="en-IN" sz="1800" spc="-1" strike="noStrike">
                <a:solidFill>
                  <a:srgbClr val="ffffff"/>
                </a:solidFill>
                <a:uFill>
                  <a:solidFill>
                    <a:srgbClr val="ffffff"/>
                  </a:solidFill>
                </a:uFill>
                <a:latin typeface="Times New Roman"/>
                <a:ea typeface="Times New Roman"/>
              </a:rPr>
              <a:t>Processor                          :    64 bit</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1800" spc="-1" strike="noStrike">
                <a:solidFill>
                  <a:srgbClr val="ffffff"/>
                </a:solidFill>
                <a:uFill>
                  <a:solidFill>
                    <a:srgbClr val="ffffff"/>
                  </a:solidFill>
                </a:uFill>
                <a:latin typeface="Times New Roman"/>
                <a:ea typeface="Times New Roman"/>
              </a:rPr>
              <a:t>                       </a:t>
            </a:r>
            <a:r>
              <a:rPr b="0" lang="en-IN" sz="1800" spc="-1" strike="noStrike">
                <a:solidFill>
                  <a:srgbClr val="ffffff"/>
                </a:solidFill>
                <a:uFill>
                  <a:solidFill>
                    <a:srgbClr val="ffffff"/>
                  </a:solidFill>
                </a:uFill>
                <a:latin typeface="Times New Roman"/>
                <a:ea typeface="Times New Roman"/>
              </a:rPr>
              <a:t>Speed                                :    3.5 GHz</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1800" spc="-1" strike="noStrike">
                <a:solidFill>
                  <a:srgbClr val="ffffff"/>
                </a:solidFill>
                <a:uFill>
                  <a:solidFill>
                    <a:srgbClr val="ffffff"/>
                  </a:solidFill>
                </a:uFill>
                <a:latin typeface="Times New Roman"/>
                <a:ea typeface="Times New Roman"/>
              </a:rPr>
              <a:t>                       </a:t>
            </a:r>
            <a:r>
              <a:rPr b="0" lang="en-IN" sz="1800" spc="-1" strike="noStrike">
                <a:solidFill>
                  <a:srgbClr val="ffffff"/>
                </a:solidFill>
                <a:uFill>
                  <a:solidFill>
                    <a:srgbClr val="ffffff"/>
                  </a:solidFill>
                </a:uFill>
                <a:latin typeface="Times New Roman"/>
                <a:ea typeface="Times New Roman"/>
              </a:rPr>
              <a:t>RAM                                 :    4GB (min)</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1800" spc="-1" strike="noStrike">
                <a:solidFill>
                  <a:srgbClr val="ffffff"/>
                </a:solidFill>
                <a:uFill>
                  <a:solidFill>
                    <a:srgbClr val="ffffff"/>
                  </a:solidFill>
                </a:uFill>
                <a:latin typeface="Times New Roman"/>
                <a:ea typeface="Times New Roman"/>
              </a:rPr>
              <a:t>                       </a:t>
            </a:r>
            <a:r>
              <a:rPr b="0" lang="en-IN" sz="1800" spc="-1" strike="noStrike">
                <a:solidFill>
                  <a:srgbClr val="ffffff"/>
                </a:solidFill>
                <a:uFill>
                  <a:solidFill>
                    <a:srgbClr val="ffffff"/>
                  </a:solidFill>
                </a:uFill>
                <a:latin typeface="Times New Roman"/>
                <a:ea typeface="Times New Roman"/>
              </a:rPr>
              <a:t>Hard Disk                          :    40 GB</a:t>
            </a:r>
            <a:endParaRPr b="0" lang="en-IN" sz="1800" spc="-1" strike="noStrike">
              <a:solidFill>
                <a:srgbClr val="ffffff"/>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060000" y="980640"/>
            <a:ext cx="4031640" cy="1009800"/>
          </a:xfrm>
          <a:prstGeom prst="rect">
            <a:avLst/>
          </a:prstGeom>
          <a:noFill/>
          <a:ln w="12600">
            <a:noFill/>
          </a:ln>
        </p:spPr>
        <p:style>
          <a:lnRef idx="0"/>
          <a:fillRef idx="0"/>
          <a:effectRef idx="0"/>
          <a:fontRef idx="minor"/>
        </p:style>
        <p:txBody>
          <a:bodyPr lIns="45720" rIns="45720" tIns="45000" bIns="45000" anchor="ctr"/>
          <a:p>
            <a:pPr algn="r">
              <a:lnSpc>
                <a:spcPct val="100000"/>
              </a:lnSpc>
            </a:pPr>
            <a:r>
              <a:rPr b="0" lang="en-IN" sz="3600" spc="-1" strike="noStrike" cap="all">
                <a:solidFill>
                  <a:srgbClr val="ffffff"/>
                </a:solidFill>
                <a:uFill>
                  <a:solidFill>
                    <a:srgbClr val="ffffff"/>
                  </a:solidFill>
                </a:uFill>
                <a:latin typeface="Century Gothic"/>
                <a:ea typeface="Century Gothic"/>
              </a:rPr>
              <a:t>Conclusion:</a:t>
            </a:r>
            <a:endParaRPr b="0" lang="en-IN" sz="1800" spc="-1" strike="noStrike">
              <a:solidFill>
                <a:srgbClr val="ffffff"/>
              </a:solidFill>
              <a:uFill>
                <a:solidFill>
                  <a:srgbClr val="ffffff"/>
                </a:solidFill>
              </a:uFill>
              <a:latin typeface="Arial"/>
            </a:endParaRPr>
          </a:p>
        </p:txBody>
      </p:sp>
      <p:sp>
        <p:nvSpPr>
          <p:cNvPr id="124" name="CustomShape 2"/>
          <p:cNvSpPr/>
          <p:nvPr/>
        </p:nvSpPr>
        <p:spPr>
          <a:xfrm>
            <a:off x="539640" y="2565000"/>
            <a:ext cx="8208360" cy="2087640"/>
          </a:xfrm>
          <a:prstGeom prst="rect">
            <a:avLst/>
          </a:prstGeom>
          <a:noFill/>
          <a:ln w="12600">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Successfully, develop a novel model of semantically rich hybrid neural network which are guided by supervised teaching models for emotion classification.</a:t>
            </a:r>
            <a:endParaRPr b="0" lang="en-IN" sz="1800" spc="-1" strike="noStrike">
              <a:solidFill>
                <a:srgbClr val="ffffff"/>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914400" y="1803240"/>
            <a:ext cx="7314480" cy="1824480"/>
          </a:xfrm>
          <a:prstGeom prst="rect">
            <a:avLst/>
          </a:prstGeom>
          <a:noFill/>
          <a:ln w="12600">
            <a:noFill/>
          </a:ln>
        </p:spPr>
        <p:style>
          <a:lnRef idx="0"/>
          <a:fillRef idx="0"/>
          <a:effectRef idx="0"/>
          <a:fontRef idx="minor"/>
        </p:style>
        <p:txBody>
          <a:bodyPr lIns="45720" rIns="45720" tIns="45000" bIns="45000" anchor="ctr"/>
          <a:p>
            <a:pPr algn="r">
              <a:lnSpc>
                <a:spcPct val="100000"/>
              </a:lnSpc>
            </a:pPr>
            <a:r>
              <a:rPr b="0" lang="en-IN" sz="4000" spc="-1" strike="noStrike" cap="all">
                <a:solidFill>
                  <a:srgbClr val="ffffff"/>
                </a:solidFill>
                <a:uFill>
                  <a:solidFill>
                    <a:srgbClr val="ffffff"/>
                  </a:solidFill>
                </a:uFill>
                <a:latin typeface="Century Gothic"/>
                <a:ea typeface="Century Gothic"/>
              </a:rPr>
              <a:t>THANK YOU! </a:t>
            </a:r>
            <a:endParaRPr b="0" lang="en-IN" sz="1800" spc="-1" strike="noStrike">
              <a:solidFill>
                <a:srgbClr val="ffffff"/>
              </a:solidFill>
              <a:uFill>
                <a:solidFill>
                  <a:srgbClr val="ffffff"/>
                </a:solidFill>
              </a:uFill>
              <a:latin typeface="Arial"/>
            </a:endParaRPr>
          </a:p>
        </p:txBody>
      </p:sp>
      <p:sp>
        <p:nvSpPr>
          <p:cNvPr id="126" name="CustomShape 2"/>
          <p:cNvSpPr/>
          <p:nvPr/>
        </p:nvSpPr>
        <p:spPr>
          <a:xfrm>
            <a:off x="457200" y="1600200"/>
            <a:ext cx="8228880" cy="5257080"/>
          </a:xfrm>
          <a:prstGeom prst="rect">
            <a:avLst/>
          </a:prstGeom>
          <a:noFill/>
          <a:ln w="12600">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2200" spc="-1" strike="noStrike">
                <a:solidFill>
                  <a:srgbClr val="ffffff"/>
                </a:solidFill>
                <a:uFill>
                  <a:solidFill>
                    <a:srgbClr val="ffffff"/>
                  </a:solidFill>
                </a:uFill>
                <a:latin typeface="Century Gothic"/>
                <a:ea typeface="Century Gothic"/>
              </a:rPr>
              <a:t> </a:t>
            </a:r>
            <a:endParaRPr b="0" lang="en-IN" sz="1800" spc="-1" strike="noStrike">
              <a:solidFill>
                <a:srgbClr val="ffffff"/>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23640" y="620640"/>
            <a:ext cx="3237480" cy="721800"/>
          </a:xfrm>
          <a:prstGeom prst="rect">
            <a:avLst/>
          </a:prstGeom>
          <a:noFill/>
          <a:ln w="12600">
            <a:noFill/>
          </a:ln>
        </p:spPr>
        <p:style>
          <a:lnRef idx="0"/>
          <a:fillRef idx="0"/>
          <a:effectRef idx="0"/>
          <a:fontRef idx="minor"/>
        </p:style>
        <p:txBody>
          <a:bodyPr lIns="45720" rIns="45720" tIns="45000" bIns="45000" anchor="ctr"/>
          <a:p>
            <a:pPr algn="r">
              <a:lnSpc>
                <a:spcPct val="100000"/>
              </a:lnSpc>
            </a:pPr>
            <a:r>
              <a:rPr b="0" lang="en-IN" sz="3000" spc="-1" strike="noStrike" cap="all">
                <a:solidFill>
                  <a:srgbClr val="ffffff"/>
                </a:solidFill>
                <a:uFill>
                  <a:solidFill>
                    <a:srgbClr val="ffffff"/>
                  </a:solidFill>
                </a:uFill>
                <a:latin typeface="Century Gothic"/>
                <a:ea typeface="Century Gothic"/>
              </a:rPr>
              <a:t>INTRODUCTION:</a:t>
            </a:r>
            <a:endParaRPr b="0" lang="en-IN" sz="1800" spc="-1" strike="noStrike">
              <a:solidFill>
                <a:srgbClr val="ffffff"/>
              </a:solidFill>
              <a:uFill>
                <a:solidFill>
                  <a:srgbClr val="ffffff"/>
                </a:solidFill>
              </a:uFill>
              <a:latin typeface="Arial"/>
            </a:endParaRPr>
          </a:p>
        </p:txBody>
      </p:sp>
      <p:sp>
        <p:nvSpPr>
          <p:cNvPr id="82" name="CustomShape 2"/>
          <p:cNvSpPr/>
          <p:nvPr/>
        </p:nvSpPr>
        <p:spPr>
          <a:xfrm>
            <a:off x="611640" y="1917000"/>
            <a:ext cx="8280360" cy="3455640"/>
          </a:xfrm>
          <a:prstGeom prst="rect">
            <a:avLst/>
          </a:prstGeom>
          <a:noFill/>
          <a:ln w="12600">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2820" spc="-1" strike="noStrike">
                <a:solidFill>
                  <a:srgbClr val="ffffff"/>
                </a:solidFill>
                <a:uFill>
                  <a:solidFill>
                    <a:srgbClr val="ffffff"/>
                  </a:solidFill>
                </a:uFill>
                <a:latin typeface="Century Gothic"/>
                <a:ea typeface="Century Gothic"/>
              </a:rPr>
              <a:t>Involve social emotion classification which aggregates the emotion  response contributed by various users in comments or tweets.</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2820" spc="-1" strike="noStrike">
                <a:solidFill>
                  <a:srgbClr val="ffffff"/>
                </a:solidFill>
                <a:uFill>
                  <a:solidFill>
                    <a:srgbClr val="ffffff"/>
                  </a:solidFill>
                </a:uFill>
                <a:latin typeface="Century Gothic"/>
                <a:ea typeface="Century Gothic"/>
              </a:rPr>
              <a:t>Semantically rich recurrent neural networks are used to enhance  social emotion classification  and interpretability.</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2820" spc="-1" strike="noStrike">
                <a:solidFill>
                  <a:srgbClr val="ffffff"/>
                </a:solidFill>
                <a:uFill>
                  <a:solidFill>
                    <a:srgbClr val="ffffff"/>
                  </a:solidFill>
                </a:uFill>
                <a:latin typeface="Century Gothic"/>
                <a:ea typeface="Century Gothic"/>
              </a:rPr>
              <a:t>Classified into 13 class labels.</a:t>
            </a:r>
            <a:endParaRPr b="0" lang="en-IN" sz="18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51640" y="260640"/>
            <a:ext cx="4101480" cy="431280"/>
          </a:xfrm>
          <a:prstGeom prst="rect">
            <a:avLst/>
          </a:prstGeom>
          <a:noFill/>
          <a:ln w="12600">
            <a:noFill/>
          </a:ln>
        </p:spPr>
        <p:style>
          <a:lnRef idx="0"/>
          <a:fillRef idx="0"/>
          <a:effectRef idx="0"/>
          <a:fontRef idx="minor"/>
        </p:style>
        <p:txBody>
          <a:bodyPr lIns="45720" rIns="45720" tIns="45000" bIns="45000" anchor="ctr"/>
          <a:p>
            <a:pPr algn="r">
              <a:lnSpc>
                <a:spcPct val="100000"/>
              </a:lnSpc>
            </a:pPr>
            <a:r>
              <a:rPr b="0" lang="en-IN" sz="2210" spc="-1" strike="noStrike" cap="all">
                <a:solidFill>
                  <a:srgbClr val="ffffff"/>
                </a:solidFill>
                <a:uFill>
                  <a:solidFill>
                    <a:srgbClr val="ffffff"/>
                  </a:solidFill>
                </a:uFill>
                <a:latin typeface="Century Gothic"/>
                <a:ea typeface="Century Gothic"/>
              </a:rPr>
              <a:t>Flow of Project:</a:t>
            </a:r>
            <a:endParaRPr b="0" lang="en-IN" sz="1800" spc="-1" strike="noStrike">
              <a:solidFill>
                <a:srgbClr val="ffffff"/>
              </a:solidFill>
              <a:uFill>
                <a:solidFill>
                  <a:srgbClr val="ffffff"/>
                </a:solidFill>
              </a:uFill>
              <a:latin typeface="Arial"/>
            </a:endParaRPr>
          </a:p>
        </p:txBody>
      </p:sp>
      <p:sp>
        <p:nvSpPr>
          <p:cNvPr id="84" name="CustomShape 2"/>
          <p:cNvSpPr/>
          <p:nvPr/>
        </p:nvSpPr>
        <p:spPr>
          <a:xfrm>
            <a:off x="539640" y="1124640"/>
            <a:ext cx="7920000" cy="4896000"/>
          </a:xfrm>
          <a:prstGeom prst="rect">
            <a:avLst/>
          </a:prstGeom>
          <a:noFill/>
          <a:ln w="12600">
            <a:noFill/>
          </a:ln>
        </p:spPr>
        <p:style>
          <a:lnRef idx="0"/>
          <a:fillRef idx="0"/>
          <a:effectRef idx="0"/>
          <a:fontRef idx="minor"/>
        </p:style>
        <p:txBody>
          <a:bodyPr lIns="45720" rIns="45720" tIns="45000" bIns="45000"/>
          <a:p>
            <a:pPr marL="228600" indent="-227880">
              <a:lnSpc>
                <a:spcPct val="100000"/>
              </a:lnSpc>
              <a:buClr>
                <a:srgbClr val="ffffff"/>
              </a:buClr>
              <a:buFont typeface="Arial"/>
              <a:buChar char="•"/>
            </a:pPr>
            <a:r>
              <a:rPr b="0" lang="en-IN" sz="2800" spc="-1" strike="noStrike">
                <a:solidFill>
                  <a:srgbClr val="ffffff"/>
                </a:solidFill>
                <a:uFill>
                  <a:solidFill>
                    <a:srgbClr val="ffffff"/>
                  </a:solidFill>
                </a:uFill>
                <a:latin typeface="Century Gothic"/>
                <a:ea typeface="Century Gothic"/>
              </a:rPr>
              <a:t>Deep learning(building neural network) + supervised learning models=social emotion</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2800" spc="-1" strike="noStrike">
                <a:solidFill>
                  <a:srgbClr val="ffffff"/>
                </a:solidFill>
                <a:uFill>
                  <a:solidFill>
                    <a:srgbClr val="ffffff"/>
                  </a:solidFill>
                </a:uFill>
                <a:latin typeface="Century Gothic"/>
                <a:ea typeface="Century Gothic"/>
              </a:rPr>
              <a:t>Classification:</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2800" spc="-1" strike="noStrike">
                <a:solidFill>
                  <a:srgbClr val="ffffff"/>
                </a:solidFill>
                <a:uFill>
                  <a:solidFill>
                    <a:srgbClr val="ffffff"/>
                  </a:solidFill>
                </a:uFill>
                <a:latin typeface="Century Gothic"/>
                <a:ea typeface="Century Gothic"/>
              </a:rPr>
              <a:t> </a:t>
            </a:r>
            <a:r>
              <a:rPr b="0" lang="en-IN" sz="2800" spc="-1" strike="noStrike">
                <a:solidFill>
                  <a:srgbClr val="ffffff"/>
                </a:solidFill>
                <a:uFill>
                  <a:solidFill>
                    <a:srgbClr val="ffffff"/>
                  </a:solidFill>
                </a:uFill>
                <a:latin typeface="Century Gothic"/>
                <a:ea typeface="Century Gothic"/>
              </a:rPr>
              <a:t>It takes the document  features first and it does the data cleaning and data analysis then secondly, supervised learning model are used for feature transformation in neural network building.</a:t>
            </a:r>
            <a:endParaRPr b="0" lang="en-IN" sz="1800" spc="-1" strike="noStrike">
              <a:solidFill>
                <a:srgbClr val="ffffff"/>
              </a:solidFill>
              <a:uFill>
                <a:solidFill>
                  <a:srgbClr val="ffffff"/>
                </a:solidFill>
              </a:uFill>
              <a:latin typeface="Arial"/>
            </a:endParaRPr>
          </a:p>
          <a:p>
            <a:pPr marL="228600" indent="-227880">
              <a:lnSpc>
                <a:spcPct val="100000"/>
              </a:lnSpc>
              <a:buClr>
                <a:srgbClr val="ffffff"/>
              </a:buClr>
              <a:buFont typeface="Arial"/>
              <a:buChar char="•"/>
            </a:pPr>
            <a:r>
              <a:rPr b="0" lang="en-IN" sz="2800" spc="-1" strike="noStrike">
                <a:solidFill>
                  <a:srgbClr val="ffffff"/>
                </a:solidFill>
                <a:uFill>
                  <a:solidFill>
                    <a:srgbClr val="ffffff"/>
                  </a:solidFill>
                </a:uFill>
                <a:latin typeface="Century Gothic"/>
                <a:ea typeface="Century Gothic"/>
              </a:rPr>
              <a:t>The neural networks help to improve the accuracy. In  case of our project it improved our accuracy from 61.9% to 92%.</a:t>
            </a:r>
            <a:endParaRPr b="0" lang="en-IN" sz="18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image3.png" descr=""/>
          <p:cNvPicPr/>
          <p:nvPr/>
        </p:nvPicPr>
        <p:blipFill>
          <a:blip r:embed="rId1"/>
          <a:stretch/>
        </p:blipFill>
        <p:spPr>
          <a:xfrm>
            <a:off x="2411640" y="116640"/>
            <a:ext cx="6731640" cy="6579000"/>
          </a:xfrm>
          <a:prstGeom prst="rect">
            <a:avLst/>
          </a:prstGeom>
          <a:ln w="12600">
            <a:noFill/>
          </a:ln>
        </p:spPr>
      </p:pic>
      <p:sp>
        <p:nvSpPr>
          <p:cNvPr id="86" name="CustomShape 1"/>
          <p:cNvSpPr/>
          <p:nvPr/>
        </p:nvSpPr>
        <p:spPr>
          <a:xfrm>
            <a:off x="323640" y="1196640"/>
            <a:ext cx="1943640" cy="4960800"/>
          </a:xfrm>
          <a:prstGeom prst="rect">
            <a:avLst/>
          </a:prstGeom>
          <a:noFill/>
          <a:ln w="12600">
            <a:noFill/>
          </a:ln>
        </p:spPr>
        <p:style>
          <a:lnRef idx="0"/>
          <a:fillRef idx="0"/>
          <a:effectRef idx="0"/>
          <a:fontRef idx="minor"/>
        </p:style>
        <p:txBody>
          <a:bodyPr lIns="45720" rIns="45720" tIns="45000" bIns="45000"/>
          <a:p>
            <a:pPr>
              <a:lnSpc>
                <a:spcPct val="100000"/>
              </a:lnSpc>
            </a:pPr>
            <a:r>
              <a:rPr b="0" lang="en-IN" sz="1600" spc="-1" strike="noStrike">
                <a:solidFill>
                  <a:srgbClr val="ffffff"/>
                </a:solidFill>
                <a:uFill>
                  <a:solidFill>
                    <a:srgbClr val="ffffff"/>
                  </a:solidFill>
                </a:uFill>
                <a:latin typeface="Times New Roman"/>
                <a:ea typeface="Times New Roman"/>
              </a:rPr>
              <a:t>Used the Spyder platform which  is an </a:t>
            </a:r>
            <a:r>
              <a:rPr b="0" lang="en-IN" sz="1600" spc="-1" strike="noStrike" u="sng">
                <a:solidFill>
                  <a:srgbClr val="0000ff"/>
                </a:solidFill>
                <a:uFill>
                  <a:solidFill>
                    <a:srgbClr val="ffffff"/>
                  </a:solidFill>
                </a:uFill>
                <a:latin typeface="Times New Roman"/>
                <a:ea typeface="Times New Roman"/>
                <a:hlinkClick r:id="rId2"/>
              </a:rPr>
              <a:t>open source</a:t>
            </a:r>
            <a:r>
              <a:rPr b="0" lang="en-IN" sz="1600" spc="-1" strike="noStrike">
                <a:solidFill>
                  <a:srgbClr val="ffffff"/>
                </a:solidFill>
                <a:uFill>
                  <a:solidFill>
                    <a:srgbClr val="ffffff"/>
                  </a:solidFill>
                </a:uFill>
                <a:latin typeface="Times New Roman"/>
                <a:ea typeface="Times New Roman"/>
              </a:rPr>
              <a:t> cross-platform </a:t>
            </a:r>
            <a:r>
              <a:rPr b="0" lang="en-IN" sz="1600" spc="-1" strike="noStrike" u="sng">
                <a:solidFill>
                  <a:srgbClr val="0000ff"/>
                </a:solidFill>
                <a:uFill>
                  <a:solidFill>
                    <a:srgbClr val="ffffff"/>
                  </a:solidFill>
                </a:uFill>
                <a:latin typeface="Times New Roman"/>
                <a:ea typeface="Times New Roman"/>
                <a:hlinkClick r:id="rId3"/>
              </a:rPr>
              <a:t>integrated development environment</a:t>
            </a:r>
            <a:r>
              <a:rPr b="0" lang="en-IN" sz="1600" spc="-1" strike="noStrike">
                <a:solidFill>
                  <a:srgbClr val="ffffff"/>
                </a:solidFill>
                <a:uFill>
                  <a:solidFill>
                    <a:srgbClr val="ffffff"/>
                  </a:solidFill>
                </a:uFill>
                <a:latin typeface="Times New Roman"/>
                <a:ea typeface="Times New Roman"/>
              </a:rPr>
              <a:t> (IDE) for scientific programming in the </a:t>
            </a:r>
            <a:r>
              <a:rPr b="0" lang="en-IN" sz="1600" spc="-1" strike="noStrike" u="sng">
                <a:solidFill>
                  <a:srgbClr val="0000ff"/>
                </a:solidFill>
                <a:uFill>
                  <a:solidFill>
                    <a:srgbClr val="ffffff"/>
                  </a:solidFill>
                </a:uFill>
                <a:latin typeface="Times New Roman"/>
                <a:ea typeface="Times New Roman"/>
                <a:hlinkClick r:id="rId4"/>
              </a:rPr>
              <a:t>Python language</a:t>
            </a:r>
            <a:r>
              <a:rPr b="0" lang="en-IN" sz="1600" spc="-1" strike="noStrike">
                <a:solidFill>
                  <a:srgbClr val="ffffff"/>
                </a:solidFill>
                <a:uFill>
                  <a:solidFill>
                    <a:srgbClr val="ffffff"/>
                  </a:solidFill>
                </a:uFill>
                <a:latin typeface="Times New Roman"/>
                <a:ea typeface="Times New Roman"/>
              </a:rPr>
              <a:t>. Spyder integrates </a:t>
            </a:r>
            <a:r>
              <a:rPr b="0" lang="en-IN" sz="1600" spc="-1" strike="noStrike" u="sng">
                <a:solidFill>
                  <a:srgbClr val="0000ff"/>
                </a:solidFill>
                <a:uFill>
                  <a:solidFill>
                    <a:srgbClr val="ffffff"/>
                  </a:solidFill>
                </a:uFill>
                <a:latin typeface="Times New Roman"/>
                <a:ea typeface="Times New Roman"/>
                <a:hlinkClick r:id="rId5"/>
              </a:rPr>
              <a:t>NumPy</a:t>
            </a:r>
            <a:r>
              <a:rPr b="0" lang="en-IN" sz="1600" spc="-1" strike="noStrike">
                <a:solidFill>
                  <a:srgbClr val="ffffff"/>
                </a:solidFill>
                <a:uFill>
                  <a:solidFill>
                    <a:srgbClr val="ffffff"/>
                  </a:solidFill>
                </a:uFill>
                <a:latin typeface="Times New Roman"/>
                <a:ea typeface="Times New Roman"/>
              </a:rPr>
              <a:t>, </a:t>
            </a:r>
            <a:r>
              <a:rPr b="0" lang="en-IN" sz="1600" spc="-1" strike="noStrike" u="sng">
                <a:solidFill>
                  <a:srgbClr val="0000ff"/>
                </a:solidFill>
                <a:uFill>
                  <a:solidFill>
                    <a:srgbClr val="ffffff"/>
                  </a:solidFill>
                </a:uFill>
                <a:latin typeface="Times New Roman"/>
                <a:ea typeface="Times New Roman"/>
                <a:hlinkClick r:id="rId6"/>
              </a:rPr>
              <a:t>SciPy</a:t>
            </a:r>
            <a:r>
              <a:rPr b="0" lang="en-IN" sz="1600" spc="-1" strike="noStrike">
                <a:solidFill>
                  <a:srgbClr val="ffffff"/>
                </a:solidFill>
                <a:uFill>
                  <a:solidFill>
                    <a:srgbClr val="ffffff"/>
                  </a:solidFill>
                </a:uFill>
                <a:latin typeface="Times New Roman"/>
                <a:ea typeface="Times New Roman"/>
              </a:rPr>
              <a:t>, </a:t>
            </a:r>
            <a:r>
              <a:rPr b="0" lang="en-IN" sz="1600" spc="-1" strike="noStrike" u="sng">
                <a:solidFill>
                  <a:srgbClr val="0000ff"/>
                </a:solidFill>
                <a:uFill>
                  <a:solidFill>
                    <a:srgbClr val="ffffff"/>
                  </a:solidFill>
                </a:uFill>
                <a:latin typeface="Times New Roman"/>
                <a:ea typeface="Times New Roman"/>
                <a:hlinkClick r:id="rId7"/>
              </a:rPr>
              <a:t>Matplotlib</a:t>
            </a:r>
            <a:r>
              <a:rPr b="0" lang="en-IN" sz="1600" spc="-1" strike="noStrike">
                <a:solidFill>
                  <a:srgbClr val="ffffff"/>
                </a:solidFill>
                <a:uFill>
                  <a:solidFill>
                    <a:srgbClr val="ffffff"/>
                  </a:solidFill>
                </a:uFill>
                <a:latin typeface="Times New Roman"/>
                <a:ea typeface="Times New Roman"/>
              </a:rPr>
              <a:t> as well as other open </a:t>
            </a:r>
            <a:r>
              <a:rPr b="0" lang="en-IN" sz="1800" spc="-1" strike="noStrike">
                <a:solidFill>
                  <a:srgbClr val="ffffff"/>
                </a:solidFill>
                <a:uFill>
                  <a:solidFill>
                    <a:srgbClr val="ffffff"/>
                  </a:solidFill>
                </a:uFill>
                <a:latin typeface="Times New Roman"/>
                <a:ea typeface="Times New Roman"/>
              </a:rPr>
              <a:t>source software.</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Times New Roman"/>
                <a:ea typeface="Times New Roman"/>
              </a:rPr>
              <a:t>It has:</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Times New Roman"/>
                <a:ea typeface="Times New Roman"/>
              </a:rPr>
              <a:t>1.Program space</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Times New Roman"/>
                <a:ea typeface="Times New Roman"/>
              </a:rPr>
              <a:t>2.Console (for execution)</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Times New Roman"/>
                <a:ea typeface="Times New Roman"/>
              </a:rPr>
              <a:t>3. File explorer and variable explorer</a:t>
            </a:r>
            <a:endParaRPr b="0" lang="en-IN" sz="18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image4.png" descr=""/>
          <p:cNvPicPr/>
          <p:nvPr/>
        </p:nvPicPr>
        <p:blipFill>
          <a:blip r:embed="rId1"/>
          <a:stretch/>
        </p:blipFill>
        <p:spPr>
          <a:xfrm>
            <a:off x="107640" y="2193840"/>
            <a:ext cx="9035640" cy="4663440"/>
          </a:xfrm>
          <a:prstGeom prst="rect">
            <a:avLst/>
          </a:prstGeom>
          <a:ln w="12600">
            <a:noFill/>
          </a:ln>
        </p:spPr>
      </p:pic>
      <p:sp>
        <p:nvSpPr>
          <p:cNvPr id="88" name="CustomShape 1"/>
          <p:cNvSpPr/>
          <p:nvPr/>
        </p:nvSpPr>
        <p:spPr>
          <a:xfrm>
            <a:off x="0" y="548640"/>
            <a:ext cx="8963640" cy="1461600"/>
          </a:xfrm>
          <a:prstGeom prst="rect">
            <a:avLst/>
          </a:prstGeom>
          <a:noFill/>
          <a:ln w="12600">
            <a:noFill/>
          </a:ln>
        </p:spPr>
        <p:style>
          <a:lnRef idx="0"/>
          <a:fillRef idx="0"/>
          <a:effectRef idx="0"/>
          <a:fontRef idx="minor"/>
        </p:style>
        <p:txBody>
          <a:bodyPr lIns="45720" rIns="45720" tIns="45000" bIns="45000"/>
          <a:p>
            <a:pPr>
              <a:lnSpc>
                <a:spcPct val="100000"/>
              </a:lnSpc>
            </a:pPr>
            <a:r>
              <a:rPr b="0" lang="en-IN" sz="1800" spc="-1" strike="noStrike">
                <a:solidFill>
                  <a:srgbClr val="ffffff"/>
                </a:solidFill>
                <a:uFill>
                  <a:solidFill>
                    <a:srgbClr val="ffffff"/>
                  </a:solidFill>
                </a:uFill>
                <a:latin typeface="Century Gothic"/>
                <a:ea typeface="Century Gothic"/>
              </a:rPr>
              <a:t>Here libraries such as numpy and pandas are imported to support large set of arrays and matrices &amp; for data analysis and manipulation on numeric tables and time series. The below highlighted code converts the short cut words to meaningful form.Eg: for isn’t is converted to is not and we’ll is converted to we will.</a:t>
            </a:r>
            <a:endParaRPr b="0" lang="en-IN" sz="1800" spc="-1" strike="noStrike">
              <a:solidFill>
                <a:srgbClr val="ffffff"/>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image5.png" descr=""/>
          <p:cNvPicPr/>
          <p:nvPr/>
        </p:nvPicPr>
        <p:blipFill>
          <a:blip r:embed="rId1"/>
          <a:stretch/>
        </p:blipFill>
        <p:spPr>
          <a:xfrm>
            <a:off x="2379960" y="0"/>
            <a:ext cx="6763320" cy="6857280"/>
          </a:xfrm>
          <a:prstGeom prst="rect">
            <a:avLst/>
          </a:prstGeom>
          <a:ln w="12600">
            <a:noFill/>
          </a:ln>
        </p:spPr>
      </p:pic>
      <p:sp>
        <p:nvSpPr>
          <p:cNvPr id="90" name="CustomShape 1"/>
          <p:cNvSpPr/>
          <p:nvPr/>
        </p:nvSpPr>
        <p:spPr>
          <a:xfrm>
            <a:off x="179640" y="980640"/>
            <a:ext cx="2159640" cy="5850000"/>
          </a:xfrm>
          <a:prstGeom prst="rect">
            <a:avLst/>
          </a:prstGeom>
          <a:noFill/>
          <a:ln w="12600">
            <a:noFill/>
          </a:ln>
        </p:spPr>
        <p:style>
          <a:lnRef idx="0"/>
          <a:fillRef idx="0"/>
          <a:effectRef idx="0"/>
          <a:fontRef idx="minor"/>
        </p:style>
        <p:txBody>
          <a:bodyPr lIns="45720" rIns="45720" tIns="45000" bIns="45000"/>
          <a:p>
            <a:pPr>
              <a:lnSpc>
                <a:spcPct val="100000"/>
              </a:lnSpc>
            </a:pPr>
            <a:r>
              <a:rPr b="0" lang="en-IN" sz="1800" spc="-1" strike="noStrike">
                <a:solidFill>
                  <a:srgbClr val="ffffff"/>
                </a:solidFill>
                <a:uFill>
                  <a:solidFill>
                    <a:srgbClr val="ffffff"/>
                  </a:solidFill>
                </a:uFill>
                <a:latin typeface="Century Gothic"/>
                <a:ea typeface="Century Gothic"/>
              </a:rPr>
              <a:t>The beside code describes the data cleaning and data preprocessing of the given input by user as well as for the training dat to test against test data.</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Century Gothic"/>
                <a:ea typeface="Century Gothic"/>
              </a:rPr>
              <a:t>It removes the uncessary words in a sentence and removes tagging words and hastags.</a:t>
            </a:r>
            <a:endParaRPr b="0" lang="en-IN" sz="1800" spc="-1" strike="noStrike">
              <a:solidFill>
                <a:srgbClr val="ffffff"/>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Century Gothic"/>
                <a:ea typeface="Century Gothic"/>
              </a:rPr>
              <a:t>It creates a corpus of words with only meaningful words in sentence.</a:t>
            </a:r>
            <a:endParaRPr b="0" lang="en-IN" sz="1800" spc="-1" strike="noStrike">
              <a:solidFill>
                <a:srgbClr val="ffffff"/>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image6.png" descr=""/>
          <p:cNvPicPr/>
          <p:nvPr/>
        </p:nvPicPr>
        <p:blipFill>
          <a:blip r:embed="rId1"/>
          <a:stretch/>
        </p:blipFill>
        <p:spPr>
          <a:xfrm>
            <a:off x="2336400" y="34560"/>
            <a:ext cx="6806880" cy="6822720"/>
          </a:xfrm>
          <a:prstGeom prst="rect">
            <a:avLst/>
          </a:prstGeom>
          <a:ln w="12600">
            <a:noFill/>
          </a:ln>
        </p:spPr>
      </p:pic>
      <p:sp>
        <p:nvSpPr>
          <p:cNvPr id="92" name="CustomShape 1"/>
          <p:cNvSpPr/>
          <p:nvPr/>
        </p:nvSpPr>
        <p:spPr>
          <a:xfrm>
            <a:off x="323640" y="764640"/>
            <a:ext cx="1655640" cy="5027040"/>
          </a:xfrm>
          <a:prstGeom prst="rect">
            <a:avLst/>
          </a:prstGeom>
          <a:noFill/>
          <a:ln w="12600">
            <a:noFill/>
          </a:ln>
        </p:spPr>
        <p:style>
          <a:lnRef idx="0"/>
          <a:fillRef idx="0"/>
          <a:effectRef idx="0"/>
          <a:fontRef idx="minor"/>
        </p:style>
        <p:txBody>
          <a:bodyPr lIns="45720" rIns="45720" tIns="45000" bIns="45000"/>
          <a:p>
            <a:pPr>
              <a:lnSpc>
                <a:spcPct val="100000"/>
              </a:lnSpc>
            </a:pPr>
            <a:r>
              <a:rPr b="0" lang="en-IN" sz="1800" spc="-1" strike="noStrike">
                <a:solidFill>
                  <a:srgbClr val="ffffff"/>
                </a:solidFill>
                <a:uFill>
                  <a:solidFill>
                    <a:srgbClr val="ffffff"/>
                  </a:solidFill>
                </a:uFill>
                <a:latin typeface="Century Gothic"/>
                <a:ea typeface="Century Gothic"/>
              </a:rPr>
              <a:t>NLTK(natural language tool kit is used to recognise our text and symbols. We used the concept of word to vector  with count vectorizer which creates a bag of words related to a class label.</a:t>
            </a:r>
            <a:endParaRPr b="0" lang="en-IN" sz="180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251640" y="1124640"/>
            <a:ext cx="3815640" cy="5076360"/>
          </a:xfrm>
          <a:prstGeom prst="rect">
            <a:avLst/>
          </a:prstGeom>
          <a:noFill/>
          <a:ln>
            <a:noFill/>
          </a:ln>
        </p:spPr>
        <p:style>
          <a:lnRef idx="0"/>
          <a:fillRef idx="0"/>
          <a:effectRef idx="0"/>
          <a:fontRef idx="minor"/>
        </p:style>
        <p:txBody>
          <a:bodyPr lIns="45720" rIns="45720" tIns="45000" bIns="45000"/>
          <a:p>
            <a:pPr>
              <a:lnSpc>
                <a:spcPct val="100000"/>
              </a:lnSpc>
            </a:pPr>
            <a:r>
              <a:rPr b="0" lang="en-IN" sz="2200" spc="-1" strike="noStrike">
                <a:solidFill>
                  <a:srgbClr val="ffffff"/>
                </a:solidFill>
                <a:uFill>
                  <a:solidFill>
                    <a:srgbClr val="ffffff"/>
                  </a:solidFill>
                </a:uFill>
                <a:latin typeface="Century Gothic"/>
                <a:ea typeface="Century Gothic"/>
              </a:rPr>
              <a:t>Count vectorizer concept allows random numbers to be assigned to those bag of words which in turn creates a dictionary (where word is key and no is value) of important words from the dataset.</a:t>
            </a:r>
            <a:endParaRPr b="0" lang="en-IN" sz="1800" spc="-1" strike="noStrike">
              <a:solidFill>
                <a:srgbClr val="ffffff"/>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entury Gothic"/>
                <a:ea typeface="Century Gothic"/>
              </a:rPr>
              <a:t>Keras is the neural network library used in our project to support various functions and API’s for the building of recurrent neural networks which runs on the top of tensorflow backend.</a:t>
            </a:r>
            <a:endParaRPr b="0" lang="en-IN" sz="1800" spc="-1" strike="noStrike">
              <a:solidFill>
                <a:srgbClr val="ffffff"/>
              </a:solidFill>
              <a:uFill>
                <a:solidFill>
                  <a:srgbClr val="ffffff"/>
                </a:solidFill>
              </a:uFill>
              <a:latin typeface="Arial"/>
            </a:endParaRPr>
          </a:p>
        </p:txBody>
      </p:sp>
      <p:pic>
        <p:nvPicPr>
          <p:cNvPr id="94" name="image7.png" descr=""/>
          <p:cNvPicPr/>
          <p:nvPr/>
        </p:nvPicPr>
        <p:blipFill>
          <a:blip r:embed="rId1"/>
          <a:stretch/>
        </p:blipFill>
        <p:spPr>
          <a:xfrm>
            <a:off x="3996000" y="-25200"/>
            <a:ext cx="5112000" cy="7314480"/>
          </a:xfrm>
          <a:prstGeom prst="rect">
            <a:avLst/>
          </a:prstGeom>
          <a:ln w="12600">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2018-03-20T14:08:02Z</dcterms:modified>
  <cp:revision>4</cp:revision>
  <dc:subject/>
  <dc:title/>
</cp:coreProperties>
</file>