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3"/>
    <p:sldId id="257" r:id="rId34"/>
    <p:sldId id="258" r:id="rId35"/>
    <p:sldId id="259" r:id="rId36"/>
    <p:sldId id="260" r:id="rId37"/>
    <p:sldId id="261" r:id="rId38"/>
    <p:sldId id="262" r:id="rId39"/>
    <p:sldId id="263" r:id="rId40"/>
    <p:sldId id="264" r:id="rId41"/>
    <p:sldId id="265" r:id="rId4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odec Pro ExtraBold" charset="1" panose="00000700000000000000"/>
      <p:regular r:id="rId10"/>
    </p:embeddedFont>
    <p:embeddedFont>
      <p:font typeface="Codec Pro ExtraBold Bold" charset="1" panose="00000900000000000000"/>
      <p:regular r:id="rId11"/>
    </p:embeddedFont>
    <p:embeddedFont>
      <p:font typeface="Times New Roman" charset="1" panose="02030502070405020303"/>
      <p:regular r:id="rId12"/>
    </p:embeddedFont>
    <p:embeddedFont>
      <p:font typeface="Times New Roman Bold" charset="1" panose="02030802070405020303"/>
      <p:regular r:id="rId13"/>
    </p:embeddedFont>
    <p:embeddedFont>
      <p:font typeface="Times New Roman Italics" charset="1" panose="02030502070405090303"/>
      <p:regular r:id="rId14"/>
    </p:embeddedFont>
    <p:embeddedFont>
      <p:font typeface="Times New Roman Bold Italics" charset="1" panose="02030802070405090303"/>
      <p:regular r:id="rId15"/>
    </p:embeddedFont>
    <p:embeddedFont>
      <p:font typeface="Times New Roman Medium" charset="1" panose="02030502070405020303"/>
      <p:regular r:id="rId16"/>
    </p:embeddedFont>
    <p:embeddedFont>
      <p:font typeface="Times New Roman Medium Italics" charset="1" panose="02030502070405090303"/>
      <p:regular r:id="rId17"/>
    </p:embeddedFont>
    <p:embeddedFont>
      <p:font typeface="Times New Roman Semi-Bold" charset="1" panose="02030702070405020303"/>
      <p:regular r:id="rId18"/>
    </p:embeddedFont>
    <p:embeddedFont>
      <p:font typeface="Times New Roman Semi-Bold Italics" charset="1" panose="02030702070405090303"/>
      <p:regular r:id="rId19"/>
    </p:embeddedFont>
    <p:embeddedFont>
      <p:font typeface="Times New Roman Ultra-Bold" charset="1" panose="02030902070405020303"/>
      <p:regular r:id="rId20"/>
    </p:embeddedFont>
    <p:embeddedFont>
      <p:font typeface="Open Sauce" charset="1" panose="00000500000000000000"/>
      <p:regular r:id="rId21"/>
    </p:embeddedFont>
    <p:embeddedFont>
      <p:font typeface="Open Sauce Bold" charset="1" panose="00000800000000000000"/>
      <p:regular r:id="rId22"/>
    </p:embeddedFont>
    <p:embeddedFont>
      <p:font typeface="Open Sauce Italics" charset="1" panose="00000500000000000000"/>
      <p:regular r:id="rId23"/>
    </p:embeddedFont>
    <p:embeddedFont>
      <p:font typeface="Open Sauce Bold Italics" charset="1" panose="00000800000000000000"/>
      <p:regular r:id="rId24"/>
    </p:embeddedFont>
    <p:embeddedFont>
      <p:font typeface="Open Sauce Light" charset="1" panose="00000400000000000000"/>
      <p:regular r:id="rId25"/>
    </p:embeddedFont>
    <p:embeddedFont>
      <p:font typeface="Open Sauce Light Italics" charset="1" panose="00000400000000000000"/>
      <p:regular r:id="rId26"/>
    </p:embeddedFont>
    <p:embeddedFont>
      <p:font typeface="Open Sauce Medium" charset="1" panose="00000600000000000000"/>
      <p:regular r:id="rId27"/>
    </p:embeddedFont>
    <p:embeddedFont>
      <p:font typeface="Open Sauce Medium Italics" charset="1" panose="00000600000000000000"/>
      <p:regular r:id="rId28"/>
    </p:embeddedFont>
    <p:embeddedFont>
      <p:font typeface="Open Sauce Semi-Bold" charset="1" panose="00000700000000000000"/>
      <p:regular r:id="rId29"/>
    </p:embeddedFont>
    <p:embeddedFont>
      <p:font typeface="Open Sauce Semi-Bold Italics" charset="1" panose="00000700000000000000"/>
      <p:regular r:id="rId30"/>
    </p:embeddedFont>
    <p:embeddedFont>
      <p:font typeface="Open Sauce Heavy" charset="1" panose="00000A00000000000000"/>
      <p:regular r:id="rId31"/>
    </p:embeddedFont>
    <p:embeddedFont>
      <p:font typeface="Open Sauce Heavy Italics" charset="1" panose="00000A0000000000000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slides/slide1.xml" Type="http://schemas.openxmlformats.org/officeDocument/2006/relationships/slide"/><Relationship Id="rId34" Target="slides/slide2.xml" Type="http://schemas.openxmlformats.org/officeDocument/2006/relationships/slide"/><Relationship Id="rId35" Target="slides/slide3.xml" Type="http://schemas.openxmlformats.org/officeDocument/2006/relationships/slide"/><Relationship Id="rId36" Target="slides/slide4.xml" Type="http://schemas.openxmlformats.org/officeDocument/2006/relationships/slide"/><Relationship Id="rId37" Target="slides/slide5.xml" Type="http://schemas.openxmlformats.org/officeDocument/2006/relationships/slide"/><Relationship Id="rId38" Target="slides/slide6.xml" Type="http://schemas.openxmlformats.org/officeDocument/2006/relationships/slide"/><Relationship Id="rId39" Target="slides/slide7.xml" Type="http://schemas.openxmlformats.org/officeDocument/2006/relationships/slide"/><Relationship Id="rId4" Target="theme/theme1.xml" Type="http://schemas.openxmlformats.org/officeDocument/2006/relationships/theme"/><Relationship Id="rId40" Target="slides/slide8.xml" Type="http://schemas.openxmlformats.org/officeDocument/2006/relationships/slide"/><Relationship Id="rId41" Target="slides/slide9.xml" Type="http://schemas.openxmlformats.org/officeDocument/2006/relationships/slide"/><Relationship Id="rId42" Target="slides/slide10.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0.svg" Type="http://schemas.openxmlformats.org/officeDocument/2006/relationships/image"/><Relationship Id="rId11" Target="../media/image21.png" Type="http://schemas.openxmlformats.org/officeDocument/2006/relationships/image"/><Relationship Id="rId2" Target="../media/image7.pn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 Id="rId9" Target="../media/image19.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0.png" Type="http://schemas.openxmlformats.org/officeDocument/2006/relationships/image"/><Relationship Id="rId11" Target="../media/image31.svg" Type="http://schemas.openxmlformats.org/officeDocument/2006/relationships/image"/><Relationship Id="rId12" Target="../media/image32.png" Type="http://schemas.openxmlformats.org/officeDocument/2006/relationships/image"/><Relationship Id="rId2" Target="../media/image22.png" Type="http://schemas.openxmlformats.org/officeDocument/2006/relationships/image"/><Relationship Id="rId3" Target="../media/image23.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 Id="rId8" Target="../media/image28.png" Type="http://schemas.openxmlformats.org/officeDocument/2006/relationships/image"/><Relationship Id="rId9" Target="../media/image29.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974764" y="-207071"/>
            <a:ext cx="3086100" cy="11299900"/>
            <a:chOff x="0" y="0"/>
            <a:chExt cx="812800" cy="2976105"/>
          </a:xfrm>
        </p:grpSpPr>
        <p:sp>
          <p:nvSpPr>
            <p:cNvPr name="Freeform 3" id="3"/>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1C5739"/>
            </a:solidFill>
          </p:spPr>
        </p:sp>
        <p:sp>
          <p:nvSpPr>
            <p:cNvPr name="TextBox 4" id="4"/>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6384715" y="9009597"/>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543050" y="-558218"/>
            <a:ext cx="3086100" cy="11299900"/>
            <a:chOff x="0" y="0"/>
            <a:chExt cx="812800" cy="2976105"/>
          </a:xfrm>
        </p:grpSpPr>
        <p:sp>
          <p:nvSpPr>
            <p:cNvPr name="Freeform 7" id="7"/>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1C5739"/>
            </a:solidFill>
          </p:spPr>
        </p:sp>
        <p:sp>
          <p:nvSpPr>
            <p:cNvPr name="TextBox 8" id="8"/>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grpSp>
        <p:nvGrpSpPr>
          <p:cNvPr name="Group 9" id="9"/>
          <p:cNvGrpSpPr/>
          <p:nvPr/>
        </p:nvGrpSpPr>
        <p:grpSpPr>
          <a:xfrm rot="0">
            <a:off x="1227773" y="4163622"/>
            <a:ext cx="110236" cy="2818996"/>
            <a:chOff x="0" y="0"/>
            <a:chExt cx="26312" cy="672855"/>
          </a:xfrm>
        </p:grpSpPr>
        <p:sp>
          <p:nvSpPr>
            <p:cNvPr name="Freeform 10" id="10"/>
            <p:cNvSpPr/>
            <p:nvPr/>
          </p:nvSpPr>
          <p:spPr>
            <a:xfrm flipH="false" flipV="false" rot="0">
              <a:off x="0" y="0"/>
              <a:ext cx="26312" cy="672855"/>
            </a:xfrm>
            <a:custGeom>
              <a:avLst/>
              <a:gdLst/>
              <a:ahLst/>
              <a:cxnLst/>
              <a:rect r="r" b="b" t="t" l="l"/>
              <a:pathLst>
                <a:path h="672855" w="26312">
                  <a:moveTo>
                    <a:pt x="0" y="0"/>
                  </a:moveTo>
                  <a:lnTo>
                    <a:pt x="26312" y="0"/>
                  </a:lnTo>
                  <a:lnTo>
                    <a:pt x="26312" y="672855"/>
                  </a:lnTo>
                  <a:lnTo>
                    <a:pt x="0" y="672855"/>
                  </a:lnTo>
                  <a:close/>
                </a:path>
              </a:pathLst>
            </a:custGeom>
            <a:solidFill>
              <a:srgbClr val="FFFFFF"/>
            </a:solidFill>
          </p:spPr>
        </p:sp>
        <p:sp>
          <p:nvSpPr>
            <p:cNvPr name="TextBox 11" id="11"/>
            <p:cNvSpPr txBox="true"/>
            <p:nvPr/>
          </p:nvSpPr>
          <p:spPr>
            <a:xfrm>
              <a:off x="0" y="-19050"/>
              <a:ext cx="26312" cy="691905"/>
            </a:xfrm>
            <a:prstGeom prst="rect">
              <a:avLst/>
            </a:prstGeom>
          </p:spPr>
          <p:txBody>
            <a:bodyPr anchor="ctr" rtlCol="false" tIns="50800" lIns="50800" bIns="50800" rIns="50800"/>
            <a:lstStyle/>
            <a:p>
              <a:pPr algn="ctr">
                <a:lnSpc>
                  <a:spcPts val="2859"/>
                </a:lnSpc>
              </a:pPr>
            </a:p>
          </p:txBody>
        </p:sp>
      </p:grpSp>
      <p:sp>
        <p:nvSpPr>
          <p:cNvPr name="Freeform 12" id="12"/>
          <p:cNvSpPr/>
          <p:nvPr/>
        </p:nvSpPr>
        <p:spPr>
          <a:xfrm flipH="false" flipV="false" rot="0">
            <a:off x="-2777871" y="-207071"/>
            <a:ext cx="3806571" cy="2083232"/>
          </a:xfrm>
          <a:custGeom>
            <a:avLst/>
            <a:gdLst/>
            <a:ahLst/>
            <a:cxnLst/>
            <a:rect r="r" b="b" t="t" l="l"/>
            <a:pathLst>
              <a:path h="2083232" w="3806571">
                <a:moveTo>
                  <a:pt x="0" y="0"/>
                </a:moveTo>
                <a:lnTo>
                  <a:pt x="3806571" y="0"/>
                </a:lnTo>
                <a:lnTo>
                  <a:pt x="3806571" y="2083233"/>
                </a:lnTo>
                <a:lnTo>
                  <a:pt x="0" y="20832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1136616" y="2614484"/>
            <a:ext cx="6762396" cy="5656792"/>
          </a:xfrm>
          <a:custGeom>
            <a:avLst/>
            <a:gdLst/>
            <a:ahLst/>
            <a:cxnLst/>
            <a:rect r="r" b="b" t="t" l="l"/>
            <a:pathLst>
              <a:path h="5656792" w="6762396">
                <a:moveTo>
                  <a:pt x="0" y="0"/>
                </a:moveTo>
                <a:lnTo>
                  <a:pt x="6762397" y="0"/>
                </a:lnTo>
                <a:lnTo>
                  <a:pt x="6762397" y="5656791"/>
                </a:lnTo>
                <a:lnTo>
                  <a:pt x="0" y="5656791"/>
                </a:lnTo>
                <a:lnTo>
                  <a:pt x="0" y="0"/>
                </a:lnTo>
                <a:close/>
              </a:path>
            </a:pathLst>
          </a:custGeom>
          <a:blipFill>
            <a:blip r:embed="rId6"/>
            <a:stretch>
              <a:fillRect l="-3472" t="0" r="-3472" b="0"/>
            </a:stretch>
          </a:blipFill>
        </p:spPr>
      </p:sp>
      <p:sp>
        <p:nvSpPr>
          <p:cNvPr name="TextBox 14" id="14"/>
          <p:cNvSpPr txBox="true"/>
          <p:nvPr/>
        </p:nvSpPr>
        <p:spPr>
          <a:xfrm rot="0">
            <a:off x="1790026" y="1314276"/>
            <a:ext cx="9099615" cy="4659236"/>
          </a:xfrm>
          <a:prstGeom prst="rect">
            <a:avLst/>
          </a:prstGeom>
        </p:spPr>
        <p:txBody>
          <a:bodyPr anchor="t" rtlCol="false" tIns="0" lIns="0" bIns="0" rIns="0">
            <a:spAutoFit/>
          </a:bodyPr>
          <a:lstStyle/>
          <a:p>
            <a:pPr>
              <a:lnSpc>
                <a:spcPts val="8699"/>
              </a:lnSpc>
            </a:pPr>
            <a:r>
              <a:rPr lang="en-US" sz="9062">
                <a:solidFill>
                  <a:srgbClr val="1C5739"/>
                </a:solidFill>
                <a:latin typeface="Times New Roman"/>
              </a:rPr>
              <a:t>AI-ENHANCED LEARNING </a:t>
            </a:r>
          </a:p>
          <a:p>
            <a:pPr>
              <a:lnSpc>
                <a:spcPts val="8795"/>
              </a:lnSpc>
            </a:pPr>
            <a:r>
              <a:rPr lang="en-US" sz="9162">
                <a:solidFill>
                  <a:srgbClr val="1C5739"/>
                </a:solidFill>
                <a:latin typeface="Times New Roman"/>
              </a:rPr>
              <a:t>ANALYTICS DASHBOARD</a:t>
            </a:r>
          </a:p>
        </p:txBody>
      </p:sp>
      <p:sp>
        <p:nvSpPr>
          <p:cNvPr name="TextBox 15" id="15"/>
          <p:cNvSpPr txBox="true"/>
          <p:nvPr/>
        </p:nvSpPr>
        <p:spPr>
          <a:xfrm rot="0">
            <a:off x="2037002" y="6980955"/>
            <a:ext cx="6196310" cy="2447290"/>
          </a:xfrm>
          <a:prstGeom prst="rect">
            <a:avLst/>
          </a:prstGeom>
        </p:spPr>
        <p:txBody>
          <a:bodyPr anchor="t" rtlCol="false" tIns="0" lIns="0" bIns="0" rIns="0">
            <a:spAutoFit/>
          </a:bodyPr>
          <a:lstStyle/>
          <a:p>
            <a:pPr>
              <a:lnSpc>
                <a:spcPts val="4759"/>
              </a:lnSpc>
            </a:pPr>
            <a:r>
              <a:rPr lang="en-US" sz="3399">
                <a:solidFill>
                  <a:srgbClr val="1C5739"/>
                </a:solidFill>
                <a:latin typeface="Times New Roman"/>
              </a:rPr>
              <a:t> Presented by CDS05:</a:t>
            </a:r>
          </a:p>
          <a:p>
            <a:pPr>
              <a:lnSpc>
                <a:spcPts val="4759"/>
              </a:lnSpc>
            </a:pPr>
            <a:r>
              <a:rPr lang="en-US" sz="3399">
                <a:solidFill>
                  <a:srgbClr val="1C5739"/>
                </a:solidFill>
                <a:latin typeface="Times New Roman"/>
              </a:rPr>
              <a:t>Aashutosh Gourav(20R21A6702)</a:t>
            </a:r>
          </a:p>
          <a:p>
            <a:pPr>
              <a:lnSpc>
                <a:spcPts val="4759"/>
              </a:lnSpc>
            </a:pPr>
            <a:r>
              <a:rPr lang="en-US" sz="3399">
                <a:solidFill>
                  <a:srgbClr val="1C5739"/>
                </a:solidFill>
                <a:latin typeface="Times New Roman"/>
              </a:rPr>
              <a:t>K.Sri Prabha(20R21A6737)</a:t>
            </a:r>
          </a:p>
          <a:p>
            <a:pPr>
              <a:lnSpc>
                <a:spcPts val="4759"/>
              </a:lnSpc>
            </a:pPr>
            <a:r>
              <a:rPr lang="en-US" sz="3399">
                <a:solidFill>
                  <a:srgbClr val="1C5739"/>
                </a:solidFill>
                <a:latin typeface="Times New Roman"/>
              </a:rPr>
              <a:t>G.Deekshitha(20R21A6722)</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4310566" y="3022307"/>
            <a:ext cx="10971463" cy="4347161"/>
          </a:xfrm>
          <a:prstGeom prst="rect">
            <a:avLst/>
          </a:prstGeom>
        </p:spPr>
        <p:txBody>
          <a:bodyPr anchor="t" rtlCol="false" tIns="0" lIns="0" bIns="0" rIns="0">
            <a:spAutoFit/>
          </a:bodyPr>
          <a:lstStyle/>
          <a:p>
            <a:pPr algn="ctr" marL="0" indent="0" lvl="0">
              <a:lnSpc>
                <a:spcPts val="15343"/>
              </a:lnSpc>
            </a:pPr>
            <a:r>
              <a:rPr lang="en-US" sz="16498" spc="1781">
                <a:solidFill>
                  <a:srgbClr val="1C5739"/>
                </a:solidFill>
                <a:latin typeface="Times New Roman Bold"/>
              </a:rPr>
              <a:t>THANK YOU</a:t>
            </a:r>
          </a:p>
        </p:txBody>
      </p:sp>
      <p:grpSp>
        <p:nvGrpSpPr>
          <p:cNvPr name="Group 4" id="4"/>
          <p:cNvGrpSpPr/>
          <p:nvPr/>
        </p:nvGrpSpPr>
        <p:grpSpPr>
          <a:xfrm rot="826432">
            <a:off x="-18353104" y="-3567159"/>
            <a:ext cx="21026341" cy="12831921"/>
            <a:chOff x="0" y="0"/>
            <a:chExt cx="5537802" cy="3379601"/>
          </a:xfrm>
        </p:grpSpPr>
        <p:sp>
          <p:nvSpPr>
            <p:cNvPr name="Freeform 5" id="5"/>
            <p:cNvSpPr/>
            <p:nvPr/>
          </p:nvSpPr>
          <p:spPr>
            <a:xfrm flipH="false" flipV="false" rot="0">
              <a:off x="0" y="0"/>
              <a:ext cx="5537802" cy="3379601"/>
            </a:xfrm>
            <a:custGeom>
              <a:avLst/>
              <a:gdLst/>
              <a:ahLst/>
              <a:cxnLst/>
              <a:rect r="r" b="b" t="t" l="l"/>
              <a:pathLst>
                <a:path h="3379601" w="5537802">
                  <a:moveTo>
                    <a:pt x="0" y="0"/>
                  </a:moveTo>
                  <a:lnTo>
                    <a:pt x="5537802" y="0"/>
                  </a:lnTo>
                  <a:lnTo>
                    <a:pt x="5537802" y="3379601"/>
                  </a:lnTo>
                  <a:lnTo>
                    <a:pt x="0" y="3379601"/>
                  </a:lnTo>
                  <a:close/>
                </a:path>
              </a:pathLst>
            </a:custGeom>
            <a:solidFill>
              <a:srgbClr val="1C5739"/>
            </a:solidFill>
          </p:spPr>
        </p:sp>
        <p:sp>
          <p:nvSpPr>
            <p:cNvPr name="TextBox 6" id="6"/>
            <p:cNvSpPr txBox="true"/>
            <p:nvPr/>
          </p:nvSpPr>
          <p:spPr>
            <a:xfrm>
              <a:off x="0" y="-19050"/>
              <a:ext cx="5537802" cy="3398651"/>
            </a:xfrm>
            <a:prstGeom prst="rect">
              <a:avLst/>
            </a:prstGeom>
          </p:spPr>
          <p:txBody>
            <a:bodyPr anchor="ctr" rtlCol="false" tIns="50800" lIns="50800" bIns="50800" rIns="50800"/>
            <a:lstStyle/>
            <a:p>
              <a:pPr algn="ctr">
                <a:lnSpc>
                  <a:spcPts val="2859"/>
                </a:lnSpc>
              </a:pPr>
            </a:p>
          </p:txBody>
        </p:sp>
      </p:grpSp>
      <p:grpSp>
        <p:nvGrpSpPr>
          <p:cNvPr name="Group 7" id="7"/>
          <p:cNvGrpSpPr/>
          <p:nvPr/>
        </p:nvGrpSpPr>
        <p:grpSpPr>
          <a:xfrm rot="773821">
            <a:off x="3741572" y="-4834013"/>
            <a:ext cx="313833" cy="8482349"/>
            <a:chOff x="0" y="0"/>
            <a:chExt cx="82656" cy="2234034"/>
          </a:xfrm>
        </p:grpSpPr>
        <p:sp>
          <p:nvSpPr>
            <p:cNvPr name="Freeform 8" id="8"/>
            <p:cNvSpPr/>
            <p:nvPr/>
          </p:nvSpPr>
          <p:spPr>
            <a:xfrm flipH="false" flipV="false" rot="0">
              <a:off x="0" y="0"/>
              <a:ext cx="82656" cy="2234034"/>
            </a:xfrm>
            <a:custGeom>
              <a:avLst/>
              <a:gdLst/>
              <a:ahLst/>
              <a:cxnLst/>
              <a:rect r="r" b="b" t="t" l="l"/>
              <a:pathLst>
                <a:path h="2234034" w="82656">
                  <a:moveTo>
                    <a:pt x="0" y="0"/>
                  </a:moveTo>
                  <a:lnTo>
                    <a:pt x="82656" y="0"/>
                  </a:lnTo>
                  <a:lnTo>
                    <a:pt x="82656" y="2234034"/>
                  </a:lnTo>
                  <a:lnTo>
                    <a:pt x="0" y="2234034"/>
                  </a:lnTo>
                  <a:close/>
                </a:path>
              </a:pathLst>
            </a:custGeom>
            <a:solidFill>
              <a:srgbClr val="397D5A"/>
            </a:solidFill>
          </p:spPr>
        </p:sp>
        <p:sp>
          <p:nvSpPr>
            <p:cNvPr name="TextBox 9" id="9"/>
            <p:cNvSpPr txBox="true"/>
            <p:nvPr/>
          </p:nvSpPr>
          <p:spPr>
            <a:xfrm>
              <a:off x="0" y="-19050"/>
              <a:ext cx="82656" cy="2253084"/>
            </a:xfrm>
            <a:prstGeom prst="rect">
              <a:avLst/>
            </a:prstGeom>
          </p:spPr>
          <p:txBody>
            <a:bodyPr anchor="ctr" rtlCol="false" tIns="50800" lIns="50800" bIns="50800" rIns="50800"/>
            <a:lstStyle/>
            <a:p>
              <a:pPr algn="ctr">
                <a:lnSpc>
                  <a:spcPts val="2859"/>
                </a:lnSpc>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grpSp>
        <p:nvGrpSpPr>
          <p:cNvPr name="Group 2" id="2"/>
          <p:cNvGrpSpPr/>
          <p:nvPr/>
        </p:nvGrpSpPr>
        <p:grpSpPr>
          <a:xfrm rot="0">
            <a:off x="-1543050" y="-558218"/>
            <a:ext cx="3086100" cy="11299900"/>
            <a:chOff x="0" y="0"/>
            <a:chExt cx="812800" cy="2976105"/>
          </a:xfrm>
        </p:grpSpPr>
        <p:sp>
          <p:nvSpPr>
            <p:cNvPr name="Freeform 3" id="3"/>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1C5739"/>
            </a:solidFill>
          </p:spPr>
        </p:sp>
        <p:sp>
          <p:nvSpPr>
            <p:cNvPr name="TextBox 4" id="4"/>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grpSp>
        <p:nvGrpSpPr>
          <p:cNvPr name="Group 5" id="5"/>
          <p:cNvGrpSpPr/>
          <p:nvPr/>
        </p:nvGrpSpPr>
        <p:grpSpPr>
          <a:xfrm rot="0">
            <a:off x="12519787" y="1415447"/>
            <a:ext cx="5408984" cy="7979428"/>
            <a:chOff x="0" y="0"/>
            <a:chExt cx="1424588" cy="2101578"/>
          </a:xfrm>
        </p:grpSpPr>
        <p:sp>
          <p:nvSpPr>
            <p:cNvPr name="Freeform 6" id="6"/>
            <p:cNvSpPr/>
            <p:nvPr/>
          </p:nvSpPr>
          <p:spPr>
            <a:xfrm flipH="false" flipV="false" rot="0">
              <a:off x="0" y="0"/>
              <a:ext cx="1424588" cy="2101578"/>
            </a:xfrm>
            <a:custGeom>
              <a:avLst/>
              <a:gdLst/>
              <a:ahLst/>
              <a:cxnLst/>
              <a:rect r="r" b="b" t="t" l="l"/>
              <a:pathLst>
                <a:path h="2101578" w="1424588">
                  <a:moveTo>
                    <a:pt x="0" y="0"/>
                  </a:moveTo>
                  <a:lnTo>
                    <a:pt x="1424588" y="0"/>
                  </a:lnTo>
                  <a:lnTo>
                    <a:pt x="1424588" y="2101578"/>
                  </a:lnTo>
                  <a:lnTo>
                    <a:pt x="0" y="2101578"/>
                  </a:lnTo>
                  <a:close/>
                </a:path>
              </a:pathLst>
            </a:custGeom>
            <a:solidFill>
              <a:srgbClr val="1C5739"/>
            </a:solidFill>
          </p:spPr>
        </p:sp>
        <p:sp>
          <p:nvSpPr>
            <p:cNvPr name="TextBox 7" id="7"/>
            <p:cNvSpPr txBox="true"/>
            <p:nvPr/>
          </p:nvSpPr>
          <p:spPr>
            <a:xfrm>
              <a:off x="0" y="-19050"/>
              <a:ext cx="1424588" cy="2120628"/>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15698915" y="8697813"/>
            <a:ext cx="3806571" cy="2083232"/>
          </a:xfrm>
          <a:custGeom>
            <a:avLst/>
            <a:gdLst/>
            <a:ahLst/>
            <a:cxnLst/>
            <a:rect r="r" b="b" t="t" l="l"/>
            <a:pathLst>
              <a:path h="2083232" w="3806571">
                <a:moveTo>
                  <a:pt x="0" y="0"/>
                </a:moveTo>
                <a:lnTo>
                  <a:pt x="3806570" y="0"/>
                </a:lnTo>
                <a:lnTo>
                  <a:pt x="3806570"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1910458" y="2562415"/>
            <a:ext cx="5348842" cy="5348842"/>
          </a:xfrm>
          <a:custGeom>
            <a:avLst/>
            <a:gdLst/>
            <a:ahLst/>
            <a:cxnLst/>
            <a:rect r="r" b="b" t="t" l="l"/>
            <a:pathLst>
              <a:path h="5348842" w="5348842">
                <a:moveTo>
                  <a:pt x="0" y="0"/>
                </a:moveTo>
                <a:lnTo>
                  <a:pt x="5348842" y="0"/>
                </a:lnTo>
                <a:lnTo>
                  <a:pt x="5348842" y="5348842"/>
                </a:lnTo>
                <a:lnTo>
                  <a:pt x="0" y="5348842"/>
                </a:lnTo>
                <a:lnTo>
                  <a:pt x="0" y="0"/>
                </a:lnTo>
                <a:close/>
              </a:path>
            </a:pathLst>
          </a:custGeom>
          <a:blipFill>
            <a:blip r:embed="rId4"/>
            <a:stretch>
              <a:fillRect l="0" t="0" r="0" b="0"/>
            </a:stretch>
          </a:blipFill>
        </p:spPr>
      </p:sp>
      <p:sp>
        <p:nvSpPr>
          <p:cNvPr name="TextBox 10" id="10"/>
          <p:cNvSpPr txBox="true"/>
          <p:nvPr/>
        </p:nvSpPr>
        <p:spPr>
          <a:xfrm rot="0">
            <a:off x="4024659" y="3168035"/>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Italics"/>
              </a:rPr>
              <a:t>01</a:t>
            </a:r>
          </a:p>
        </p:txBody>
      </p:sp>
      <p:sp>
        <p:nvSpPr>
          <p:cNvPr name="TextBox 11" id="11"/>
          <p:cNvSpPr txBox="true"/>
          <p:nvPr/>
        </p:nvSpPr>
        <p:spPr>
          <a:xfrm rot="0">
            <a:off x="4024659" y="3965154"/>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Italics"/>
              </a:rPr>
              <a:t>02</a:t>
            </a:r>
          </a:p>
        </p:txBody>
      </p:sp>
      <p:sp>
        <p:nvSpPr>
          <p:cNvPr name="TextBox 12" id="12"/>
          <p:cNvSpPr txBox="true"/>
          <p:nvPr/>
        </p:nvSpPr>
        <p:spPr>
          <a:xfrm rot="0">
            <a:off x="4024659" y="4846311"/>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Italics"/>
              </a:rPr>
              <a:t>03</a:t>
            </a:r>
          </a:p>
        </p:txBody>
      </p:sp>
      <p:sp>
        <p:nvSpPr>
          <p:cNvPr name="TextBox 13" id="13"/>
          <p:cNvSpPr txBox="true"/>
          <p:nvPr/>
        </p:nvSpPr>
        <p:spPr>
          <a:xfrm rot="0">
            <a:off x="4024659" y="5643430"/>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Italics"/>
              </a:rPr>
              <a:t>04</a:t>
            </a:r>
          </a:p>
        </p:txBody>
      </p:sp>
      <p:sp>
        <p:nvSpPr>
          <p:cNvPr name="TextBox 14" id="14"/>
          <p:cNvSpPr txBox="true"/>
          <p:nvPr/>
        </p:nvSpPr>
        <p:spPr>
          <a:xfrm rot="0">
            <a:off x="4044260" y="6435807"/>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Italics"/>
              </a:rPr>
              <a:t>05</a:t>
            </a:r>
          </a:p>
        </p:txBody>
      </p:sp>
      <p:sp>
        <p:nvSpPr>
          <p:cNvPr name="TextBox 15" id="15"/>
          <p:cNvSpPr txBox="true"/>
          <p:nvPr/>
        </p:nvSpPr>
        <p:spPr>
          <a:xfrm rot="0">
            <a:off x="4044260" y="7266771"/>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Italics"/>
              </a:rPr>
              <a:t>06</a:t>
            </a:r>
          </a:p>
        </p:txBody>
      </p:sp>
      <p:sp>
        <p:nvSpPr>
          <p:cNvPr name="TextBox 16" id="16"/>
          <p:cNvSpPr txBox="true"/>
          <p:nvPr/>
        </p:nvSpPr>
        <p:spPr>
          <a:xfrm rot="0">
            <a:off x="4044260" y="8117064"/>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Italics"/>
              </a:rPr>
              <a:t>07</a:t>
            </a:r>
          </a:p>
        </p:txBody>
      </p:sp>
      <p:sp>
        <p:nvSpPr>
          <p:cNvPr name="TextBox 17" id="17"/>
          <p:cNvSpPr txBox="true"/>
          <p:nvPr/>
        </p:nvSpPr>
        <p:spPr>
          <a:xfrm rot="0">
            <a:off x="2027393" y="182265"/>
            <a:ext cx="7987535" cy="3376294"/>
          </a:xfrm>
          <a:prstGeom prst="rect">
            <a:avLst/>
          </a:prstGeom>
        </p:spPr>
        <p:txBody>
          <a:bodyPr anchor="t" rtlCol="false" tIns="0" lIns="0" bIns="0" rIns="0">
            <a:spAutoFit/>
          </a:bodyPr>
          <a:lstStyle/>
          <a:p>
            <a:pPr algn="ctr">
              <a:lnSpc>
                <a:spcPts val="12880"/>
              </a:lnSpc>
            </a:pPr>
            <a:r>
              <a:rPr lang="en-US" sz="9200">
                <a:solidFill>
                  <a:srgbClr val="1C5739"/>
                </a:solidFill>
                <a:latin typeface="Times New Roman Bold"/>
              </a:rPr>
              <a:t>PROBLEM STATEMENT</a:t>
            </a:r>
          </a:p>
        </p:txBody>
      </p:sp>
      <p:sp>
        <p:nvSpPr>
          <p:cNvPr name="TextBox 18" id="18"/>
          <p:cNvSpPr txBox="true"/>
          <p:nvPr/>
        </p:nvSpPr>
        <p:spPr>
          <a:xfrm rot="0">
            <a:off x="1785222" y="4463013"/>
            <a:ext cx="9715500" cy="3936063"/>
          </a:xfrm>
          <a:prstGeom prst="rect">
            <a:avLst/>
          </a:prstGeom>
        </p:spPr>
        <p:txBody>
          <a:bodyPr anchor="t" rtlCol="false" tIns="0" lIns="0" bIns="0" rIns="0">
            <a:spAutoFit/>
          </a:bodyPr>
          <a:lstStyle/>
          <a:p>
            <a:pPr algn="just">
              <a:lnSpc>
                <a:spcPts val="5126"/>
              </a:lnSpc>
            </a:pPr>
            <a:r>
              <a:rPr lang="en-US" sz="3661">
                <a:solidFill>
                  <a:srgbClr val="000000"/>
                </a:solidFill>
                <a:latin typeface="Times New Roman"/>
              </a:rPr>
              <a:t> Identifying the challenges in current educational systems regarding student data management, analytics, and the lack of real-time insights and predictive capabilities. It emphasizes the need for a comprehensive student analytics dashboard to address these challenges</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DFBFB"/>
        </a:solidFill>
      </p:bgPr>
    </p:bg>
    <p:spTree>
      <p:nvGrpSpPr>
        <p:cNvPr id="1" name=""/>
        <p:cNvGrpSpPr/>
        <p:nvPr/>
      </p:nvGrpSpPr>
      <p:grpSpPr>
        <a:xfrm>
          <a:off x="0" y="0"/>
          <a:ext cx="0" cy="0"/>
          <a:chOff x="0" y="0"/>
          <a:chExt cx="0" cy="0"/>
        </a:xfrm>
      </p:grpSpPr>
      <p:grpSp>
        <p:nvGrpSpPr>
          <p:cNvPr name="Group 2" id="2"/>
          <p:cNvGrpSpPr/>
          <p:nvPr/>
        </p:nvGrpSpPr>
        <p:grpSpPr>
          <a:xfrm rot="0">
            <a:off x="-1543050" y="-558218"/>
            <a:ext cx="3086100" cy="11299900"/>
            <a:chOff x="0" y="0"/>
            <a:chExt cx="812800" cy="2976105"/>
          </a:xfrm>
        </p:grpSpPr>
        <p:sp>
          <p:nvSpPr>
            <p:cNvPr name="Freeform 3" id="3"/>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1C5739"/>
            </a:solidFill>
          </p:spPr>
        </p:sp>
        <p:sp>
          <p:nvSpPr>
            <p:cNvPr name="TextBox 4" id="4"/>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sp>
        <p:nvSpPr>
          <p:cNvPr name="TextBox 5" id="5"/>
          <p:cNvSpPr txBox="true"/>
          <p:nvPr/>
        </p:nvSpPr>
        <p:spPr>
          <a:xfrm rot="0">
            <a:off x="4024659" y="3168035"/>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Italics"/>
              </a:rPr>
              <a:t>01</a:t>
            </a:r>
          </a:p>
        </p:txBody>
      </p:sp>
      <p:sp>
        <p:nvSpPr>
          <p:cNvPr name="TextBox 6" id="6"/>
          <p:cNvSpPr txBox="true"/>
          <p:nvPr/>
        </p:nvSpPr>
        <p:spPr>
          <a:xfrm rot="0">
            <a:off x="4024659" y="3965154"/>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Italics"/>
              </a:rPr>
              <a:t>02</a:t>
            </a:r>
          </a:p>
        </p:txBody>
      </p:sp>
      <p:sp>
        <p:nvSpPr>
          <p:cNvPr name="TextBox 7" id="7"/>
          <p:cNvSpPr txBox="true"/>
          <p:nvPr/>
        </p:nvSpPr>
        <p:spPr>
          <a:xfrm rot="0">
            <a:off x="4024659" y="4846311"/>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Italics"/>
              </a:rPr>
              <a:t>03</a:t>
            </a:r>
          </a:p>
        </p:txBody>
      </p:sp>
      <p:sp>
        <p:nvSpPr>
          <p:cNvPr name="TextBox 8" id="8"/>
          <p:cNvSpPr txBox="true"/>
          <p:nvPr/>
        </p:nvSpPr>
        <p:spPr>
          <a:xfrm rot="0">
            <a:off x="4024659" y="5643430"/>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Italics"/>
              </a:rPr>
              <a:t>04</a:t>
            </a:r>
          </a:p>
        </p:txBody>
      </p:sp>
      <p:sp>
        <p:nvSpPr>
          <p:cNvPr name="TextBox 9" id="9"/>
          <p:cNvSpPr txBox="true"/>
          <p:nvPr/>
        </p:nvSpPr>
        <p:spPr>
          <a:xfrm rot="0">
            <a:off x="4044260" y="6435807"/>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Italics"/>
              </a:rPr>
              <a:t>05</a:t>
            </a:r>
          </a:p>
        </p:txBody>
      </p:sp>
      <p:sp>
        <p:nvSpPr>
          <p:cNvPr name="TextBox 10" id="10"/>
          <p:cNvSpPr txBox="true"/>
          <p:nvPr/>
        </p:nvSpPr>
        <p:spPr>
          <a:xfrm rot="0">
            <a:off x="4044260" y="7266771"/>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Italics"/>
              </a:rPr>
              <a:t>06</a:t>
            </a:r>
          </a:p>
        </p:txBody>
      </p:sp>
      <p:sp>
        <p:nvSpPr>
          <p:cNvPr name="TextBox 11" id="11"/>
          <p:cNvSpPr txBox="true"/>
          <p:nvPr/>
        </p:nvSpPr>
        <p:spPr>
          <a:xfrm rot="0">
            <a:off x="4044260" y="8117064"/>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Italics"/>
              </a:rPr>
              <a:t>07</a:t>
            </a:r>
          </a:p>
        </p:txBody>
      </p:sp>
      <p:sp>
        <p:nvSpPr>
          <p:cNvPr name="TextBox 12" id="12"/>
          <p:cNvSpPr txBox="true"/>
          <p:nvPr/>
        </p:nvSpPr>
        <p:spPr>
          <a:xfrm rot="0">
            <a:off x="1779442" y="676275"/>
            <a:ext cx="6404074" cy="1747519"/>
          </a:xfrm>
          <a:prstGeom prst="rect">
            <a:avLst/>
          </a:prstGeom>
        </p:spPr>
        <p:txBody>
          <a:bodyPr anchor="t" rtlCol="false" tIns="0" lIns="0" bIns="0" rIns="0">
            <a:spAutoFit/>
          </a:bodyPr>
          <a:lstStyle/>
          <a:p>
            <a:pPr algn="ctr">
              <a:lnSpc>
                <a:spcPts val="12880"/>
              </a:lnSpc>
            </a:pPr>
            <a:r>
              <a:rPr lang="en-US" sz="9200">
                <a:solidFill>
                  <a:srgbClr val="1C5739"/>
                </a:solidFill>
                <a:latin typeface="Times New Roman Bold"/>
              </a:rPr>
              <a:t>ABSTRACT</a:t>
            </a:r>
          </a:p>
        </p:txBody>
      </p:sp>
      <p:sp>
        <p:nvSpPr>
          <p:cNvPr name="TextBox 13" id="13"/>
          <p:cNvSpPr txBox="true"/>
          <p:nvPr/>
        </p:nvSpPr>
        <p:spPr>
          <a:xfrm rot="0">
            <a:off x="9751559" y="2376169"/>
            <a:ext cx="9525" cy="352425"/>
          </a:xfrm>
          <a:prstGeom prst="rect">
            <a:avLst/>
          </a:prstGeom>
        </p:spPr>
        <p:txBody>
          <a:bodyPr anchor="t" rtlCol="false" tIns="0" lIns="0" bIns="0" rIns="0">
            <a:spAutoFit/>
          </a:bodyPr>
          <a:lstStyle/>
          <a:p>
            <a:pPr algn="ctr">
              <a:lnSpc>
                <a:spcPts val="2400"/>
              </a:lnSpc>
              <a:spcBef>
                <a:spcPct val="0"/>
              </a:spcBef>
            </a:pPr>
          </a:p>
        </p:txBody>
      </p:sp>
      <p:sp>
        <p:nvSpPr>
          <p:cNvPr name="TextBox 14" id="14"/>
          <p:cNvSpPr txBox="true"/>
          <p:nvPr/>
        </p:nvSpPr>
        <p:spPr>
          <a:xfrm rot="0">
            <a:off x="1839359" y="2588260"/>
            <a:ext cx="15877141" cy="5986780"/>
          </a:xfrm>
          <a:prstGeom prst="rect">
            <a:avLst/>
          </a:prstGeom>
        </p:spPr>
        <p:txBody>
          <a:bodyPr anchor="t" rtlCol="false" tIns="0" lIns="0" bIns="0" rIns="0">
            <a:spAutoFit/>
          </a:bodyPr>
          <a:lstStyle/>
          <a:p>
            <a:pPr algn="just">
              <a:lnSpc>
                <a:spcPts val="3920"/>
              </a:lnSpc>
            </a:pPr>
            <a:r>
              <a:rPr lang="en-US" sz="2800">
                <a:solidFill>
                  <a:srgbClr val="000000"/>
                </a:solidFill>
                <a:latin typeface="Times New Roman"/>
              </a:rPr>
              <a:t>The efficient use of data and technology is essential in today's quickly changing educational environment to improve student outcomes and promote a culture of data-informed decision-making in academic institutions. A modern tool for tracking, evaluating, and improving the educational experience is the AI-Based Student Analytics Dashboard, which uses artificial intelligence to give administrators, teachers, and students a comprehensive, user-friendly platform. The dashboard allows teachers to respond quickly to changing circumstances and modify their teaching strategies by providing real-time reports on student performance, presence, and engagement. Users can quickly and easily comprehend complex information and patterns with the use of interactive charts, graphs, and visualization of data, which helps them make well-informed decisions. The dashboard offers predictive analytics to estimate student performance and identify students with poor performance using machine learning algorithms.This project not only predicts performance but also provide recommendations for instructional strategies. These insights can guide teachers in modifying their teaching methods to better suit the needs of individual students.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5400000">
            <a:off x="-840409" y="3006587"/>
            <a:ext cx="6282336" cy="3991319"/>
          </a:xfrm>
          <a:custGeom>
            <a:avLst/>
            <a:gdLst/>
            <a:ahLst/>
            <a:cxnLst/>
            <a:rect r="r" b="b" t="t" l="l"/>
            <a:pathLst>
              <a:path h="3991319" w="6282336">
                <a:moveTo>
                  <a:pt x="0" y="0"/>
                </a:moveTo>
                <a:lnTo>
                  <a:pt x="6282335" y="0"/>
                </a:lnTo>
                <a:lnTo>
                  <a:pt x="6282335" y="3991318"/>
                </a:lnTo>
                <a:lnTo>
                  <a:pt x="0" y="399131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0" y="-1597427"/>
            <a:ext cx="18288000" cy="3086100"/>
            <a:chOff x="0" y="0"/>
            <a:chExt cx="4816593" cy="812800"/>
          </a:xfrm>
        </p:grpSpPr>
        <p:sp>
          <p:nvSpPr>
            <p:cNvPr name="Freeform 5" id="5"/>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C5739"/>
            </a:solidFill>
          </p:spPr>
        </p:sp>
        <p:sp>
          <p:nvSpPr>
            <p:cNvPr name="TextBox 6" id="6"/>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TextBox 7" id="7"/>
          <p:cNvSpPr txBox="true"/>
          <p:nvPr/>
        </p:nvSpPr>
        <p:spPr>
          <a:xfrm rot="0">
            <a:off x="9588519" y="6242786"/>
            <a:ext cx="2731184" cy="819150"/>
          </a:xfrm>
          <a:prstGeom prst="rect">
            <a:avLst/>
          </a:prstGeom>
        </p:spPr>
        <p:txBody>
          <a:bodyPr anchor="t" rtlCol="false" tIns="0" lIns="0" bIns="0" rIns="0">
            <a:spAutoFit/>
          </a:bodyPr>
          <a:lstStyle/>
          <a:p>
            <a:pPr algn="ctr">
              <a:lnSpc>
                <a:spcPts val="3286"/>
              </a:lnSpc>
            </a:pPr>
            <a:r>
              <a:rPr lang="en-US" sz="2738" spc="136">
                <a:solidFill>
                  <a:srgbClr val="FFFBFB"/>
                </a:solidFill>
                <a:latin typeface="Open Sauce"/>
              </a:rPr>
              <a:t>Drew Holloway</a:t>
            </a:r>
          </a:p>
        </p:txBody>
      </p:sp>
      <p:sp>
        <p:nvSpPr>
          <p:cNvPr name="TextBox 8" id="8"/>
          <p:cNvSpPr txBox="true"/>
          <p:nvPr/>
        </p:nvSpPr>
        <p:spPr>
          <a:xfrm rot="0">
            <a:off x="9803063" y="7421816"/>
            <a:ext cx="2302097" cy="304800"/>
          </a:xfrm>
          <a:prstGeom prst="rect">
            <a:avLst/>
          </a:prstGeom>
        </p:spPr>
        <p:txBody>
          <a:bodyPr anchor="t" rtlCol="false" tIns="0" lIns="0" bIns="0" rIns="0">
            <a:spAutoFit/>
          </a:bodyPr>
          <a:lstStyle/>
          <a:p>
            <a:pPr algn="ctr">
              <a:lnSpc>
                <a:spcPts val="2464"/>
              </a:lnSpc>
            </a:pPr>
            <a:r>
              <a:rPr lang="en-US" sz="2053" spc="102">
                <a:solidFill>
                  <a:srgbClr val="FFFBFB"/>
                </a:solidFill>
                <a:latin typeface="Open Sauce"/>
              </a:rPr>
              <a:t>Business Head</a:t>
            </a:r>
          </a:p>
        </p:txBody>
      </p:sp>
      <p:sp>
        <p:nvSpPr>
          <p:cNvPr name="TextBox 9" id="9"/>
          <p:cNvSpPr txBox="true"/>
          <p:nvPr/>
        </p:nvSpPr>
        <p:spPr>
          <a:xfrm rot="0">
            <a:off x="13207498" y="6423761"/>
            <a:ext cx="2731184" cy="819150"/>
          </a:xfrm>
          <a:prstGeom prst="rect">
            <a:avLst/>
          </a:prstGeom>
        </p:spPr>
        <p:txBody>
          <a:bodyPr anchor="t" rtlCol="false" tIns="0" lIns="0" bIns="0" rIns="0">
            <a:spAutoFit/>
          </a:bodyPr>
          <a:lstStyle/>
          <a:p>
            <a:pPr algn="ctr">
              <a:lnSpc>
                <a:spcPts val="3286"/>
              </a:lnSpc>
            </a:pPr>
            <a:r>
              <a:rPr lang="en-US" sz="2738" spc="136">
                <a:solidFill>
                  <a:srgbClr val="FFFBFB"/>
                </a:solidFill>
                <a:latin typeface="Open Sauce"/>
              </a:rPr>
              <a:t>Morgan Maxwell</a:t>
            </a:r>
          </a:p>
        </p:txBody>
      </p:sp>
      <p:sp>
        <p:nvSpPr>
          <p:cNvPr name="TextBox 10" id="10"/>
          <p:cNvSpPr txBox="true"/>
          <p:nvPr/>
        </p:nvSpPr>
        <p:spPr>
          <a:xfrm rot="0">
            <a:off x="13422042" y="7421816"/>
            <a:ext cx="2302097" cy="304800"/>
          </a:xfrm>
          <a:prstGeom prst="rect">
            <a:avLst/>
          </a:prstGeom>
        </p:spPr>
        <p:txBody>
          <a:bodyPr anchor="t" rtlCol="false" tIns="0" lIns="0" bIns="0" rIns="0">
            <a:spAutoFit/>
          </a:bodyPr>
          <a:lstStyle/>
          <a:p>
            <a:pPr algn="ctr">
              <a:lnSpc>
                <a:spcPts val="2464"/>
              </a:lnSpc>
            </a:pPr>
            <a:r>
              <a:rPr lang="en-US" sz="2053" spc="102">
                <a:solidFill>
                  <a:srgbClr val="FFFBFB"/>
                </a:solidFill>
                <a:latin typeface="Open Sauce"/>
              </a:rPr>
              <a:t>Manager</a:t>
            </a:r>
          </a:p>
        </p:txBody>
      </p:sp>
      <p:sp>
        <p:nvSpPr>
          <p:cNvPr name="TextBox 11" id="11"/>
          <p:cNvSpPr txBox="true"/>
          <p:nvPr/>
        </p:nvSpPr>
        <p:spPr>
          <a:xfrm rot="0">
            <a:off x="5361899" y="587786"/>
            <a:ext cx="7845600" cy="891353"/>
          </a:xfrm>
          <a:prstGeom prst="rect">
            <a:avLst/>
          </a:prstGeom>
        </p:spPr>
        <p:txBody>
          <a:bodyPr anchor="t" rtlCol="false" tIns="0" lIns="0" bIns="0" rIns="0">
            <a:spAutoFit/>
          </a:bodyPr>
          <a:lstStyle/>
          <a:p>
            <a:pPr algn="ctr" marL="0" indent="0" lvl="0">
              <a:lnSpc>
                <a:spcPts val="5862"/>
              </a:lnSpc>
              <a:spcBef>
                <a:spcPct val="0"/>
              </a:spcBef>
            </a:pPr>
            <a:r>
              <a:rPr lang="en-US" sz="5921" spc="207">
                <a:solidFill>
                  <a:srgbClr val="FFFFFF"/>
                </a:solidFill>
                <a:latin typeface="Times New Roman Bold"/>
              </a:rPr>
              <a:t>SWOT ANALYSIS</a:t>
            </a:r>
          </a:p>
        </p:txBody>
      </p:sp>
      <p:sp>
        <p:nvSpPr>
          <p:cNvPr name="Freeform 12" id="12"/>
          <p:cNvSpPr/>
          <p:nvPr/>
        </p:nvSpPr>
        <p:spPr>
          <a:xfrm flipH="false" flipV="false" rot="0">
            <a:off x="-1586068" y="-1808676"/>
            <a:ext cx="3172137" cy="4114800"/>
          </a:xfrm>
          <a:custGeom>
            <a:avLst/>
            <a:gdLst/>
            <a:ahLst/>
            <a:cxnLst/>
            <a:rect r="r" b="b" t="t" l="l"/>
            <a:pathLst>
              <a:path h="4114800" w="3172137">
                <a:moveTo>
                  <a:pt x="0" y="0"/>
                </a:moveTo>
                <a:lnTo>
                  <a:pt x="3172136" y="0"/>
                </a:lnTo>
                <a:lnTo>
                  <a:pt x="3172136"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5400000">
            <a:off x="8285215" y="3006587"/>
            <a:ext cx="6282336" cy="3991319"/>
          </a:xfrm>
          <a:custGeom>
            <a:avLst/>
            <a:gdLst/>
            <a:ahLst/>
            <a:cxnLst/>
            <a:rect r="r" b="b" t="t" l="l"/>
            <a:pathLst>
              <a:path h="3991319" w="6282336">
                <a:moveTo>
                  <a:pt x="0" y="0"/>
                </a:moveTo>
                <a:lnTo>
                  <a:pt x="6282335" y="0"/>
                </a:lnTo>
                <a:lnTo>
                  <a:pt x="6282335" y="3991318"/>
                </a:lnTo>
                <a:lnTo>
                  <a:pt x="0" y="399131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5400000">
            <a:off x="12797515" y="3006587"/>
            <a:ext cx="6282336" cy="3991319"/>
          </a:xfrm>
          <a:custGeom>
            <a:avLst/>
            <a:gdLst/>
            <a:ahLst/>
            <a:cxnLst/>
            <a:rect r="r" b="b" t="t" l="l"/>
            <a:pathLst>
              <a:path h="3991319" w="6282336">
                <a:moveTo>
                  <a:pt x="0" y="0"/>
                </a:moveTo>
                <a:lnTo>
                  <a:pt x="6282335" y="0"/>
                </a:lnTo>
                <a:lnTo>
                  <a:pt x="6282335" y="3991318"/>
                </a:lnTo>
                <a:lnTo>
                  <a:pt x="0" y="399131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5" id="15"/>
          <p:cNvSpPr/>
          <p:nvPr/>
        </p:nvSpPr>
        <p:spPr>
          <a:xfrm flipH="false" flipV="false" rot="-5400000">
            <a:off x="3770021" y="3006587"/>
            <a:ext cx="6282336" cy="3991319"/>
          </a:xfrm>
          <a:custGeom>
            <a:avLst/>
            <a:gdLst/>
            <a:ahLst/>
            <a:cxnLst/>
            <a:rect r="r" b="b" t="t" l="l"/>
            <a:pathLst>
              <a:path h="3991319" w="6282336">
                <a:moveTo>
                  <a:pt x="0" y="0"/>
                </a:moveTo>
                <a:lnTo>
                  <a:pt x="6282336" y="0"/>
                </a:lnTo>
                <a:lnTo>
                  <a:pt x="6282336" y="3991318"/>
                </a:lnTo>
                <a:lnTo>
                  <a:pt x="0" y="399131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6" id="16"/>
          <p:cNvSpPr txBox="true"/>
          <p:nvPr/>
        </p:nvSpPr>
        <p:spPr>
          <a:xfrm rot="0">
            <a:off x="422399" y="8356865"/>
            <a:ext cx="3756720" cy="991870"/>
          </a:xfrm>
          <a:prstGeom prst="rect">
            <a:avLst/>
          </a:prstGeom>
        </p:spPr>
        <p:txBody>
          <a:bodyPr anchor="t" rtlCol="false" tIns="0" lIns="0" bIns="0" rIns="0">
            <a:spAutoFit/>
          </a:bodyPr>
          <a:lstStyle/>
          <a:p>
            <a:pPr algn="ctr">
              <a:lnSpc>
                <a:spcPts val="7279"/>
              </a:lnSpc>
            </a:pPr>
            <a:r>
              <a:rPr lang="en-US" sz="5199">
                <a:solidFill>
                  <a:srgbClr val="397D5A"/>
                </a:solidFill>
                <a:latin typeface="Times New Roman Bold"/>
              </a:rPr>
              <a:t>STRENGTH</a:t>
            </a:r>
          </a:p>
        </p:txBody>
      </p:sp>
      <p:sp>
        <p:nvSpPr>
          <p:cNvPr name="TextBox 17" id="17"/>
          <p:cNvSpPr txBox="true"/>
          <p:nvPr/>
        </p:nvSpPr>
        <p:spPr>
          <a:xfrm rot="0">
            <a:off x="4836424" y="8356865"/>
            <a:ext cx="3791049" cy="991870"/>
          </a:xfrm>
          <a:prstGeom prst="rect">
            <a:avLst/>
          </a:prstGeom>
        </p:spPr>
        <p:txBody>
          <a:bodyPr anchor="t" rtlCol="false" tIns="0" lIns="0" bIns="0" rIns="0">
            <a:spAutoFit/>
          </a:bodyPr>
          <a:lstStyle/>
          <a:p>
            <a:pPr algn="ctr">
              <a:lnSpc>
                <a:spcPts val="7279"/>
              </a:lnSpc>
            </a:pPr>
            <a:r>
              <a:rPr lang="en-US" sz="5199">
                <a:solidFill>
                  <a:srgbClr val="397D5A"/>
                </a:solidFill>
                <a:latin typeface="Times New Roman Bold"/>
              </a:rPr>
              <a:t>WEAKNESS</a:t>
            </a:r>
          </a:p>
        </p:txBody>
      </p:sp>
      <p:sp>
        <p:nvSpPr>
          <p:cNvPr name="TextBox 18" id="18"/>
          <p:cNvSpPr txBox="true"/>
          <p:nvPr/>
        </p:nvSpPr>
        <p:spPr>
          <a:xfrm rot="0">
            <a:off x="9284699" y="8485401"/>
            <a:ext cx="4389924" cy="772899"/>
          </a:xfrm>
          <a:prstGeom prst="rect">
            <a:avLst/>
          </a:prstGeom>
        </p:spPr>
        <p:txBody>
          <a:bodyPr anchor="t" rtlCol="false" tIns="0" lIns="0" bIns="0" rIns="0">
            <a:spAutoFit/>
          </a:bodyPr>
          <a:lstStyle/>
          <a:p>
            <a:pPr algn="ctr">
              <a:lnSpc>
                <a:spcPts val="5617"/>
              </a:lnSpc>
            </a:pPr>
            <a:r>
              <a:rPr lang="en-US" sz="4012">
                <a:solidFill>
                  <a:srgbClr val="397D5A"/>
                </a:solidFill>
                <a:latin typeface="Times New Roman Bold"/>
              </a:rPr>
              <a:t>OPPORTUNITIES</a:t>
            </a:r>
          </a:p>
        </p:txBody>
      </p:sp>
      <p:sp>
        <p:nvSpPr>
          <p:cNvPr name="TextBox 19" id="19"/>
          <p:cNvSpPr txBox="true"/>
          <p:nvPr/>
        </p:nvSpPr>
        <p:spPr>
          <a:xfrm rot="0">
            <a:off x="14395816" y="8314864"/>
            <a:ext cx="3213199" cy="991870"/>
          </a:xfrm>
          <a:prstGeom prst="rect">
            <a:avLst/>
          </a:prstGeom>
        </p:spPr>
        <p:txBody>
          <a:bodyPr anchor="t" rtlCol="false" tIns="0" lIns="0" bIns="0" rIns="0">
            <a:spAutoFit/>
          </a:bodyPr>
          <a:lstStyle/>
          <a:p>
            <a:pPr algn="ctr">
              <a:lnSpc>
                <a:spcPts val="7279"/>
              </a:lnSpc>
            </a:pPr>
            <a:r>
              <a:rPr lang="en-US" sz="5199">
                <a:solidFill>
                  <a:srgbClr val="397D5A"/>
                </a:solidFill>
                <a:latin typeface="Times New Roman Bold"/>
              </a:rPr>
              <a:t>THREATS</a:t>
            </a:r>
          </a:p>
        </p:txBody>
      </p:sp>
      <p:sp>
        <p:nvSpPr>
          <p:cNvPr name="TextBox 20" id="20"/>
          <p:cNvSpPr txBox="true"/>
          <p:nvPr/>
        </p:nvSpPr>
        <p:spPr>
          <a:xfrm rot="0">
            <a:off x="187799" y="2191824"/>
            <a:ext cx="3991319" cy="1033780"/>
          </a:xfrm>
          <a:prstGeom prst="rect">
            <a:avLst/>
          </a:prstGeom>
        </p:spPr>
        <p:txBody>
          <a:bodyPr anchor="t" rtlCol="false" tIns="0" lIns="0" bIns="0" rIns="0">
            <a:spAutoFit/>
          </a:bodyPr>
          <a:lstStyle/>
          <a:p>
            <a:pPr algn="just" marL="604523" indent="-302261" lvl="1">
              <a:lnSpc>
                <a:spcPts val="3920"/>
              </a:lnSpc>
              <a:buFont typeface="Arial"/>
              <a:buChar char="•"/>
            </a:pPr>
            <a:r>
              <a:rPr lang="en-US" sz="2800">
                <a:solidFill>
                  <a:srgbClr val="FFFFFF"/>
                </a:solidFill>
                <a:latin typeface="Times New Roman"/>
              </a:rPr>
              <a:t>Advanced Analytics Capabilities</a:t>
            </a:r>
          </a:p>
        </p:txBody>
      </p:sp>
      <p:sp>
        <p:nvSpPr>
          <p:cNvPr name="TextBox 21" id="21"/>
          <p:cNvSpPr txBox="true"/>
          <p:nvPr/>
        </p:nvSpPr>
        <p:spPr>
          <a:xfrm rot="0">
            <a:off x="187799" y="3870830"/>
            <a:ext cx="3991319" cy="1033780"/>
          </a:xfrm>
          <a:prstGeom prst="rect">
            <a:avLst/>
          </a:prstGeom>
        </p:spPr>
        <p:txBody>
          <a:bodyPr anchor="t" rtlCol="false" tIns="0" lIns="0" bIns="0" rIns="0">
            <a:spAutoFit/>
          </a:bodyPr>
          <a:lstStyle/>
          <a:p>
            <a:pPr algn="just" marL="604523" indent="-302261" lvl="1">
              <a:lnSpc>
                <a:spcPts val="3920"/>
              </a:lnSpc>
              <a:buFont typeface="Arial"/>
              <a:buChar char="•"/>
            </a:pPr>
            <a:r>
              <a:rPr lang="en-US" sz="2800">
                <a:solidFill>
                  <a:srgbClr val="FFFFFF"/>
                </a:solidFill>
                <a:latin typeface="Times New Roman"/>
              </a:rPr>
              <a:t>Enhanced Decision-making Support</a:t>
            </a:r>
          </a:p>
        </p:txBody>
      </p:sp>
      <p:sp>
        <p:nvSpPr>
          <p:cNvPr name="TextBox 22" id="22"/>
          <p:cNvSpPr txBox="true"/>
          <p:nvPr/>
        </p:nvSpPr>
        <p:spPr>
          <a:xfrm rot="0">
            <a:off x="305099" y="5830671"/>
            <a:ext cx="3991319" cy="1529080"/>
          </a:xfrm>
          <a:prstGeom prst="rect">
            <a:avLst/>
          </a:prstGeom>
        </p:spPr>
        <p:txBody>
          <a:bodyPr anchor="t" rtlCol="false" tIns="0" lIns="0" bIns="0" rIns="0">
            <a:spAutoFit/>
          </a:bodyPr>
          <a:lstStyle/>
          <a:p>
            <a:pPr marL="604523" indent="-302261" lvl="1">
              <a:lnSpc>
                <a:spcPts val="3920"/>
              </a:lnSpc>
              <a:buFont typeface="Arial"/>
              <a:buChar char="•"/>
            </a:pPr>
            <a:r>
              <a:rPr lang="en-US" sz="2800">
                <a:solidFill>
                  <a:srgbClr val="FFFFFF"/>
                </a:solidFill>
                <a:latin typeface="Times New Roman"/>
              </a:rPr>
              <a:t>Utilization of Advanced Technologies</a:t>
            </a:r>
          </a:p>
        </p:txBody>
      </p:sp>
      <p:sp>
        <p:nvSpPr>
          <p:cNvPr name="TextBox 23" id="23"/>
          <p:cNvSpPr txBox="true"/>
          <p:nvPr/>
        </p:nvSpPr>
        <p:spPr>
          <a:xfrm rot="0">
            <a:off x="4915529" y="2191824"/>
            <a:ext cx="3474792" cy="1033780"/>
          </a:xfrm>
          <a:prstGeom prst="rect">
            <a:avLst/>
          </a:prstGeom>
        </p:spPr>
        <p:txBody>
          <a:bodyPr anchor="t" rtlCol="false" tIns="0" lIns="0" bIns="0" rIns="0">
            <a:spAutoFit/>
          </a:bodyPr>
          <a:lstStyle/>
          <a:p>
            <a:pPr algn="just" marL="604519" indent="-302260" lvl="1">
              <a:lnSpc>
                <a:spcPts val="3919"/>
              </a:lnSpc>
              <a:buFont typeface="Arial"/>
              <a:buChar char="•"/>
            </a:pPr>
            <a:r>
              <a:rPr lang="en-US" sz="2799">
                <a:solidFill>
                  <a:srgbClr val="FFFFFF"/>
                </a:solidFill>
                <a:latin typeface="Times New Roman"/>
              </a:rPr>
              <a:t>Dependency on Data Quality</a:t>
            </a:r>
          </a:p>
        </p:txBody>
      </p:sp>
      <p:sp>
        <p:nvSpPr>
          <p:cNvPr name="TextBox 24" id="24"/>
          <p:cNvSpPr txBox="true"/>
          <p:nvPr/>
        </p:nvSpPr>
        <p:spPr>
          <a:xfrm rot="0">
            <a:off x="4915529" y="3968466"/>
            <a:ext cx="3474792" cy="1033780"/>
          </a:xfrm>
          <a:prstGeom prst="rect">
            <a:avLst/>
          </a:prstGeom>
        </p:spPr>
        <p:txBody>
          <a:bodyPr anchor="t" rtlCol="false" tIns="0" lIns="0" bIns="0" rIns="0">
            <a:spAutoFit/>
          </a:bodyPr>
          <a:lstStyle/>
          <a:p>
            <a:pPr algn="just" marL="604519" indent="-302260" lvl="1">
              <a:lnSpc>
                <a:spcPts val="3919"/>
              </a:lnSpc>
              <a:buFont typeface="Arial"/>
              <a:buChar char="•"/>
            </a:pPr>
            <a:r>
              <a:rPr lang="en-US" sz="2799">
                <a:solidFill>
                  <a:srgbClr val="FFFFFF"/>
                </a:solidFill>
                <a:latin typeface="Times New Roman"/>
              </a:rPr>
              <a:t>Technical Expertise</a:t>
            </a:r>
          </a:p>
        </p:txBody>
      </p:sp>
      <p:sp>
        <p:nvSpPr>
          <p:cNvPr name="TextBox 25" id="25"/>
          <p:cNvSpPr txBox="true"/>
          <p:nvPr/>
        </p:nvSpPr>
        <p:spPr>
          <a:xfrm rot="0">
            <a:off x="9525973" y="2191824"/>
            <a:ext cx="3474792" cy="538480"/>
          </a:xfrm>
          <a:prstGeom prst="rect">
            <a:avLst/>
          </a:prstGeom>
        </p:spPr>
        <p:txBody>
          <a:bodyPr anchor="t" rtlCol="false" tIns="0" lIns="0" bIns="0" rIns="0">
            <a:spAutoFit/>
          </a:bodyPr>
          <a:lstStyle/>
          <a:p>
            <a:pPr algn="just" marL="604519" indent="-302260" lvl="1">
              <a:lnSpc>
                <a:spcPts val="3919"/>
              </a:lnSpc>
              <a:buFont typeface="Arial"/>
              <a:buChar char="•"/>
            </a:pPr>
            <a:r>
              <a:rPr lang="en-US" sz="2799">
                <a:solidFill>
                  <a:srgbClr val="FFFFFF"/>
                </a:solidFill>
                <a:latin typeface="Times New Roman"/>
              </a:rPr>
              <a:t>Market Demand</a:t>
            </a:r>
          </a:p>
        </p:txBody>
      </p:sp>
      <p:sp>
        <p:nvSpPr>
          <p:cNvPr name="TextBox 26" id="26"/>
          <p:cNvSpPr txBox="true"/>
          <p:nvPr/>
        </p:nvSpPr>
        <p:spPr>
          <a:xfrm rot="0">
            <a:off x="9588519" y="4004026"/>
            <a:ext cx="3474792" cy="1033780"/>
          </a:xfrm>
          <a:prstGeom prst="rect">
            <a:avLst/>
          </a:prstGeom>
        </p:spPr>
        <p:txBody>
          <a:bodyPr anchor="t" rtlCol="false" tIns="0" lIns="0" bIns="0" rIns="0">
            <a:spAutoFit/>
          </a:bodyPr>
          <a:lstStyle/>
          <a:p>
            <a:pPr algn="just" marL="604519" indent="-302260" lvl="1">
              <a:lnSpc>
                <a:spcPts val="3919"/>
              </a:lnSpc>
              <a:buFont typeface="Arial"/>
              <a:buChar char="•"/>
            </a:pPr>
            <a:r>
              <a:rPr lang="en-US" sz="2799">
                <a:solidFill>
                  <a:srgbClr val="FFFFFF"/>
                </a:solidFill>
                <a:latin typeface="Times New Roman"/>
              </a:rPr>
              <a:t>Continuous Improvement</a:t>
            </a:r>
          </a:p>
        </p:txBody>
      </p:sp>
      <p:sp>
        <p:nvSpPr>
          <p:cNvPr name="TextBox 27" id="27"/>
          <p:cNvSpPr txBox="true"/>
          <p:nvPr/>
        </p:nvSpPr>
        <p:spPr>
          <a:xfrm rot="0">
            <a:off x="13943023" y="2191824"/>
            <a:ext cx="3863852" cy="1033780"/>
          </a:xfrm>
          <a:prstGeom prst="rect">
            <a:avLst/>
          </a:prstGeom>
        </p:spPr>
        <p:txBody>
          <a:bodyPr anchor="t" rtlCol="false" tIns="0" lIns="0" bIns="0" rIns="0">
            <a:spAutoFit/>
          </a:bodyPr>
          <a:lstStyle/>
          <a:p>
            <a:pPr algn="just" marL="604519" indent="-302260" lvl="1">
              <a:lnSpc>
                <a:spcPts val="3919"/>
              </a:lnSpc>
              <a:buFont typeface="Arial"/>
              <a:buChar char="•"/>
            </a:pPr>
            <a:r>
              <a:rPr lang="en-US" sz="2799">
                <a:solidFill>
                  <a:srgbClr val="FFFFFF"/>
                </a:solidFill>
                <a:latin typeface="Times New Roman"/>
              </a:rPr>
              <a:t>Data Privacy and Security Concerns</a:t>
            </a:r>
          </a:p>
        </p:txBody>
      </p:sp>
      <p:sp>
        <p:nvSpPr>
          <p:cNvPr name="TextBox 28" id="28"/>
          <p:cNvSpPr txBox="true"/>
          <p:nvPr/>
        </p:nvSpPr>
        <p:spPr>
          <a:xfrm rot="0">
            <a:off x="14070490" y="4004026"/>
            <a:ext cx="3863852" cy="1529080"/>
          </a:xfrm>
          <a:prstGeom prst="rect">
            <a:avLst/>
          </a:prstGeom>
        </p:spPr>
        <p:txBody>
          <a:bodyPr anchor="t" rtlCol="false" tIns="0" lIns="0" bIns="0" rIns="0">
            <a:spAutoFit/>
          </a:bodyPr>
          <a:lstStyle/>
          <a:p>
            <a:pPr marL="604519" indent="-302260" lvl="1">
              <a:lnSpc>
                <a:spcPts val="3919"/>
              </a:lnSpc>
              <a:buFont typeface="Arial"/>
              <a:buChar char="•"/>
            </a:pPr>
            <a:r>
              <a:rPr lang="en-US" sz="2799">
                <a:solidFill>
                  <a:srgbClr val="FFFFFF"/>
                </a:solidFill>
                <a:latin typeface="Times New Roman"/>
              </a:rPr>
              <a:t>Resistance to Technological Adoption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633448" y="276831"/>
            <a:ext cx="17021103" cy="2594777"/>
            <a:chOff x="0" y="0"/>
            <a:chExt cx="4482924" cy="683398"/>
          </a:xfrm>
        </p:grpSpPr>
        <p:sp>
          <p:nvSpPr>
            <p:cNvPr name="Freeform 4" id="4"/>
            <p:cNvSpPr/>
            <p:nvPr/>
          </p:nvSpPr>
          <p:spPr>
            <a:xfrm flipH="false" flipV="false" rot="0">
              <a:off x="0" y="0"/>
              <a:ext cx="4482924" cy="683398"/>
            </a:xfrm>
            <a:custGeom>
              <a:avLst/>
              <a:gdLst/>
              <a:ahLst/>
              <a:cxnLst/>
              <a:rect r="r" b="b" t="t" l="l"/>
              <a:pathLst>
                <a:path h="683398" w="4482924">
                  <a:moveTo>
                    <a:pt x="0" y="0"/>
                  </a:moveTo>
                  <a:lnTo>
                    <a:pt x="4482924" y="0"/>
                  </a:lnTo>
                  <a:lnTo>
                    <a:pt x="4482924" y="683398"/>
                  </a:lnTo>
                  <a:lnTo>
                    <a:pt x="0" y="683398"/>
                  </a:lnTo>
                  <a:close/>
                </a:path>
              </a:pathLst>
            </a:custGeom>
            <a:solidFill>
              <a:srgbClr val="1C5739"/>
            </a:solidFill>
          </p:spPr>
        </p:sp>
        <p:sp>
          <p:nvSpPr>
            <p:cNvPr name="TextBox 5" id="5"/>
            <p:cNvSpPr txBox="true"/>
            <p:nvPr/>
          </p:nvSpPr>
          <p:spPr>
            <a:xfrm>
              <a:off x="0" y="-19050"/>
              <a:ext cx="4482924" cy="702448"/>
            </a:xfrm>
            <a:prstGeom prst="rect">
              <a:avLst/>
            </a:prstGeom>
          </p:spPr>
          <p:txBody>
            <a:bodyPr anchor="ctr" rtlCol="false" tIns="50800" lIns="50800" bIns="50800" rIns="50800"/>
            <a:lstStyle/>
            <a:p>
              <a:pPr algn="ctr">
                <a:lnSpc>
                  <a:spcPts val="2859"/>
                </a:lnSpc>
              </a:pPr>
            </a:p>
            <a:p>
              <a:pPr algn="ctr">
                <a:lnSpc>
                  <a:spcPts val="2859"/>
                </a:lnSpc>
              </a:pPr>
            </a:p>
          </p:txBody>
        </p:sp>
      </p:grpSp>
      <p:grpSp>
        <p:nvGrpSpPr>
          <p:cNvPr name="Group 6" id="6"/>
          <p:cNvGrpSpPr/>
          <p:nvPr/>
        </p:nvGrpSpPr>
        <p:grpSpPr>
          <a:xfrm rot="0">
            <a:off x="6211655" y="3410576"/>
            <a:ext cx="47625" cy="6247527"/>
            <a:chOff x="0" y="0"/>
            <a:chExt cx="12543" cy="1645439"/>
          </a:xfrm>
        </p:grpSpPr>
        <p:sp>
          <p:nvSpPr>
            <p:cNvPr name="Freeform 7" id="7"/>
            <p:cNvSpPr/>
            <p:nvPr/>
          </p:nvSpPr>
          <p:spPr>
            <a:xfrm flipH="false" flipV="false" rot="0">
              <a:off x="0" y="0"/>
              <a:ext cx="12543" cy="1645439"/>
            </a:xfrm>
            <a:custGeom>
              <a:avLst/>
              <a:gdLst/>
              <a:ahLst/>
              <a:cxnLst/>
              <a:rect r="r" b="b" t="t" l="l"/>
              <a:pathLst>
                <a:path h="1645439" w="12543">
                  <a:moveTo>
                    <a:pt x="0" y="0"/>
                  </a:moveTo>
                  <a:lnTo>
                    <a:pt x="12543" y="0"/>
                  </a:lnTo>
                  <a:lnTo>
                    <a:pt x="12543" y="1645439"/>
                  </a:lnTo>
                  <a:lnTo>
                    <a:pt x="0" y="1645439"/>
                  </a:lnTo>
                  <a:close/>
                </a:path>
              </a:pathLst>
            </a:custGeom>
            <a:solidFill>
              <a:srgbClr val="009245"/>
            </a:solidFill>
          </p:spPr>
        </p:sp>
        <p:sp>
          <p:nvSpPr>
            <p:cNvPr name="TextBox 8" id="8"/>
            <p:cNvSpPr txBox="true"/>
            <p:nvPr/>
          </p:nvSpPr>
          <p:spPr>
            <a:xfrm>
              <a:off x="0" y="-19050"/>
              <a:ext cx="12543" cy="1664489"/>
            </a:xfrm>
            <a:prstGeom prst="rect">
              <a:avLst/>
            </a:prstGeom>
          </p:spPr>
          <p:txBody>
            <a:bodyPr anchor="ctr" rtlCol="false" tIns="50800" lIns="50800" bIns="50800" rIns="50800"/>
            <a:lstStyle/>
            <a:p>
              <a:pPr algn="ctr">
                <a:lnSpc>
                  <a:spcPts val="2859"/>
                </a:lnSpc>
              </a:pPr>
            </a:p>
          </p:txBody>
        </p:sp>
      </p:grpSp>
      <p:sp>
        <p:nvSpPr>
          <p:cNvPr name="TextBox 9" id="9"/>
          <p:cNvSpPr txBox="true"/>
          <p:nvPr/>
        </p:nvSpPr>
        <p:spPr>
          <a:xfrm rot="0">
            <a:off x="4587395" y="272470"/>
            <a:ext cx="9515774" cy="2599138"/>
          </a:xfrm>
          <a:prstGeom prst="rect">
            <a:avLst/>
          </a:prstGeom>
        </p:spPr>
        <p:txBody>
          <a:bodyPr anchor="t" rtlCol="false" tIns="0" lIns="0" bIns="0" rIns="0">
            <a:spAutoFit/>
          </a:bodyPr>
          <a:lstStyle/>
          <a:p>
            <a:pPr algn="ctr" marL="0" indent="0" lvl="0">
              <a:lnSpc>
                <a:spcPts val="9846"/>
              </a:lnSpc>
              <a:spcBef>
                <a:spcPct val="0"/>
              </a:spcBef>
            </a:pPr>
            <a:r>
              <a:rPr lang="en-US" sz="7135" spc="699">
                <a:solidFill>
                  <a:srgbClr val="FFFFFF"/>
                </a:solidFill>
                <a:latin typeface="Times New Roman Bold"/>
              </a:rPr>
              <a:t>PROPOSED SYSTEM</a:t>
            </a:r>
          </a:p>
        </p:txBody>
      </p:sp>
      <p:grpSp>
        <p:nvGrpSpPr>
          <p:cNvPr name="Group 10" id="10"/>
          <p:cNvGrpSpPr/>
          <p:nvPr/>
        </p:nvGrpSpPr>
        <p:grpSpPr>
          <a:xfrm rot="0">
            <a:off x="11969750" y="3410576"/>
            <a:ext cx="48383" cy="6247527"/>
            <a:chOff x="0" y="0"/>
            <a:chExt cx="12743" cy="1645439"/>
          </a:xfrm>
        </p:grpSpPr>
        <p:sp>
          <p:nvSpPr>
            <p:cNvPr name="Freeform 11" id="11"/>
            <p:cNvSpPr/>
            <p:nvPr/>
          </p:nvSpPr>
          <p:spPr>
            <a:xfrm flipH="false" flipV="false" rot="0">
              <a:off x="0" y="0"/>
              <a:ext cx="12743" cy="1645439"/>
            </a:xfrm>
            <a:custGeom>
              <a:avLst/>
              <a:gdLst/>
              <a:ahLst/>
              <a:cxnLst/>
              <a:rect r="r" b="b" t="t" l="l"/>
              <a:pathLst>
                <a:path h="1645439" w="12743">
                  <a:moveTo>
                    <a:pt x="0" y="0"/>
                  </a:moveTo>
                  <a:lnTo>
                    <a:pt x="12743" y="0"/>
                  </a:lnTo>
                  <a:lnTo>
                    <a:pt x="12743" y="1645439"/>
                  </a:lnTo>
                  <a:lnTo>
                    <a:pt x="0" y="1645439"/>
                  </a:lnTo>
                  <a:close/>
                </a:path>
              </a:pathLst>
            </a:custGeom>
            <a:solidFill>
              <a:srgbClr val="009245"/>
            </a:solidFill>
          </p:spPr>
        </p:sp>
        <p:sp>
          <p:nvSpPr>
            <p:cNvPr name="TextBox 12" id="12"/>
            <p:cNvSpPr txBox="true"/>
            <p:nvPr/>
          </p:nvSpPr>
          <p:spPr>
            <a:xfrm>
              <a:off x="0" y="-19050"/>
              <a:ext cx="12743" cy="1664489"/>
            </a:xfrm>
            <a:prstGeom prst="rect">
              <a:avLst/>
            </a:prstGeom>
          </p:spPr>
          <p:txBody>
            <a:bodyPr anchor="ctr" rtlCol="false" tIns="50800" lIns="50800" bIns="50800" rIns="50800"/>
            <a:lstStyle/>
            <a:p>
              <a:pPr algn="ctr">
                <a:lnSpc>
                  <a:spcPts val="2859"/>
                </a:lnSpc>
              </a:pPr>
            </a:p>
          </p:txBody>
        </p:sp>
      </p:grpSp>
      <p:sp>
        <p:nvSpPr>
          <p:cNvPr name="TextBox 13" id="13"/>
          <p:cNvSpPr txBox="true"/>
          <p:nvPr/>
        </p:nvSpPr>
        <p:spPr>
          <a:xfrm rot="0">
            <a:off x="633448" y="3512055"/>
            <a:ext cx="5038329" cy="647064"/>
          </a:xfrm>
          <a:prstGeom prst="rect">
            <a:avLst/>
          </a:prstGeom>
        </p:spPr>
        <p:txBody>
          <a:bodyPr anchor="t" rtlCol="false" tIns="0" lIns="0" bIns="0" rIns="0">
            <a:spAutoFit/>
          </a:bodyPr>
          <a:lstStyle/>
          <a:p>
            <a:pPr algn="ctr">
              <a:lnSpc>
                <a:spcPts val="4760"/>
              </a:lnSpc>
            </a:pPr>
            <a:r>
              <a:rPr lang="en-US" sz="3400">
                <a:solidFill>
                  <a:srgbClr val="397D5A"/>
                </a:solidFill>
                <a:latin typeface="Times New Roman"/>
              </a:rPr>
              <a:t>DATA VISUALIZATION</a:t>
            </a:r>
          </a:p>
        </p:txBody>
      </p:sp>
      <p:sp>
        <p:nvSpPr>
          <p:cNvPr name="TextBox 14" id="14"/>
          <p:cNvSpPr txBox="true"/>
          <p:nvPr/>
        </p:nvSpPr>
        <p:spPr>
          <a:xfrm rot="0">
            <a:off x="6564080" y="3512055"/>
            <a:ext cx="5037832" cy="647064"/>
          </a:xfrm>
          <a:prstGeom prst="rect">
            <a:avLst/>
          </a:prstGeom>
        </p:spPr>
        <p:txBody>
          <a:bodyPr anchor="t" rtlCol="false" tIns="0" lIns="0" bIns="0" rIns="0">
            <a:spAutoFit/>
          </a:bodyPr>
          <a:lstStyle/>
          <a:p>
            <a:pPr algn="ctr">
              <a:lnSpc>
                <a:spcPts val="4760"/>
              </a:lnSpc>
            </a:pPr>
            <a:r>
              <a:rPr lang="en-US" sz="3400">
                <a:solidFill>
                  <a:srgbClr val="397D5A"/>
                </a:solidFill>
                <a:latin typeface="Times New Roman"/>
              </a:rPr>
              <a:t>PREDICTIVE INSIGHTS</a:t>
            </a:r>
          </a:p>
        </p:txBody>
      </p:sp>
      <p:sp>
        <p:nvSpPr>
          <p:cNvPr name="TextBox 15" id="15"/>
          <p:cNvSpPr txBox="true"/>
          <p:nvPr/>
        </p:nvSpPr>
        <p:spPr>
          <a:xfrm rot="0">
            <a:off x="12322175" y="3512055"/>
            <a:ext cx="4831854" cy="647064"/>
          </a:xfrm>
          <a:prstGeom prst="rect">
            <a:avLst/>
          </a:prstGeom>
        </p:spPr>
        <p:txBody>
          <a:bodyPr anchor="t" rtlCol="false" tIns="0" lIns="0" bIns="0" rIns="0">
            <a:spAutoFit/>
          </a:bodyPr>
          <a:lstStyle/>
          <a:p>
            <a:pPr algn="ctr">
              <a:lnSpc>
                <a:spcPts val="4760"/>
              </a:lnSpc>
            </a:pPr>
            <a:r>
              <a:rPr lang="en-US" sz="3400">
                <a:solidFill>
                  <a:srgbClr val="397D5A"/>
                </a:solidFill>
                <a:latin typeface="Times New Roman"/>
              </a:rPr>
              <a:t>RECOMMENDATIONS</a:t>
            </a:r>
          </a:p>
        </p:txBody>
      </p:sp>
      <p:sp>
        <p:nvSpPr>
          <p:cNvPr name="TextBox 16" id="16"/>
          <p:cNvSpPr txBox="true"/>
          <p:nvPr/>
        </p:nvSpPr>
        <p:spPr>
          <a:xfrm rot="0">
            <a:off x="0" y="4514584"/>
            <a:ext cx="6114653" cy="1867339"/>
          </a:xfrm>
          <a:prstGeom prst="rect">
            <a:avLst/>
          </a:prstGeom>
        </p:spPr>
        <p:txBody>
          <a:bodyPr anchor="t" rtlCol="false" tIns="0" lIns="0" bIns="0" rIns="0">
            <a:spAutoFit/>
          </a:bodyPr>
          <a:lstStyle/>
          <a:p>
            <a:pPr algn="just" marL="563005" indent="-281503" lvl="1">
              <a:lnSpc>
                <a:spcPts val="3650"/>
              </a:lnSpc>
              <a:buFont typeface="Arial"/>
              <a:buChar char="•"/>
            </a:pPr>
            <a:r>
              <a:rPr lang="en-US" sz="2607">
                <a:solidFill>
                  <a:srgbClr val="1C5739"/>
                </a:solidFill>
                <a:latin typeface="Times New Roman"/>
              </a:rPr>
              <a:t>Develop an AI-enhanced dashboard that visualizes students' learning progress and performance in a comprehensible manner.</a:t>
            </a:r>
          </a:p>
        </p:txBody>
      </p:sp>
      <p:sp>
        <p:nvSpPr>
          <p:cNvPr name="TextBox 17" id="17"/>
          <p:cNvSpPr txBox="true"/>
          <p:nvPr/>
        </p:nvSpPr>
        <p:spPr>
          <a:xfrm rot="0">
            <a:off x="6114653" y="4514584"/>
            <a:ext cx="5247382" cy="2324481"/>
          </a:xfrm>
          <a:prstGeom prst="rect">
            <a:avLst/>
          </a:prstGeom>
        </p:spPr>
        <p:txBody>
          <a:bodyPr anchor="t" rtlCol="false" tIns="0" lIns="0" bIns="0" rIns="0">
            <a:spAutoFit/>
          </a:bodyPr>
          <a:lstStyle/>
          <a:p>
            <a:pPr algn="just" marL="563496" indent="-281748" lvl="1">
              <a:lnSpc>
                <a:spcPts val="3653"/>
              </a:lnSpc>
              <a:buFont typeface="Arial"/>
              <a:buChar char="•"/>
            </a:pPr>
            <a:r>
              <a:rPr lang="en-US" sz="2609">
                <a:solidFill>
                  <a:srgbClr val="1C5739"/>
                </a:solidFill>
                <a:latin typeface="Times New Roman"/>
              </a:rPr>
              <a:t>Implement AI-based predictive insights to forecast students' future learning outcomes and identify potential challenges they might face.</a:t>
            </a:r>
          </a:p>
        </p:txBody>
      </p:sp>
      <p:sp>
        <p:nvSpPr>
          <p:cNvPr name="TextBox 18" id="18"/>
          <p:cNvSpPr txBox="true"/>
          <p:nvPr/>
        </p:nvSpPr>
        <p:spPr>
          <a:xfrm rot="0">
            <a:off x="12018133" y="4514493"/>
            <a:ext cx="5155124" cy="2324571"/>
          </a:xfrm>
          <a:prstGeom prst="rect">
            <a:avLst/>
          </a:prstGeom>
        </p:spPr>
        <p:txBody>
          <a:bodyPr anchor="t" rtlCol="false" tIns="0" lIns="0" bIns="0" rIns="0">
            <a:spAutoFit/>
          </a:bodyPr>
          <a:lstStyle/>
          <a:p>
            <a:pPr algn="just" marL="562730" indent="-281365" lvl="1">
              <a:lnSpc>
                <a:spcPts val="3649"/>
              </a:lnSpc>
              <a:buFont typeface="Arial"/>
              <a:buChar char="•"/>
            </a:pPr>
            <a:r>
              <a:rPr lang="en-US" sz="2606">
                <a:solidFill>
                  <a:srgbClr val="1C5739"/>
                </a:solidFill>
                <a:latin typeface="Times New Roman"/>
              </a:rPr>
              <a:t>Provide educators with AI-generated recommendations to support their decision-making in choosing effective instructional strategies.</a:t>
            </a:r>
          </a:p>
        </p:txBody>
      </p:sp>
      <p:sp>
        <p:nvSpPr>
          <p:cNvPr name="TextBox 19" id="19"/>
          <p:cNvSpPr txBox="true"/>
          <p:nvPr/>
        </p:nvSpPr>
        <p:spPr>
          <a:xfrm rot="0">
            <a:off x="0" y="6933819"/>
            <a:ext cx="6114653" cy="1867339"/>
          </a:xfrm>
          <a:prstGeom prst="rect">
            <a:avLst/>
          </a:prstGeom>
        </p:spPr>
        <p:txBody>
          <a:bodyPr anchor="t" rtlCol="false" tIns="0" lIns="0" bIns="0" rIns="0">
            <a:spAutoFit/>
          </a:bodyPr>
          <a:lstStyle/>
          <a:p>
            <a:pPr algn="just" marL="563005" indent="-281503" lvl="1">
              <a:lnSpc>
                <a:spcPts val="3650"/>
              </a:lnSpc>
              <a:buFont typeface="Arial"/>
              <a:buChar char="•"/>
            </a:pPr>
            <a:r>
              <a:rPr lang="en-US" sz="2607">
                <a:solidFill>
                  <a:srgbClr val="1C5739"/>
                </a:solidFill>
                <a:latin typeface="Times New Roman"/>
              </a:rPr>
              <a:t>The dashboard likely presents user-friendly visual representations to make complex data easily interpretable by educators and administrators.</a:t>
            </a:r>
          </a:p>
        </p:txBody>
      </p:sp>
      <p:sp>
        <p:nvSpPr>
          <p:cNvPr name="TextBox 20" id="20"/>
          <p:cNvSpPr txBox="true"/>
          <p:nvPr/>
        </p:nvSpPr>
        <p:spPr>
          <a:xfrm rot="0">
            <a:off x="6114653" y="6933819"/>
            <a:ext cx="5487259" cy="2781681"/>
          </a:xfrm>
          <a:prstGeom prst="rect">
            <a:avLst/>
          </a:prstGeom>
        </p:spPr>
        <p:txBody>
          <a:bodyPr anchor="t" rtlCol="false" tIns="0" lIns="0" bIns="0" rIns="0">
            <a:spAutoFit/>
          </a:bodyPr>
          <a:lstStyle/>
          <a:p>
            <a:pPr algn="just" marL="563496" indent="-281748" lvl="1">
              <a:lnSpc>
                <a:spcPts val="3653"/>
              </a:lnSpc>
              <a:buFont typeface="Arial"/>
              <a:buChar char="•"/>
            </a:pPr>
            <a:r>
              <a:rPr lang="en-US" sz="2609">
                <a:solidFill>
                  <a:srgbClr val="1C5739"/>
                </a:solidFill>
                <a:latin typeface="Times New Roman"/>
              </a:rPr>
              <a:t>These insights empower educators to proactively tailor their teaching methods and support strategies, potentially preventing challenges and learning gaps before they occur.</a:t>
            </a:r>
          </a:p>
        </p:txBody>
      </p:sp>
      <p:sp>
        <p:nvSpPr>
          <p:cNvPr name="TextBox 21" id="21"/>
          <p:cNvSpPr txBox="true"/>
          <p:nvPr/>
        </p:nvSpPr>
        <p:spPr>
          <a:xfrm rot="0">
            <a:off x="12113383" y="6933786"/>
            <a:ext cx="5155124" cy="1867371"/>
          </a:xfrm>
          <a:prstGeom prst="rect">
            <a:avLst/>
          </a:prstGeom>
        </p:spPr>
        <p:txBody>
          <a:bodyPr anchor="t" rtlCol="false" tIns="0" lIns="0" bIns="0" rIns="0">
            <a:spAutoFit/>
          </a:bodyPr>
          <a:lstStyle/>
          <a:p>
            <a:pPr algn="just" marL="562730" indent="-281365" lvl="1">
              <a:lnSpc>
                <a:spcPts val="3649"/>
              </a:lnSpc>
              <a:buFont typeface="Arial"/>
              <a:buChar char="•"/>
            </a:pPr>
            <a:r>
              <a:rPr lang="en-US" sz="2606">
                <a:solidFill>
                  <a:srgbClr val="1C5739"/>
                </a:solidFill>
                <a:latin typeface="Times New Roman"/>
              </a:rPr>
              <a:t>AI-generated recommendations offer personalized instructional strategies and suggestions for educators.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grpSp>
        <p:nvGrpSpPr>
          <p:cNvPr name="Group 2" id="2"/>
          <p:cNvGrpSpPr/>
          <p:nvPr/>
        </p:nvGrpSpPr>
        <p:grpSpPr>
          <a:xfrm rot="0">
            <a:off x="-1543050" y="-558218"/>
            <a:ext cx="3086100" cy="11299900"/>
            <a:chOff x="0" y="0"/>
            <a:chExt cx="812800" cy="2976105"/>
          </a:xfrm>
        </p:grpSpPr>
        <p:sp>
          <p:nvSpPr>
            <p:cNvPr name="Freeform 3" id="3"/>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1C5739"/>
            </a:solidFill>
          </p:spPr>
        </p:sp>
        <p:sp>
          <p:nvSpPr>
            <p:cNvPr name="TextBox 4" id="4"/>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839359" y="3155700"/>
            <a:ext cx="15829951" cy="5493924"/>
          </a:xfrm>
          <a:custGeom>
            <a:avLst/>
            <a:gdLst/>
            <a:ahLst/>
            <a:cxnLst/>
            <a:rect r="r" b="b" t="t" l="l"/>
            <a:pathLst>
              <a:path h="5493924" w="15829951">
                <a:moveTo>
                  <a:pt x="0" y="0"/>
                </a:moveTo>
                <a:lnTo>
                  <a:pt x="15829952" y="0"/>
                </a:lnTo>
                <a:lnTo>
                  <a:pt x="15829952" y="5493924"/>
                </a:lnTo>
                <a:lnTo>
                  <a:pt x="0" y="5493924"/>
                </a:lnTo>
                <a:lnTo>
                  <a:pt x="0" y="0"/>
                </a:lnTo>
                <a:close/>
              </a:path>
            </a:pathLst>
          </a:custGeom>
          <a:blipFill>
            <a:blip r:embed="rId2"/>
            <a:stretch>
              <a:fillRect l="0" t="0" r="0" b="0"/>
            </a:stretch>
          </a:blipFill>
        </p:spPr>
      </p:sp>
      <p:sp>
        <p:nvSpPr>
          <p:cNvPr name="TextBox 6" id="6"/>
          <p:cNvSpPr txBox="true"/>
          <p:nvPr/>
        </p:nvSpPr>
        <p:spPr>
          <a:xfrm rot="0">
            <a:off x="1839359" y="-21272"/>
            <a:ext cx="9629974" cy="1747519"/>
          </a:xfrm>
          <a:prstGeom prst="rect">
            <a:avLst/>
          </a:prstGeom>
        </p:spPr>
        <p:txBody>
          <a:bodyPr anchor="t" rtlCol="false" tIns="0" lIns="0" bIns="0" rIns="0">
            <a:spAutoFit/>
          </a:bodyPr>
          <a:lstStyle/>
          <a:p>
            <a:pPr algn="ctr">
              <a:lnSpc>
                <a:spcPts val="12880"/>
              </a:lnSpc>
            </a:pPr>
            <a:r>
              <a:rPr lang="en-US" sz="9200">
                <a:solidFill>
                  <a:srgbClr val="1C5739"/>
                </a:solidFill>
                <a:latin typeface="Times New Roman Bold"/>
              </a:rPr>
              <a:t>ARCHITECTURE</a:t>
            </a:r>
          </a:p>
        </p:txBody>
      </p:sp>
      <p:sp>
        <p:nvSpPr>
          <p:cNvPr name="TextBox 7" id="7"/>
          <p:cNvSpPr txBox="true"/>
          <p:nvPr/>
        </p:nvSpPr>
        <p:spPr>
          <a:xfrm rot="0">
            <a:off x="9751559" y="2376169"/>
            <a:ext cx="9525" cy="352425"/>
          </a:xfrm>
          <a:prstGeom prst="rect">
            <a:avLst/>
          </a:prstGeom>
        </p:spPr>
        <p:txBody>
          <a:bodyPr anchor="t" rtlCol="false" tIns="0" lIns="0" bIns="0" rIns="0">
            <a:spAutoFit/>
          </a:bodyPr>
          <a:lstStyle/>
          <a:p>
            <a:pPr algn="ctr">
              <a:lnSpc>
                <a:spcPts val="2400"/>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1474751" y="3510346"/>
            <a:ext cx="380297" cy="362766"/>
            <a:chOff x="0" y="0"/>
            <a:chExt cx="587326" cy="560252"/>
          </a:xfrm>
        </p:grpSpPr>
        <p:sp>
          <p:nvSpPr>
            <p:cNvPr name="Freeform 4" id="4"/>
            <p:cNvSpPr/>
            <p:nvPr/>
          </p:nvSpPr>
          <p:spPr>
            <a:xfrm flipH="false" flipV="false" rot="0">
              <a:off x="0" y="0"/>
              <a:ext cx="587375" cy="560197"/>
            </a:xfrm>
            <a:custGeom>
              <a:avLst/>
              <a:gdLst/>
              <a:ahLst/>
              <a:cxnLst/>
              <a:rect r="r" b="b" t="t" l="l"/>
              <a:pathLst>
                <a:path h="560197" w="587375">
                  <a:moveTo>
                    <a:pt x="0" y="280162"/>
                  </a:moveTo>
                  <a:cubicBezTo>
                    <a:pt x="0" y="125476"/>
                    <a:pt x="131445" y="0"/>
                    <a:pt x="293624" y="0"/>
                  </a:cubicBezTo>
                  <a:cubicBezTo>
                    <a:pt x="455803" y="0"/>
                    <a:pt x="587375" y="125476"/>
                    <a:pt x="587375" y="280162"/>
                  </a:cubicBezTo>
                  <a:cubicBezTo>
                    <a:pt x="587375" y="434848"/>
                    <a:pt x="455803" y="560197"/>
                    <a:pt x="293624" y="560197"/>
                  </a:cubicBezTo>
                  <a:cubicBezTo>
                    <a:pt x="131445" y="560197"/>
                    <a:pt x="0" y="434848"/>
                    <a:pt x="0" y="280162"/>
                  </a:cubicBezTo>
                  <a:close/>
                </a:path>
              </a:pathLst>
            </a:custGeom>
            <a:solidFill>
              <a:srgbClr val="1C5739"/>
            </a:solidFill>
          </p:spPr>
        </p:sp>
      </p:grpSp>
      <p:grpSp>
        <p:nvGrpSpPr>
          <p:cNvPr name="Group 5" id="5"/>
          <p:cNvGrpSpPr/>
          <p:nvPr/>
        </p:nvGrpSpPr>
        <p:grpSpPr>
          <a:xfrm rot="0">
            <a:off x="10804615" y="1355253"/>
            <a:ext cx="1720101" cy="2064402"/>
            <a:chOff x="0" y="0"/>
            <a:chExt cx="2656504" cy="3188238"/>
          </a:xfrm>
        </p:grpSpPr>
        <p:sp>
          <p:nvSpPr>
            <p:cNvPr name="Freeform 6" id="6"/>
            <p:cNvSpPr/>
            <p:nvPr/>
          </p:nvSpPr>
          <p:spPr>
            <a:xfrm flipH="false" flipV="false" rot="0">
              <a:off x="0" y="0"/>
              <a:ext cx="2656586" cy="3188208"/>
            </a:xfrm>
            <a:custGeom>
              <a:avLst/>
              <a:gdLst/>
              <a:ahLst/>
              <a:cxnLst/>
              <a:rect r="r" b="b" t="t" l="l"/>
              <a:pathLst>
                <a:path h="3188208" w="2656586">
                  <a:moveTo>
                    <a:pt x="1342263" y="0"/>
                  </a:moveTo>
                  <a:cubicBezTo>
                    <a:pt x="587248" y="0"/>
                    <a:pt x="0" y="587248"/>
                    <a:pt x="0" y="1342390"/>
                  </a:cubicBezTo>
                  <a:cubicBezTo>
                    <a:pt x="0" y="1957705"/>
                    <a:pt x="419481" y="2489073"/>
                    <a:pt x="1006729" y="2628900"/>
                  </a:cubicBezTo>
                  <a:cubicBezTo>
                    <a:pt x="1342263" y="3188208"/>
                    <a:pt x="1342263" y="3188208"/>
                    <a:pt x="1342263" y="3188208"/>
                  </a:cubicBezTo>
                  <a:cubicBezTo>
                    <a:pt x="1649857" y="2628900"/>
                    <a:pt x="1649857" y="2628900"/>
                    <a:pt x="1649857" y="2628900"/>
                  </a:cubicBezTo>
                  <a:cubicBezTo>
                    <a:pt x="2237105" y="2489073"/>
                    <a:pt x="2656586" y="1957705"/>
                    <a:pt x="2656586" y="1342390"/>
                  </a:cubicBezTo>
                  <a:cubicBezTo>
                    <a:pt x="2656459" y="587248"/>
                    <a:pt x="2069338" y="0"/>
                    <a:pt x="1342263" y="0"/>
                  </a:cubicBezTo>
                  <a:close/>
                  <a:moveTo>
                    <a:pt x="1342263" y="2461133"/>
                  </a:moveTo>
                  <a:cubicBezTo>
                    <a:pt x="727075" y="2461133"/>
                    <a:pt x="223774" y="1957705"/>
                    <a:pt x="223774" y="1342390"/>
                  </a:cubicBezTo>
                  <a:cubicBezTo>
                    <a:pt x="223774" y="727075"/>
                    <a:pt x="727075" y="223647"/>
                    <a:pt x="1342263" y="223647"/>
                  </a:cubicBezTo>
                  <a:cubicBezTo>
                    <a:pt x="1957451" y="223647"/>
                    <a:pt x="2432812" y="727075"/>
                    <a:pt x="2432812" y="1342390"/>
                  </a:cubicBezTo>
                  <a:cubicBezTo>
                    <a:pt x="2432812" y="1957705"/>
                    <a:pt x="1957451" y="2461133"/>
                    <a:pt x="1342263" y="2461133"/>
                  </a:cubicBezTo>
                  <a:close/>
                </a:path>
              </a:pathLst>
            </a:custGeom>
            <a:solidFill>
              <a:srgbClr val="1C5739"/>
            </a:solidFill>
          </p:spPr>
        </p:sp>
      </p:grpSp>
      <p:grpSp>
        <p:nvGrpSpPr>
          <p:cNvPr name="Group 7" id="7"/>
          <p:cNvGrpSpPr/>
          <p:nvPr/>
        </p:nvGrpSpPr>
        <p:grpSpPr>
          <a:xfrm rot="0">
            <a:off x="13842043" y="3510346"/>
            <a:ext cx="380297" cy="362766"/>
            <a:chOff x="0" y="0"/>
            <a:chExt cx="587326" cy="560252"/>
          </a:xfrm>
        </p:grpSpPr>
        <p:sp>
          <p:nvSpPr>
            <p:cNvPr name="Freeform 8" id="8"/>
            <p:cNvSpPr/>
            <p:nvPr/>
          </p:nvSpPr>
          <p:spPr>
            <a:xfrm flipH="false" flipV="false" rot="0">
              <a:off x="0" y="0"/>
              <a:ext cx="587375" cy="560197"/>
            </a:xfrm>
            <a:custGeom>
              <a:avLst/>
              <a:gdLst/>
              <a:ahLst/>
              <a:cxnLst/>
              <a:rect r="r" b="b" t="t" l="l"/>
              <a:pathLst>
                <a:path h="560197" w="587375">
                  <a:moveTo>
                    <a:pt x="0" y="280162"/>
                  </a:moveTo>
                  <a:cubicBezTo>
                    <a:pt x="0" y="125476"/>
                    <a:pt x="131445" y="0"/>
                    <a:pt x="293624" y="0"/>
                  </a:cubicBezTo>
                  <a:cubicBezTo>
                    <a:pt x="455803" y="0"/>
                    <a:pt x="587375" y="125476"/>
                    <a:pt x="587375" y="280162"/>
                  </a:cubicBezTo>
                  <a:cubicBezTo>
                    <a:pt x="587375" y="434848"/>
                    <a:pt x="455803" y="560197"/>
                    <a:pt x="293624" y="560197"/>
                  </a:cubicBezTo>
                  <a:cubicBezTo>
                    <a:pt x="131445" y="560197"/>
                    <a:pt x="0" y="434848"/>
                    <a:pt x="0" y="280162"/>
                  </a:cubicBezTo>
                  <a:close/>
                </a:path>
              </a:pathLst>
            </a:custGeom>
            <a:solidFill>
              <a:srgbClr val="1C5739"/>
            </a:solidFill>
          </p:spPr>
        </p:sp>
      </p:grpSp>
      <p:grpSp>
        <p:nvGrpSpPr>
          <p:cNvPr name="Group 9" id="9"/>
          <p:cNvGrpSpPr/>
          <p:nvPr/>
        </p:nvGrpSpPr>
        <p:grpSpPr>
          <a:xfrm rot="0">
            <a:off x="13171907" y="1355253"/>
            <a:ext cx="1720101" cy="2064402"/>
            <a:chOff x="0" y="0"/>
            <a:chExt cx="2656504" cy="3188238"/>
          </a:xfrm>
        </p:grpSpPr>
        <p:sp>
          <p:nvSpPr>
            <p:cNvPr name="Freeform 10" id="10"/>
            <p:cNvSpPr/>
            <p:nvPr/>
          </p:nvSpPr>
          <p:spPr>
            <a:xfrm flipH="false" flipV="false" rot="0">
              <a:off x="0" y="0"/>
              <a:ext cx="2656586" cy="3188208"/>
            </a:xfrm>
            <a:custGeom>
              <a:avLst/>
              <a:gdLst/>
              <a:ahLst/>
              <a:cxnLst/>
              <a:rect r="r" b="b" t="t" l="l"/>
              <a:pathLst>
                <a:path h="3188208" w="2656586">
                  <a:moveTo>
                    <a:pt x="1342263" y="0"/>
                  </a:moveTo>
                  <a:cubicBezTo>
                    <a:pt x="587248" y="0"/>
                    <a:pt x="0" y="587248"/>
                    <a:pt x="0" y="1342390"/>
                  </a:cubicBezTo>
                  <a:cubicBezTo>
                    <a:pt x="0" y="1957705"/>
                    <a:pt x="419481" y="2489073"/>
                    <a:pt x="1006729" y="2628900"/>
                  </a:cubicBezTo>
                  <a:cubicBezTo>
                    <a:pt x="1342263" y="3188208"/>
                    <a:pt x="1342263" y="3188208"/>
                    <a:pt x="1342263" y="3188208"/>
                  </a:cubicBezTo>
                  <a:cubicBezTo>
                    <a:pt x="1649857" y="2628900"/>
                    <a:pt x="1649857" y="2628900"/>
                    <a:pt x="1649857" y="2628900"/>
                  </a:cubicBezTo>
                  <a:cubicBezTo>
                    <a:pt x="2237105" y="2489073"/>
                    <a:pt x="2656586" y="1957705"/>
                    <a:pt x="2656586" y="1342390"/>
                  </a:cubicBezTo>
                  <a:cubicBezTo>
                    <a:pt x="2656459" y="587248"/>
                    <a:pt x="2069338" y="0"/>
                    <a:pt x="1342263" y="0"/>
                  </a:cubicBezTo>
                  <a:close/>
                  <a:moveTo>
                    <a:pt x="1342263" y="2461133"/>
                  </a:moveTo>
                  <a:cubicBezTo>
                    <a:pt x="727075" y="2461133"/>
                    <a:pt x="223774" y="1957705"/>
                    <a:pt x="223774" y="1342390"/>
                  </a:cubicBezTo>
                  <a:cubicBezTo>
                    <a:pt x="223774" y="727075"/>
                    <a:pt x="727075" y="223647"/>
                    <a:pt x="1342263" y="223647"/>
                  </a:cubicBezTo>
                  <a:cubicBezTo>
                    <a:pt x="1957451" y="223647"/>
                    <a:pt x="2432812" y="727075"/>
                    <a:pt x="2432812" y="1342390"/>
                  </a:cubicBezTo>
                  <a:cubicBezTo>
                    <a:pt x="2432812" y="1957705"/>
                    <a:pt x="1957451" y="2461133"/>
                    <a:pt x="1342263" y="2461133"/>
                  </a:cubicBezTo>
                  <a:close/>
                </a:path>
              </a:pathLst>
            </a:custGeom>
            <a:solidFill>
              <a:srgbClr val="1C5739"/>
            </a:solidFill>
          </p:spPr>
        </p:sp>
      </p:grpSp>
      <p:grpSp>
        <p:nvGrpSpPr>
          <p:cNvPr name="Group 11" id="11"/>
          <p:cNvGrpSpPr/>
          <p:nvPr/>
        </p:nvGrpSpPr>
        <p:grpSpPr>
          <a:xfrm rot="0">
            <a:off x="16209335" y="3510346"/>
            <a:ext cx="380297" cy="362766"/>
            <a:chOff x="0" y="0"/>
            <a:chExt cx="587326" cy="560252"/>
          </a:xfrm>
        </p:grpSpPr>
        <p:sp>
          <p:nvSpPr>
            <p:cNvPr name="Freeform 12" id="12"/>
            <p:cNvSpPr/>
            <p:nvPr/>
          </p:nvSpPr>
          <p:spPr>
            <a:xfrm flipH="false" flipV="false" rot="0">
              <a:off x="0" y="0"/>
              <a:ext cx="587375" cy="560197"/>
            </a:xfrm>
            <a:custGeom>
              <a:avLst/>
              <a:gdLst/>
              <a:ahLst/>
              <a:cxnLst/>
              <a:rect r="r" b="b" t="t" l="l"/>
              <a:pathLst>
                <a:path h="560197" w="587375">
                  <a:moveTo>
                    <a:pt x="0" y="280162"/>
                  </a:moveTo>
                  <a:cubicBezTo>
                    <a:pt x="0" y="125476"/>
                    <a:pt x="131445" y="0"/>
                    <a:pt x="293624" y="0"/>
                  </a:cubicBezTo>
                  <a:cubicBezTo>
                    <a:pt x="455803" y="0"/>
                    <a:pt x="587375" y="125476"/>
                    <a:pt x="587375" y="280162"/>
                  </a:cubicBezTo>
                  <a:cubicBezTo>
                    <a:pt x="587375" y="434848"/>
                    <a:pt x="455803" y="560197"/>
                    <a:pt x="293624" y="560197"/>
                  </a:cubicBezTo>
                  <a:cubicBezTo>
                    <a:pt x="131445" y="560197"/>
                    <a:pt x="0" y="434848"/>
                    <a:pt x="0" y="280162"/>
                  </a:cubicBezTo>
                  <a:close/>
                </a:path>
              </a:pathLst>
            </a:custGeom>
            <a:solidFill>
              <a:srgbClr val="1C5739"/>
            </a:solidFill>
          </p:spPr>
        </p:sp>
      </p:grpSp>
      <p:grpSp>
        <p:nvGrpSpPr>
          <p:cNvPr name="Group 13" id="13"/>
          <p:cNvGrpSpPr/>
          <p:nvPr/>
        </p:nvGrpSpPr>
        <p:grpSpPr>
          <a:xfrm rot="0">
            <a:off x="15539199" y="1355253"/>
            <a:ext cx="1720101" cy="2064402"/>
            <a:chOff x="0" y="0"/>
            <a:chExt cx="2656504" cy="3188238"/>
          </a:xfrm>
        </p:grpSpPr>
        <p:sp>
          <p:nvSpPr>
            <p:cNvPr name="Freeform 14" id="14"/>
            <p:cNvSpPr/>
            <p:nvPr/>
          </p:nvSpPr>
          <p:spPr>
            <a:xfrm flipH="false" flipV="false" rot="0">
              <a:off x="0" y="0"/>
              <a:ext cx="2656586" cy="3188208"/>
            </a:xfrm>
            <a:custGeom>
              <a:avLst/>
              <a:gdLst/>
              <a:ahLst/>
              <a:cxnLst/>
              <a:rect r="r" b="b" t="t" l="l"/>
              <a:pathLst>
                <a:path h="3188208" w="2656586">
                  <a:moveTo>
                    <a:pt x="1342263" y="0"/>
                  </a:moveTo>
                  <a:cubicBezTo>
                    <a:pt x="587248" y="0"/>
                    <a:pt x="0" y="587248"/>
                    <a:pt x="0" y="1342390"/>
                  </a:cubicBezTo>
                  <a:cubicBezTo>
                    <a:pt x="0" y="1957705"/>
                    <a:pt x="419481" y="2489073"/>
                    <a:pt x="1006729" y="2628900"/>
                  </a:cubicBezTo>
                  <a:cubicBezTo>
                    <a:pt x="1342263" y="3188208"/>
                    <a:pt x="1342263" y="3188208"/>
                    <a:pt x="1342263" y="3188208"/>
                  </a:cubicBezTo>
                  <a:cubicBezTo>
                    <a:pt x="1649857" y="2628900"/>
                    <a:pt x="1649857" y="2628900"/>
                    <a:pt x="1649857" y="2628900"/>
                  </a:cubicBezTo>
                  <a:cubicBezTo>
                    <a:pt x="2237105" y="2489073"/>
                    <a:pt x="2656586" y="1957705"/>
                    <a:pt x="2656586" y="1342390"/>
                  </a:cubicBezTo>
                  <a:cubicBezTo>
                    <a:pt x="2656459" y="587248"/>
                    <a:pt x="2069338" y="0"/>
                    <a:pt x="1342263" y="0"/>
                  </a:cubicBezTo>
                  <a:close/>
                  <a:moveTo>
                    <a:pt x="1342263" y="2461133"/>
                  </a:moveTo>
                  <a:cubicBezTo>
                    <a:pt x="727075" y="2461133"/>
                    <a:pt x="223774" y="1957705"/>
                    <a:pt x="223774" y="1342390"/>
                  </a:cubicBezTo>
                  <a:cubicBezTo>
                    <a:pt x="223774" y="727075"/>
                    <a:pt x="727075" y="223647"/>
                    <a:pt x="1342263" y="223647"/>
                  </a:cubicBezTo>
                  <a:cubicBezTo>
                    <a:pt x="1957451" y="223647"/>
                    <a:pt x="2432812" y="727075"/>
                    <a:pt x="2432812" y="1342390"/>
                  </a:cubicBezTo>
                  <a:cubicBezTo>
                    <a:pt x="2432812" y="1957705"/>
                    <a:pt x="1957451" y="2461133"/>
                    <a:pt x="1342263" y="2461133"/>
                  </a:cubicBezTo>
                  <a:close/>
                </a:path>
              </a:pathLst>
            </a:custGeom>
            <a:solidFill>
              <a:srgbClr val="1C5739"/>
            </a:solidFill>
          </p:spPr>
        </p:sp>
      </p:grpSp>
      <p:sp>
        <p:nvSpPr>
          <p:cNvPr name="Freeform 15" id="15"/>
          <p:cNvSpPr/>
          <p:nvPr/>
        </p:nvSpPr>
        <p:spPr>
          <a:xfrm flipH="false" flipV="false" rot="0">
            <a:off x="11119111" y="1694324"/>
            <a:ext cx="974600" cy="988985"/>
          </a:xfrm>
          <a:custGeom>
            <a:avLst/>
            <a:gdLst/>
            <a:ahLst/>
            <a:cxnLst/>
            <a:rect r="r" b="b" t="t" l="l"/>
            <a:pathLst>
              <a:path h="988985" w="974600">
                <a:moveTo>
                  <a:pt x="0" y="0"/>
                </a:moveTo>
                <a:lnTo>
                  <a:pt x="974599" y="0"/>
                </a:lnTo>
                <a:lnTo>
                  <a:pt x="974599" y="988985"/>
                </a:lnTo>
                <a:lnTo>
                  <a:pt x="0" y="98898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6" id="16"/>
          <p:cNvSpPr/>
          <p:nvPr/>
        </p:nvSpPr>
        <p:spPr>
          <a:xfrm flipH="false" flipV="false" rot="0">
            <a:off x="13576323" y="1785294"/>
            <a:ext cx="911270" cy="898015"/>
          </a:xfrm>
          <a:custGeom>
            <a:avLst/>
            <a:gdLst/>
            <a:ahLst/>
            <a:cxnLst/>
            <a:rect r="r" b="b" t="t" l="l"/>
            <a:pathLst>
              <a:path h="898015" w="911270">
                <a:moveTo>
                  <a:pt x="0" y="0"/>
                </a:moveTo>
                <a:lnTo>
                  <a:pt x="911270" y="0"/>
                </a:lnTo>
                <a:lnTo>
                  <a:pt x="911270" y="898015"/>
                </a:lnTo>
                <a:lnTo>
                  <a:pt x="0" y="89801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7" id="17"/>
          <p:cNvSpPr/>
          <p:nvPr/>
        </p:nvSpPr>
        <p:spPr>
          <a:xfrm flipH="false" flipV="false" rot="0">
            <a:off x="15945575" y="1694324"/>
            <a:ext cx="879297" cy="988985"/>
          </a:xfrm>
          <a:custGeom>
            <a:avLst/>
            <a:gdLst/>
            <a:ahLst/>
            <a:cxnLst/>
            <a:rect r="r" b="b" t="t" l="l"/>
            <a:pathLst>
              <a:path h="988985" w="879297">
                <a:moveTo>
                  <a:pt x="0" y="0"/>
                </a:moveTo>
                <a:lnTo>
                  <a:pt x="879297" y="0"/>
                </a:lnTo>
                <a:lnTo>
                  <a:pt x="879297" y="988985"/>
                </a:lnTo>
                <a:lnTo>
                  <a:pt x="0" y="98898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8" id="18"/>
          <p:cNvSpPr txBox="true"/>
          <p:nvPr/>
        </p:nvSpPr>
        <p:spPr>
          <a:xfrm rot="0">
            <a:off x="1719701" y="1364778"/>
            <a:ext cx="5236814" cy="1634303"/>
          </a:xfrm>
          <a:prstGeom prst="rect">
            <a:avLst/>
          </a:prstGeom>
        </p:spPr>
        <p:txBody>
          <a:bodyPr anchor="t" rtlCol="false" tIns="0" lIns="0" bIns="0" rIns="0">
            <a:spAutoFit/>
          </a:bodyPr>
          <a:lstStyle/>
          <a:p>
            <a:pPr algn="l" marL="0" indent="0" lvl="0">
              <a:lnSpc>
                <a:spcPts val="5862"/>
              </a:lnSpc>
              <a:spcBef>
                <a:spcPct val="0"/>
              </a:spcBef>
            </a:pPr>
            <a:r>
              <a:rPr lang="en-US" sz="5921" spc="207">
                <a:solidFill>
                  <a:srgbClr val="1C5739"/>
                </a:solidFill>
                <a:latin typeface="Times New Roman"/>
              </a:rPr>
              <a:t>RESEARCH QUESTIONS </a:t>
            </a:r>
          </a:p>
        </p:txBody>
      </p:sp>
      <p:sp>
        <p:nvSpPr>
          <p:cNvPr name="Freeform 19" id="19"/>
          <p:cNvSpPr/>
          <p:nvPr/>
        </p:nvSpPr>
        <p:spPr>
          <a:xfrm flipH="false" flipV="false" rot="-10800000">
            <a:off x="-305814" y="-323115"/>
            <a:ext cx="8744064" cy="2511931"/>
          </a:xfrm>
          <a:custGeom>
            <a:avLst/>
            <a:gdLst/>
            <a:ahLst/>
            <a:cxnLst/>
            <a:rect r="r" b="b" t="t" l="l"/>
            <a:pathLst>
              <a:path h="2511931" w="8744064">
                <a:moveTo>
                  <a:pt x="0" y="0"/>
                </a:moveTo>
                <a:lnTo>
                  <a:pt x="8744064" y="0"/>
                </a:lnTo>
                <a:lnTo>
                  <a:pt x="8744064" y="2511931"/>
                </a:lnTo>
                <a:lnTo>
                  <a:pt x="0" y="251193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0" id="20"/>
          <p:cNvSpPr/>
          <p:nvPr/>
        </p:nvSpPr>
        <p:spPr>
          <a:xfrm flipH="false" flipV="false" rot="0">
            <a:off x="10827051" y="4030837"/>
            <a:ext cx="7121239" cy="5348842"/>
          </a:xfrm>
          <a:custGeom>
            <a:avLst/>
            <a:gdLst/>
            <a:ahLst/>
            <a:cxnLst/>
            <a:rect r="r" b="b" t="t" l="l"/>
            <a:pathLst>
              <a:path h="5348842" w="7121239">
                <a:moveTo>
                  <a:pt x="0" y="0"/>
                </a:moveTo>
                <a:lnTo>
                  <a:pt x="7121239" y="0"/>
                </a:lnTo>
                <a:lnTo>
                  <a:pt x="7121239" y="5348842"/>
                </a:lnTo>
                <a:lnTo>
                  <a:pt x="0" y="5348842"/>
                </a:lnTo>
                <a:lnTo>
                  <a:pt x="0" y="0"/>
                </a:lnTo>
                <a:close/>
              </a:path>
            </a:pathLst>
          </a:custGeom>
          <a:blipFill>
            <a:blip r:embed="rId11"/>
            <a:stretch>
              <a:fillRect l="0" t="0" r="0" b="0"/>
            </a:stretch>
          </a:blipFill>
        </p:spPr>
      </p:sp>
      <p:sp>
        <p:nvSpPr>
          <p:cNvPr name="TextBox 21" id="21"/>
          <p:cNvSpPr txBox="true"/>
          <p:nvPr/>
        </p:nvSpPr>
        <p:spPr>
          <a:xfrm rot="0">
            <a:off x="293722" y="3004259"/>
            <a:ext cx="10533329" cy="1352135"/>
          </a:xfrm>
          <a:prstGeom prst="rect">
            <a:avLst/>
          </a:prstGeom>
        </p:spPr>
        <p:txBody>
          <a:bodyPr anchor="t" rtlCol="false" tIns="0" lIns="0" bIns="0" rIns="0">
            <a:spAutoFit/>
          </a:bodyPr>
          <a:lstStyle/>
          <a:p>
            <a:pPr marL="0" indent="0" lvl="0">
              <a:lnSpc>
                <a:spcPts val="3475"/>
              </a:lnSpc>
              <a:spcBef>
                <a:spcPct val="0"/>
              </a:spcBef>
            </a:pPr>
            <a:r>
              <a:rPr lang="en-US" sz="2518" spc="246">
                <a:solidFill>
                  <a:srgbClr val="397D5A"/>
                </a:solidFill>
                <a:latin typeface="Times New Roman Bold"/>
              </a:rPr>
              <a:t>01: To what extent do AI-generated visualizations impact educators' understanding of students' learning progress and performance?</a:t>
            </a:r>
          </a:p>
        </p:txBody>
      </p:sp>
      <p:sp>
        <p:nvSpPr>
          <p:cNvPr name="TextBox 22" id="22"/>
          <p:cNvSpPr txBox="true"/>
          <p:nvPr/>
        </p:nvSpPr>
        <p:spPr>
          <a:xfrm rot="0">
            <a:off x="293722" y="4365919"/>
            <a:ext cx="10460528" cy="872489"/>
          </a:xfrm>
          <a:prstGeom prst="rect">
            <a:avLst/>
          </a:prstGeom>
        </p:spPr>
        <p:txBody>
          <a:bodyPr anchor="t" rtlCol="false" tIns="0" lIns="0" bIns="0" rIns="0">
            <a:spAutoFit/>
          </a:bodyPr>
          <a:lstStyle/>
          <a:p>
            <a:pPr algn="just">
              <a:lnSpc>
                <a:spcPts val="3360"/>
              </a:lnSpc>
            </a:pPr>
            <a:r>
              <a:rPr lang="en-US" sz="2400">
                <a:solidFill>
                  <a:srgbClr val="545454"/>
                </a:solidFill>
                <a:latin typeface="Times New Roman"/>
              </a:rPr>
              <a:t>AI-generated visualizations significantly enhance educators' understanding of student progress by providing comprehensive and easily interpretable insights.</a:t>
            </a:r>
          </a:p>
        </p:txBody>
      </p:sp>
      <p:sp>
        <p:nvSpPr>
          <p:cNvPr name="TextBox 23" id="23"/>
          <p:cNvSpPr txBox="true"/>
          <p:nvPr/>
        </p:nvSpPr>
        <p:spPr>
          <a:xfrm rot="0">
            <a:off x="220920" y="5652096"/>
            <a:ext cx="10533329" cy="1790285"/>
          </a:xfrm>
          <a:prstGeom prst="rect">
            <a:avLst/>
          </a:prstGeom>
        </p:spPr>
        <p:txBody>
          <a:bodyPr anchor="t" rtlCol="false" tIns="0" lIns="0" bIns="0" rIns="0">
            <a:spAutoFit/>
          </a:bodyPr>
          <a:lstStyle/>
          <a:p>
            <a:pPr>
              <a:lnSpc>
                <a:spcPts val="3475"/>
              </a:lnSpc>
            </a:pPr>
            <a:r>
              <a:rPr lang="en-US" sz="2518" spc="246">
                <a:solidFill>
                  <a:srgbClr val="397D5A"/>
                </a:solidFill>
                <a:latin typeface="Times New Roman Bold"/>
              </a:rPr>
              <a:t>02: How effective are recommendation systems in improving student learning outcomes?</a:t>
            </a:r>
          </a:p>
          <a:p>
            <a:pPr>
              <a:lnSpc>
                <a:spcPts val="3475"/>
              </a:lnSpc>
            </a:pPr>
          </a:p>
          <a:p>
            <a:pPr marL="0" indent="0" lvl="0">
              <a:lnSpc>
                <a:spcPts val="3475"/>
              </a:lnSpc>
              <a:spcBef>
                <a:spcPct val="0"/>
              </a:spcBef>
            </a:pPr>
          </a:p>
        </p:txBody>
      </p:sp>
      <p:sp>
        <p:nvSpPr>
          <p:cNvPr name="TextBox 24" id="24"/>
          <p:cNvSpPr txBox="true"/>
          <p:nvPr/>
        </p:nvSpPr>
        <p:spPr>
          <a:xfrm rot="0">
            <a:off x="220920" y="6610008"/>
            <a:ext cx="10460528" cy="872489"/>
          </a:xfrm>
          <a:prstGeom prst="rect">
            <a:avLst/>
          </a:prstGeom>
        </p:spPr>
        <p:txBody>
          <a:bodyPr anchor="t" rtlCol="false" tIns="0" lIns="0" bIns="0" rIns="0">
            <a:spAutoFit/>
          </a:bodyPr>
          <a:lstStyle/>
          <a:p>
            <a:pPr algn="just">
              <a:lnSpc>
                <a:spcPts val="3360"/>
              </a:lnSpc>
            </a:pPr>
            <a:r>
              <a:rPr lang="en-US" sz="2400">
                <a:solidFill>
                  <a:srgbClr val="545454"/>
                </a:solidFill>
                <a:latin typeface="Times New Roman"/>
              </a:rPr>
              <a:t>Recommendation systems significantly improve learning outcomes by providing targeted, relevant educational materials.</a:t>
            </a:r>
          </a:p>
        </p:txBody>
      </p:sp>
      <p:sp>
        <p:nvSpPr>
          <p:cNvPr name="TextBox 25" id="25"/>
          <p:cNvSpPr txBox="true"/>
          <p:nvPr/>
        </p:nvSpPr>
        <p:spPr>
          <a:xfrm rot="0">
            <a:off x="293722" y="7892073"/>
            <a:ext cx="10533329" cy="1790285"/>
          </a:xfrm>
          <a:prstGeom prst="rect">
            <a:avLst/>
          </a:prstGeom>
        </p:spPr>
        <p:txBody>
          <a:bodyPr anchor="t" rtlCol="false" tIns="0" lIns="0" bIns="0" rIns="0">
            <a:spAutoFit/>
          </a:bodyPr>
          <a:lstStyle/>
          <a:p>
            <a:pPr>
              <a:lnSpc>
                <a:spcPts val="3475"/>
              </a:lnSpc>
            </a:pPr>
            <a:r>
              <a:rPr lang="en-US" sz="2518" spc="246">
                <a:solidFill>
                  <a:srgbClr val="397D5A"/>
                </a:solidFill>
                <a:latin typeface="Times New Roman Bold"/>
              </a:rPr>
              <a:t>03: In what ways do data analytics tools contribute to creating informative and actionable learning analytics dashboards?</a:t>
            </a:r>
          </a:p>
          <a:p>
            <a:pPr>
              <a:lnSpc>
                <a:spcPts val="3475"/>
              </a:lnSpc>
            </a:pPr>
          </a:p>
          <a:p>
            <a:pPr marL="0" indent="0" lvl="0">
              <a:lnSpc>
                <a:spcPts val="3475"/>
              </a:lnSpc>
              <a:spcBef>
                <a:spcPct val="0"/>
              </a:spcBef>
            </a:pPr>
          </a:p>
        </p:txBody>
      </p:sp>
      <p:sp>
        <p:nvSpPr>
          <p:cNvPr name="TextBox 26" id="26"/>
          <p:cNvSpPr txBox="true"/>
          <p:nvPr/>
        </p:nvSpPr>
        <p:spPr>
          <a:xfrm rot="0">
            <a:off x="257321" y="8739590"/>
            <a:ext cx="10460528" cy="1291589"/>
          </a:xfrm>
          <a:prstGeom prst="rect">
            <a:avLst/>
          </a:prstGeom>
        </p:spPr>
        <p:txBody>
          <a:bodyPr anchor="t" rtlCol="false" tIns="0" lIns="0" bIns="0" rIns="0">
            <a:spAutoFit/>
          </a:bodyPr>
          <a:lstStyle/>
          <a:p>
            <a:pPr algn="just">
              <a:lnSpc>
                <a:spcPts val="3360"/>
              </a:lnSpc>
            </a:pPr>
            <a:r>
              <a:rPr lang="en-US" sz="2400">
                <a:solidFill>
                  <a:srgbClr val="545454"/>
                </a:solidFill>
                <a:latin typeface="Times New Roman"/>
              </a:rPr>
              <a:t>They assist in aggregating, processing, and presenting data in an easily understandable format, aiding decision-making processes for educators and administrators.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sp>
        <p:nvSpPr>
          <p:cNvPr name="Freeform 2" id="2"/>
          <p:cNvSpPr/>
          <p:nvPr/>
        </p:nvSpPr>
        <p:spPr>
          <a:xfrm flipH="false" flipV="false" rot="0">
            <a:off x="14592495" y="7573922"/>
            <a:ext cx="4687320" cy="4687320"/>
          </a:xfrm>
          <a:custGeom>
            <a:avLst/>
            <a:gdLst/>
            <a:ahLst/>
            <a:cxnLst/>
            <a:rect r="r" b="b" t="t" l="l"/>
            <a:pathLst>
              <a:path h="4687320" w="4687320">
                <a:moveTo>
                  <a:pt x="0" y="0"/>
                </a:moveTo>
                <a:lnTo>
                  <a:pt x="4687320" y="0"/>
                </a:lnTo>
                <a:lnTo>
                  <a:pt x="4687320" y="4687319"/>
                </a:lnTo>
                <a:lnTo>
                  <a:pt x="0" y="46873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887962" y="5985119"/>
            <a:ext cx="2085109" cy="208510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cap="sq">
              <a:noFill/>
              <a:prstDash val="solid"/>
              <a:miter/>
            </a:ln>
          </p:spPr>
        </p:sp>
        <p:sp>
          <p:nvSpPr>
            <p:cNvPr name="TextBox 5" id="5"/>
            <p:cNvSpPr txBox="true"/>
            <p:nvPr/>
          </p:nvSpPr>
          <p:spPr>
            <a:xfrm>
              <a:off x="76200" y="57150"/>
              <a:ext cx="660400" cy="679450"/>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Freeform 6" id="6"/>
          <p:cNvSpPr/>
          <p:nvPr/>
        </p:nvSpPr>
        <p:spPr>
          <a:xfrm flipH="false" flipV="false" rot="0">
            <a:off x="-1560220" y="1728186"/>
            <a:ext cx="4687320" cy="4687320"/>
          </a:xfrm>
          <a:custGeom>
            <a:avLst/>
            <a:gdLst/>
            <a:ahLst/>
            <a:cxnLst/>
            <a:rect r="r" b="b" t="t" l="l"/>
            <a:pathLst>
              <a:path h="4687320" w="4687320">
                <a:moveTo>
                  <a:pt x="0" y="0"/>
                </a:moveTo>
                <a:lnTo>
                  <a:pt x="4687320" y="0"/>
                </a:lnTo>
                <a:lnTo>
                  <a:pt x="4687320" y="4687319"/>
                </a:lnTo>
                <a:lnTo>
                  <a:pt x="0" y="46873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2262642" y="-3904566"/>
            <a:ext cx="8637895" cy="8637895"/>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739"/>
            </a:solidFill>
            <a:ln cap="sq">
              <a:noFill/>
              <a:prstDash val="solid"/>
              <a:miter/>
            </a:ln>
          </p:spPr>
        </p:sp>
        <p:sp>
          <p:nvSpPr>
            <p:cNvPr name="TextBox 9" id="9"/>
            <p:cNvSpPr txBox="true"/>
            <p:nvPr/>
          </p:nvSpPr>
          <p:spPr>
            <a:xfrm>
              <a:off x="76200" y="57150"/>
              <a:ext cx="660400" cy="679450"/>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Freeform 10" id="10"/>
          <p:cNvSpPr/>
          <p:nvPr/>
        </p:nvSpPr>
        <p:spPr>
          <a:xfrm flipH="false" flipV="false" rot="0">
            <a:off x="8747792" y="1741356"/>
            <a:ext cx="847584" cy="1009028"/>
          </a:xfrm>
          <a:custGeom>
            <a:avLst/>
            <a:gdLst/>
            <a:ahLst/>
            <a:cxnLst/>
            <a:rect r="r" b="b" t="t" l="l"/>
            <a:pathLst>
              <a:path h="1009028" w="847584">
                <a:moveTo>
                  <a:pt x="0" y="0"/>
                </a:moveTo>
                <a:lnTo>
                  <a:pt x="847584" y="0"/>
                </a:lnTo>
                <a:lnTo>
                  <a:pt x="847584" y="1009028"/>
                </a:lnTo>
                <a:lnTo>
                  <a:pt x="0" y="1009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9889965" y="3595131"/>
            <a:ext cx="976021" cy="1071481"/>
          </a:xfrm>
          <a:custGeom>
            <a:avLst/>
            <a:gdLst/>
            <a:ahLst/>
            <a:cxnLst/>
            <a:rect r="r" b="b" t="t" l="l"/>
            <a:pathLst>
              <a:path h="1071481" w="976021">
                <a:moveTo>
                  <a:pt x="0" y="0"/>
                </a:moveTo>
                <a:lnTo>
                  <a:pt x="976021" y="0"/>
                </a:lnTo>
                <a:lnTo>
                  <a:pt x="976021" y="1071480"/>
                </a:lnTo>
                <a:lnTo>
                  <a:pt x="0" y="10714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8477841" y="5957903"/>
            <a:ext cx="928806" cy="896720"/>
          </a:xfrm>
          <a:custGeom>
            <a:avLst/>
            <a:gdLst/>
            <a:ahLst/>
            <a:cxnLst/>
            <a:rect r="r" b="b" t="t" l="l"/>
            <a:pathLst>
              <a:path h="896720" w="928806">
                <a:moveTo>
                  <a:pt x="0" y="0"/>
                </a:moveTo>
                <a:lnTo>
                  <a:pt x="928806" y="0"/>
                </a:lnTo>
                <a:lnTo>
                  <a:pt x="928806" y="896719"/>
                </a:lnTo>
                <a:lnTo>
                  <a:pt x="0" y="89671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0">
            <a:off x="9835982" y="7870488"/>
            <a:ext cx="877197" cy="877197"/>
          </a:xfrm>
          <a:custGeom>
            <a:avLst/>
            <a:gdLst/>
            <a:ahLst/>
            <a:cxnLst/>
            <a:rect r="r" b="b" t="t" l="l"/>
            <a:pathLst>
              <a:path h="877197" w="877197">
                <a:moveTo>
                  <a:pt x="0" y="0"/>
                </a:moveTo>
                <a:lnTo>
                  <a:pt x="877197" y="0"/>
                </a:lnTo>
                <a:lnTo>
                  <a:pt x="877197" y="877197"/>
                </a:lnTo>
                <a:lnTo>
                  <a:pt x="0" y="87719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306987" y="414381"/>
            <a:ext cx="952906" cy="952906"/>
          </a:xfrm>
          <a:custGeom>
            <a:avLst/>
            <a:gdLst/>
            <a:ahLst/>
            <a:cxnLst/>
            <a:rect r="r" b="b" t="t" l="l"/>
            <a:pathLst>
              <a:path h="952906" w="952906">
                <a:moveTo>
                  <a:pt x="0" y="0"/>
                </a:moveTo>
                <a:lnTo>
                  <a:pt x="952906" y="0"/>
                </a:lnTo>
                <a:lnTo>
                  <a:pt x="952906" y="952906"/>
                </a:lnTo>
                <a:lnTo>
                  <a:pt x="0" y="952906"/>
                </a:lnTo>
                <a:lnTo>
                  <a:pt x="0" y="0"/>
                </a:lnTo>
                <a:close/>
              </a:path>
            </a:pathLst>
          </a:custGeom>
          <a:blipFill>
            <a:blip r:embed="rId12"/>
            <a:stretch>
              <a:fillRect l="0" t="0" r="0" b="0"/>
            </a:stretch>
          </a:blipFill>
        </p:spPr>
      </p:sp>
      <p:sp>
        <p:nvSpPr>
          <p:cNvPr name="TextBox 15" id="15"/>
          <p:cNvSpPr txBox="true"/>
          <p:nvPr/>
        </p:nvSpPr>
        <p:spPr>
          <a:xfrm rot="0">
            <a:off x="306987" y="1435551"/>
            <a:ext cx="4599030" cy="2159580"/>
          </a:xfrm>
          <a:prstGeom prst="rect">
            <a:avLst/>
          </a:prstGeom>
        </p:spPr>
        <p:txBody>
          <a:bodyPr anchor="t" rtlCol="false" tIns="0" lIns="0" bIns="0" rIns="0">
            <a:spAutoFit/>
          </a:bodyPr>
          <a:lstStyle/>
          <a:p>
            <a:pPr algn="l" marL="0" indent="0" lvl="0">
              <a:lnSpc>
                <a:spcPts val="8206"/>
              </a:lnSpc>
              <a:spcBef>
                <a:spcPct val="0"/>
              </a:spcBef>
            </a:pPr>
            <a:r>
              <a:rPr lang="en-US" sz="5946" spc="582">
                <a:solidFill>
                  <a:srgbClr val="FFFFFF"/>
                </a:solidFill>
                <a:latin typeface="Times New Roman Bold"/>
              </a:rPr>
              <a:t>GITHUB LINK</a:t>
            </a:r>
          </a:p>
        </p:txBody>
      </p:sp>
      <p:sp>
        <p:nvSpPr>
          <p:cNvPr name="TextBox 16" id="16"/>
          <p:cNvSpPr txBox="true"/>
          <p:nvPr/>
        </p:nvSpPr>
        <p:spPr>
          <a:xfrm rot="0">
            <a:off x="9713584" y="1675054"/>
            <a:ext cx="3636065" cy="1236429"/>
          </a:xfrm>
          <a:prstGeom prst="rect">
            <a:avLst/>
          </a:prstGeom>
        </p:spPr>
        <p:txBody>
          <a:bodyPr anchor="t" rtlCol="false" tIns="0" lIns="0" bIns="0" rIns="0">
            <a:spAutoFit/>
          </a:bodyPr>
          <a:lstStyle/>
          <a:p>
            <a:pPr algn="l" marL="0" indent="0" lvl="0">
              <a:lnSpc>
                <a:spcPts val="2012"/>
              </a:lnSpc>
              <a:spcBef>
                <a:spcPct val="0"/>
              </a:spcBef>
            </a:pPr>
            <a:r>
              <a:rPr lang="en-US" sz="1458" spc="142">
                <a:solidFill>
                  <a:srgbClr val="FFFFFF"/>
                </a:solidFill>
                <a:latin typeface="Open Sauce"/>
              </a:rPr>
              <a:t>Lorem ipsum dolor sit amet, consectetur adipiscing elit. Duis vulputate nulla at ante rhoncus, vel efficitur felis condimentum. Proin odio odio.</a:t>
            </a:r>
          </a:p>
        </p:txBody>
      </p:sp>
      <p:sp>
        <p:nvSpPr>
          <p:cNvPr name="TextBox 17" id="17"/>
          <p:cNvSpPr txBox="true"/>
          <p:nvPr/>
        </p:nvSpPr>
        <p:spPr>
          <a:xfrm rot="0">
            <a:off x="9561664" y="5792505"/>
            <a:ext cx="3636065" cy="1236429"/>
          </a:xfrm>
          <a:prstGeom prst="rect">
            <a:avLst/>
          </a:prstGeom>
        </p:spPr>
        <p:txBody>
          <a:bodyPr anchor="t" rtlCol="false" tIns="0" lIns="0" bIns="0" rIns="0">
            <a:spAutoFit/>
          </a:bodyPr>
          <a:lstStyle/>
          <a:p>
            <a:pPr algn="l" marL="0" indent="0" lvl="0">
              <a:lnSpc>
                <a:spcPts val="2012"/>
              </a:lnSpc>
              <a:spcBef>
                <a:spcPct val="0"/>
              </a:spcBef>
            </a:pPr>
            <a:r>
              <a:rPr lang="en-US" sz="1458" spc="142">
                <a:solidFill>
                  <a:srgbClr val="FFFFFF"/>
                </a:solidFill>
                <a:latin typeface="Open Sauce"/>
              </a:rPr>
              <a:t>Lorem ipsum dolor sit amet, consectetur adipiscing elit. Duis vulputate nulla at ante rhoncus, vel efficitur felis condimentum. Proin odio odio.</a:t>
            </a:r>
          </a:p>
        </p:txBody>
      </p:sp>
      <p:sp>
        <p:nvSpPr>
          <p:cNvPr name="TextBox 18" id="18"/>
          <p:cNvSpPr txBox="true"/>
          <p:nvPr/>
        </p:nvSpPr>
        <p:spPr>
          <a:xfrm rot="0">
            <a:off x="2116665" y="4552353"/>
            <a:ext cx="14957422" cy="1649372"/>
          </a:xfrm>
          <a:prstGeom prst="rect">
            <a:avLst/>
          </a:prstGeom>
        </p:spPr>
        <p:txBody>
          <a:bodyPr anchor="t" rtlCol="false" tIns="0" lIns="0" bIns="0" rIns="0">
            <a:spAutoFit/>
          </a:bodyPr>
          <a:lstStyle/>
          <a:p>
            <a:pPr algn="ctr">
              <a:lnSpc>
                <a:spcPts val="6254"/>
              </a:lnSpc>
            </a:pPr>
            <a:r>
              <a:rPr lang="en-US" sz="4467">
                <a:solidFill>
                  <a:srgbClr val="1C5739"/>
                </a:solidFill>
                <a:latin typeface="Times New Roman Bold"/>
              </a:rPr>
              <a:t>https://github.com/sriprabha-03/AI-enhanced-learning-analytics-dashboard/</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543050" y="-558218"/>
            <a:ext cx="3086100" cy="11299900"/>
            <a:chOff x="0" y="0"/>
            <a:chExt cx="812800" cy="2976105"/>
          </a:xfrm>
        </p:grpSpPr>
        <p:sp>
          <p:nvSpPr>
            <p:cNvPr name="Freeform 3" id="3"/>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1C5739"/>
            </a:solidFill>
          </p:spPr>
        </p:sp>
        <p:sp>
          <p:nvSpPr>
            <p:cNvPr name="TextBox 4" id="4"/>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sp>
        <p:nvSpPr>
          <p:cNvPr name="TextBox 5" id="5"/>
          <p:cNvSpPr txBox="true"/>
          <p:nvPr/>
        </p:nvSpPr>
        <p:spPr>
          <a:xfrm rot="0">
            <a:off x="4024659" y="3168035"/>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Italics"/>
              </a:rPr>
              <a:t>01</a:t>
            </a:r>
          </a:p>
        </p:txBody>
      </p:sp>
      <p:sp>
        <p:nvSpPr>
          <p:cNvPr name="TextBox 6" id="6"/>
          <p:cNvSpPr txBox="true"/>
          <p:nvPr/>
        </p:nvSpPr>
        <p:spPr>
          <a:xfrm rot="0">
            <a:off x="4024659" y="3965154"/>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Italics"/>
              </a:rPr>
              <a:t>02</a:t>
            </a:r>
          </a:p>
        </p:txBody>
      </p:sp>
      <p:sp>
        <p:nvSpPr>
          <p:cNvPr name="TextBox 7" id="7"/>
          <p:cNvSpPr txBox="true"/>
          <p:nvPr/>
        </p:nvSpPr>
        <p:spPr>
          <a:xfrm rot="0">
            <a:off x="4024659" y="4846311"/>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Italics"/>
              </a:rPr>
              <a:t>03</a:t>
            </a:r>
          </a:p>
        </p:txBody>
      </p:sp>
      <p:sp>
        <p:nvSpPr>
          <p:cNvPr name="TextBox 8" id="8"/>
          <p:cNvSpPr txBox="true"/>
          <p:nvPr/>
        </p:nvSpPr>
        <p:spPr>
          <a:xfrm rot="0">
            <a:off x="4024659" y="5643430"/>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Italics"/>
              </a:rPr>
              <a:t>04</a:t>
            </a:r>
          </a:p>
        </p:txBody>
      </p:sp>
      <p:sp>
        <p:nvSpPr>
          <p:cNvPr name="TextBox 9" id="9"/>
          <p:cNvSpPr txBox="true"/>
          <p:nvPr/>
        </p:nvSpPr>
        <p:spPr>
          <a:xfrm rot="0">
            <a:off x="4044260" y="6435807"/>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Italics"/>
              </a:rPr>
              <a:t>05</a:t>
            </a:r>
          </a:p>
        </p:txBody>
      </p:sp>
      <p:sp>
        <p:nvSpPr>
          <p:cNvPr name="TextBox 10" id="10"/>
          <p:cNvSpPr txBox="true"/>
          <p:nvPr/>
        </p:nvSpPr>
        <p:spPr>
          <a:xfrm rot="0">
            <a:off x="4044260" y="7266771"/>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Italics"/>
              </a:rPr>
              <a:t>06</a:t>
            </a:r>
          </a:p>
        </p:txBody>
      </p:sp>
      <p:sp>
        <p:nvSpPr>
          <p:cNvPr name="TextBox 11" id="11"/>
          <p:cNvSpPr txBox="true"/>
          <p:nvPr/>
        </p:nvSpPr>
        <p:spPr>
          <a:xfrm rot="0">
            <a:off x="4044260" y="8117064"/>
            <a:ext cx="937219" cy="714375"/>
          </a:xfrm>
          <a:prstGeom prst="rect">
            <a:avLst/>
          </a:prstGeom>
        </p:spPr>
        <p:txBody>
          <a:bodyPr anchor="t" rtlCol="false" tIns="0" lIns="0" bIns="0" rIns="0">
            <a:spAutoFit/>
          </a:bodyPr>
          <a:lstStyle/>
          <a:p>
            <a:pPr algn="ctr">
              <a:lnSpc>
                <a:spcPts val="5126"/>
              </a:lnSpc>
            </a:pPr>
            <a:r>
              <a:rPr lang="en-US" sz="4271" spc="350">
                <a:solidFill>
                  <a:srgbClr val="FFFFFF"/>
                </a:solidFill>
                <a:latin typeface="Codec Pro ExtraBold Italics"/>
              </a:rPr>
              <a:t>07</a:t>
            </a:r>
          </a:p>
        </p:txBody>
      </p:sp>
      <p:sp>
        <p:nvSpPr>
          <p:cNvPr name="TextBox 12" id="12"/>
          <p:cNvSpPr txBox="true"/>
          <p:nvPr/>
        </p:nvSpPr>
        <p:spPr>
          <a:xfrm rot="0">
            <a:off x="1839359" y="495300"/>
            <a:ext cx="8240812" cy="1747519"/>
          </a:xfrm>
          <a:prstGeom prst="rect">
            <a:avLst/>
          </a:prstGeom>
        </p:spPr>
        <p:txBody>
          <a:bodyPr anchor="t" rtlCol="false" tIns="0" lIns="0" bIns="0" rIns="0">
            <a:spAutoFit/>
          </a:bodyPr>
          <a:lstStyle/>
          <a:p>
            <a:pPr algn="ctr">
              <a:lnSpc>
                <a:spcPts val="12880"/>
              </a:lnSpc>
            </a:pPr>
            <a:r>
              <a:rPr lang="en-US" sz="9200">
                <a:solidFill>
                  <a:srgbClr val="1C5739"/>
                </a:solidFill>
                <a:latin typeface="Times New Roman Bold"/>
              </a:rPr>
              <a:t>CONCLUSION</a:t>
            </a:r>
          </a:p>
        </p:txBody>
      </p:sp>
      <p:sp>
        <p:nvSpPr>
          <p:cNvPr name="TextBox 13" id="13"/>
          <p:cNvSpPr txBox="true"/>
          <p:nvPr/>
        </p:nvSpPr>
        <p:spPr>
          <a:xfrm rot="0">
            <a:off x="9751559" y="2376169"/>
            <a:ext cx="9525" cy="352425"/>
          </a:xfrm>
          <a:prstGeom prst="rect">
            <a:avLst/>
          </a:prstGeom>
        </p:spPr>
        <p:txBody>
          <a:bodyPr anchor="t" rtlCol="false" tIns="0" lIns="0" bIns="0" rIns="0">
            <a:spAutoFit/>
          </a:bodyPr>
          <a:lstStyle/>
          <a:p>
            <a:pPr algn="ctr">
              <a:lnSpc>
                <a:spcPts val="2400"/>
              </a:lnSpc>
              <a:spcBef>
                <a:spcPct val="0"/>
              </a:spcBef>
            </a:pPr>
          </a:p>
        </p:txBody>
      </p:sp>
      <p:sp>
        <p:nvSpPr>
          <p:cNvPr name="TextBox 14" id="14"/>
          <p:cNvSpPr txBox="true"/>
          <p:nvPr/>
        </p:nvSpPr>
        <p:spPr>
          <a:xfrm rot="0">
            <a:off x="1839359" y="2870449"/>
            <a:ext cx="16113171" cy="4854543"/>
          </a:xfrm>
          <a:prstGeom prst="rect">
            <a:avLst/>
          </a:prstGeom>
        </p:spPr>
        <p:txBody>
          <a:bodyPr anchor="t" rtlCol="false" tIns="0" lIns="0" bIns="0" rIns="0">
            <a:spAutoFit/>
          </a:bodyPr>
          <a:lstStyle/>
          <a:p>
            <a:pPr algn="just">
              <a:lnSpc>
                <a:spcPts val="5426"/>
              </a:lnSpc>
            </a:pPr>
            <a:r>
              <a:rPr lang="en-US" sz="3876">
                <a:solidFill>
                  <a:srgbClr val="000000"/>
                </a:solidFill>
                <a:latin typeface="Times New Roman"/>
              </a:rPr>
              <a:t>The AI-Enhanced Learning Analytics Dashboard stands as a pioneering solution that enhances educational practices. It offers educators a powerful instrument for data-driven insights, predictive analytics, and personalized learning support. Through these innovative features and technologies, this dashboard has the potential to revolutionize educational strategies, improve student outcomes, and foster a more adaptive and engaging learning environment for students.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DAFzHPjctjc</dc:identifier>
  <dcterms:modified xsi:type="dcterms:W3CDTF">2011-08-01T06:04:30Z</dcterms:modified>
  <cp:revision>1</cp:revision>
  <dc:title>AI ENHANCED LEARNING ANALYTICS DASHBOARD</dc:title>
</cp:coreProperties>
</file>