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3" r:id="rId2"/>
    <p:sldMasterId id="2147483685" r:id="rId3"/>
    <p:sldMasterId id="2147483698" r:id="rId4"/>
  </p:sldMasterIdLst>
  <p:notesMasterIdLst>
    <p:notesMasterId r:id="rId28"/>
  </p:notesMasterIdLst>
  <p:sldIdLst>
    <p:sldId id="282" r:id="rId5"/>
    <p:sldId id="261" r:id="rId6"/>
    <p:sldId id="259" r:id="rId7"/>
    <p:sldId id="265" r:id="rId8"/>
    <p:sldId id="256" r:id="rId9"/>
    <p:sldId id="327" r:id="rId10"/>
    <p:sldId id="328" r:id="rId11"/>
    <p:sldId id="329" r:id="rId12"/>
    <p:sldId id="319" r:id="rId13"/>
    <p:sldId id="263" r:id="rId14"/>
    <p:sldId id="274" r:id="rId15"/>
    <p:sldId id="275" r:id="rId16"/>
    <p:sldId id="276" r:id="rId17"/>
    <p:sldId id="341" r:id="rId18"/>
    <p:sldId id="342" r:id="rId19"/>
    <p:sldId id="343" r:id="rId20"/>
    <p:sldId id="344" r:id="rId21"/>
    <p:sldId id="345" r:id="rId22"/>
    <p:sldId id="346" r:id="rId23"/>
    <p:sldId id="349" r:id="rId24"/>
    <p:sldId id="348" r:id="rId25"/>
    <p:sldId id="347" r:id="rId26"/>
    <p:sldId id="280"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B29B"/>
    <a:srgbClr val="3B81BF"/>
    <a:srgbClr val="3477B8"/>
    <a:srgbClr val="007033"/>
    <a:srgbClr val="E39A39"/>
    <a:srgbClr val="6C1A00"/>
    <a:srgbClr val="FE9202"/>
    <a:srgbClr val="1D3A00"/>
    <a:srgbClr val="E7FF01"/>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6" autoAdjust="0"/>
    <p:restoredTop sz="94660"/>
  </p:normalViewPr>
  <p:slideViewPr>
    <p:cSldViewPr>
      <p:cViewPr varScale="1">
        <p:scale>
          <a:sx n="103" d="100"/>
          <a:sy n="103" d="100"/>
        </p:scale>
        <p:origin x="893"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CCEC8-75C3-4AC3-8DB8-C46C8B699A2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524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9771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4199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11444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2e632455_0_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2e632455_0_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57717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52693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188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94332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4618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2072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2571750"/>
            <a:ext cx="4114800" cy="1427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solidFill>
                  <a:schemeClr val="dk1"/>
                </a:solidFill>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4110175"/>
            <a:ext cx="4114800" cy="405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700"/>
              <a:buNone/>
              <a:defRPr sz="1700">
                <a:solidFill>
                  <a:schemeClr val="dk1"/>
                </a:solidFill>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Tree>
    <p:extLst>
      <p:ext uri="{BB962C8B-B14F-4D97-AF65-F5344CB8AC3E}">
        <p14:creationId xmlns:p14="http://schemas.microsoft.com/office/powerpoint/2010/main" val="94639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1106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
        <p:nvSpPr>
          <p:cNvPr id="16" name="Google Shape;16;p4"/>
          <p:cNvSpPr txBox="1">
            <a:spLocks noGrp="1"/>
          </p:cNvSpPr>
          <p:nvPr>
            <p:ph type="body" idx="1"/>
          </p:nvPr>
        </p:nvSpPr>
        <p:spPr>
          <a:xfrm>
            <a:off x="457200" y="1026550"/>
            <a:ext cx="8229600" cy="37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92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82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extLst>
      <p:ext uri="{BB962C8B-B14F-4D97-AF65-F5344CB8AC3E}">
        <p14:creationId xmlns:p14="http://schemas.microsoft.com/office/powerpoint/2010/main" val="2448189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5085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40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57791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13071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78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1399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D6D566-FC47-4C8C-A5F8-06ECF0F61060}"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0F78-3391-4EA2-98CD-0EF8D8BE5511}" type="slidenum">
              <a:rPr lang="en-US" smtClean="0"/>
              <a:t>‹#›</a:t>
            </a:fld>
            <a:endParaRPr lang="en-US"/>
          </a:p>
        </p:txBody>
      </p:sp>
    </p:spTree>
    <p:extLst>
      <p:ext uri="{BB962C8B-B14F-4D97-AF65-F5344CB8AC3E}">
        <p14:creationId xmlns:p14="http://schemas.microsoft.com/office/powerpoint/2010/main" val="166948103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40284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764055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642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41635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1090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TextBox 4">
            <a:extLst>
              <a:ext uri="{FF2B5EF4-FFF2-40B4-BE49-F238E27FC236}">
                <a16:creationId xmlns:a16="http://schemas.microsoft.com/office/drawing/2014/main" id="{95FC8935-3C15-753D-089B-585A771D1F0B}"/>
              </a:ext>
            </a:extLst>
          </p:cNvPr>
          <p:cNvSpPr txBox="1"/>
          <p:nvPr userDrawn="1"/>
        </p:nvSpPr>
        <p:spPr>
          <a:xfrm>
            <a:off x="1117291" y="5044642"/>
            <a:ext cx="108011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行业</a:t>
            </a: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4654422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81087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81621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791049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656546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528891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1357353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D6D566-FC47-4C8C-A5F8-06ECF0F61060}"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0F78-3391-4EA2-98CD-0EF8D8BE5511}" type="slidenum">
              <a:rPr lang="en-US" smtClean="0"/>
              <a:t>‹#›</a:t>
            </a:fld>
            <a:endParaRPr lang="en-US"/>
          </a:p>
        </p:txBody>
      </p:sp>
    </p:spTree>
    <p:extLst>
      <p:ext uri="{BB962C8B-B14F-4D97-AF65-F5344CB8AC3E}">
        <p14:creationId xmlns:p14="http://schemas.microsoft.com/office/powerpoint/2010/main" val="41242068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725"/>
            <a:ext cx="82296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57200" y="1026550"/>
            <a:ext cx="8229600" cy="3706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Roboto"/>
              <a:buChar char="●"/>
              <a:defRPr sz="1200">
                <a:latin typeface="Roboto"/>
                <a:ea typeface="Roboto"/>
                <a:cs typeface="Roboto"/>
                <a:sym typeface="Roboto"/>
              </a:defRPr>
            </a:lvl1pPr>
            <a:lvl2pPr marL="914400" lvl="1" indent="-304800">
              <a:lnSpc>
                <a:spcPct val="115000"/>
              </a:lnSpc>
              <a:spcBef>
                <a:spcPts val="1600"/>
              </a:spcBef>
              <a:spcAft>
                <a:spcPts val="0"/>
              </a:spcAft>
              <a:buSzPts val="1200"/>
              <a:buFont typeface="Roboto"/>
              <a:buChar char="○"/>
              <a:defRPr sz="1200">
                <a:latin typeface="Roboto"/>
                <a:ea typeface="Roboto"/>
                <a:cs typeface="Roboto"/>
                <a:sym typeface="Roboto"/>
              </a:defRPr>
            </a:lvl2pPr>
            <a:lvl3pPr marL="1371600" lvl="2" indent="-304800">
              <a:lnSpc>
                <a:spcPct val="115000"/>
              </a:lnSpc>
              <a:spcBef>
                <a:spcPts val="1600"/>
              </a:spcBef>
              <a:spcAft>
                <a:spcPts val="0"/>
              </a:spcAft>
              <a:buSzPts val="1200"/>
              <a:buFont typeface="Roboto"/>
              <a:buChar char="■"/>
              <a:defRPr sz="1200">
                <a:latin typeface="Roboto"/>
                <a:ea typeface="Roboto"/>
                <a:cs typeface="Roboto"/>
                <a:sym typeface="Roboto"/>
              </a:defRPr>
            </a:lvl3pPr>
            <a:lvl4pPr marL="1828800" lvl="3" indent="-304800">
              <a:lnSpc>
                <a:spcPct val="115000"/>
              </a:lnSpc>
              <a:spcBef>
                <a:spcPts val="1600"/>
              </a:spcBef>
              <a:spcAft>
                <a:spcPts val="0"/>
              </a:spcAft>
              <a:buSzPts val="1200"/>
              <a:buFont typeface="Roboto"/>
              <a:buChar char="●"/>
              <a:defRPr sz="1200">
                <a:latin typeface="Roboto"/>
                <a:ea typeface="Roboto"/>
                <a:cs typeface="Roboto"/>
                <a:sym typeface="Roboto"/>
              </a:defRPr>
            </a:lvl4pPr>
            <a:lvl5pPr marL="2286000" lvl="4" indent="-304800">
              <a:lnSpc>
                <a:spcPct val="115000"/>
              </a:lnSpc>
              <a:spcBef>
                <a:spcPts val="1600"/>
              </a:spcBef>
              <a:spcAft>
                <a:spcPts val="0"/>
              </a:spcAft>
              <a:buSzPts val="1200"/>
              <a:buFont typeface="Roboto"/>
              <a:buChar char="○"/>
              <a:defRPr sz="1200">
                <a:latin typeface="Roboto"/>
                <a:ea typeface="Roboto"/>
                <a:cs typeface="Roboto"/>
                <a:sym typeface="Roboto"/>
              </a:defRPr>
            </a:lvl5pPr>
            <a:lvl6pPr marL="2743200" lvl="5" indent="-304800">
              <a:lnSpc>
                <a:spcPct val="115000"/>
              </a:lnSpc>
              <a:spcBef>
                <a:spcPts val="1600"/>
              </a:spcBef>
              <a:spcAft>
                <a:spcPts val="0"/>
              </a:spcAft>
              <a:buSzPts val="1200"/>
              <a:buFont typeface="Roboto"/>
              <a:buChar char="■"/>
              <a:defRPr sz="1200">
                <a:latin typeface="Roboto"/>
                <a:ea typeface="Roboto"/>
                <a:cs typeface="Roboto"/>
                <a:sym typeface="Roboto"/>
              </a:defRPr>
            </a:lvl6pPr>
            <a:lvl7pPr marL="3200400" lvl="6" indent="-304800">
              <a:lnSpc>
                <a:spcPct val="115000"/>
              </a:lnSpc>
              <a:spcBef>
                <a:spcPts val="1600"/>
              </a:spcBef>
              <a:spcAft>
                <a:spcPts val="0"/>
              </a:spcAft>
              <a:buSzPts val="1200"/>
              <a:buFont typeface="Roboto"/>
              <a:buChar char="●"/>
              <a:defRPr sz="1200">
                <a:latin typeface="Roboto"/>
                <a:ea typeface="Roboto"/>
                <a:cs typeface="Roboto"/>
                <a:sym typeface="Roboto"/>
              </a:defRPr>
            </a:lvl7pPr>
            <a:lvl8pPr marL="3657600" lvl="7" indent="-304800">
              <a:lnSpc>
                <a:spcPct val="115000"/>
              </a:lnSpc>
              <a:spcBef>
                <a:spcPts val="1600"/>
              </a:spcBef>
              <a:spcAft>
                <a:spcPts val="0"/>
              </a:spcAft>
              <a:buSzPts val="1200"/>
              <a:buFont typeface="Roboto"/>
              <a:buChar char="○"/>
              <a:defRPr sz="1200">
                <a:latin typeface="Roboto"/>
                <a:ea typeface="Roboto"/>
                <a:cs typeface="Roboto"/>
                <a:sym typeface="Roboto"/>
              </a:defRPr>
            </a:lvl8pPr>
            <a:lvl9pPr marL="4114800" lvl="8" indent="-304800">
              <a:lnSpc>
                <a:spcPct val="115000"/>
              </a:lnSpc>
              <a:spcBef>
                <a:spcPts val="1600"/>
              </a:spcBef>
              <a:spcAft>
                <a:spcPts val="1600"/>
              </a:spcAft>
              <a:buSzPts val="1200"/>
              <a:buFont typeface="Roboto"/>
              <a:buChar char="■"/>
              <a:defRPr sz="1200">
                <a:latin typeface="Roboto"/>
                <a:ea typeface="Roboto"/>
                <a:cs typeface="Roboto"/>
                <a:sym typeface="Roboto"/>
              </a:defRPr>
            </a:lvl9pPr>
          </a:lstStyle>
          <a:p>
            <a:endParaRPr/>
          </a:p>
        </p:txBody>
      </p:sp>
    </p:spTree>
    <p:extLst>
      <p:ext uri="{BB962C8B-B14F-4D97-AF65-F5344CB8AC3E}">
        <p14:creationId xmlns:p14="http://schemas.microsoft.com/office/powerpoint/2010/main" val="52434353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0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59">
          <p15:clr>
            <a:srgbClr val="EA4335"/>
          </p15:clr>
        </p15:guide>
        <p15:guide id="6" orient="horz" pos="2981">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2024/5/11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1441731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0"/>
            <a:lum/>
          </a:blip>
          <a:srcRect/>
          <a:stretch>
            <a:fillRect/>
          </a:stretch>
        </a:blipFill>
        <a:effectLst/>
      </p:bgPr>
    </p:bg>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2484209207"/>
      </p:ext>
    </p:extLst>
  </p:cSld>
  <p:clrMap bg1="lt1" tx1="dk1" bg2="dk2" tx2="lt2" accent1="accent1" accent2="accent2" accent3="accent3" accent4="accent4" accent5="accent5" accent6="accent6" hlink="hlink" folHlink="folHlink"/>
  <p:sldLayoutIdLst>
    <p:sldLayoutId id="2147483699" r:id="rId1"/>
    <p:sldLayoutId id="214748370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2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6.xml"/><Relationship Id="rId5" Type="http://schemas.openxmlformats.org/officeDocument/2006/relationships/image" Target="../media/image8.jpe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6.xml"/><Relationship Id="rId5" Type="http://schemas.openxmlformats.org/officeDocument/2006/relationships/image" Target="../media/image9.jpe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27">
            <a:extLst>
              <a:ext uri="{FF2B5EF4-FFF2-40B4-BE49-F238E27FC236}">
                <a16:creationId xmlns:a16="http://schemas.microsoft.com/office/drawing/2014/main" id="{F6727750-A360-E082-2C3D-D8554D4CA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566" y="159702"/>
            <a:ext cx="654050" cy="654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FED3574-4684-0067-8BFB-85984E0EA944}"/>
              </a:ext>
            </a:extLst>
          </p:cNvPr>
          <p:cNvSpPr>
            <a:spLocks noChangeArrowheads="1"/>
          </p:cNvSpPr>
          <p:nvPr/>
        </p:nvSpPr>
        <p:spPr bwMode="auto">
          <a:xfrm>
            <a:off x="753155" y="-190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E58834B3-C898-2A05-8ED0-6AB79D7EBDD5}"/>
              </a:ext>
            </a:extLst>
          </p:cNvPr>
          <p:cNvSpPr>
            <a:spLocks noChangeArrowheads="1"/>
          </p:cNvSpPr>
          <p:nvPr/>
        </p:nvSpPr>
        <p:spPr bwMode="auto">
          <a:xfrm>
            <a:off x="1034774" y="137231"/>
            <a:ext cx="694889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P.S.V COLLEGE OF ENGINEERING &amp; TECHNOLOGY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(Approved by AICTE, New Delhi and Affiliated to Anna University, Chennai)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Accredited by the NAAC with ‘A’ Grade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(Inclusion Under Section 2(f) &amp;12(B) of the UGC Act,1956)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ISO 9001:2015 Certified Institution)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Bangalore – Chennai Highway, (NH-46),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Mittapalli, Balinayanapalli Post, Krishnagiri-635108.</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7">
            <a:extLst>
              <a:ext uri="{FF2B5EF4-FFF2-40B4-BE49-F238E27FC236}">
                <a16:creationId xmlns:a16="http://schemas.microsoft.com/office/drawing/2014/main" id="{66060E92-99CC-C1F1-7C93-8ACA8A8510DD}"/>
              </a:ext>
            </a:extLst>
          </p:cNvPr>
          <p:cNvSpPr>
            <a:spLocks noChangeArrowheads="1"/>
          </p:cNvSpPr>
          <p:nvPr/>
        </p:nvSpPr>
        <p:spPr bwMode="auto">
          <a:xfrm>
            <a:off x="1062966" y="2071288"/>
            <a:ext cx="72747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DEPARTMENT OF COMPUTER SCIENCE AND ENGINEERING</a:t>
            </a:r>
          </a:p>
        </p:txBody>
      </p:sp>
      <p:pic>
        <p:nvPicPr>
          <p:cNvPr id="8" name="Picture 7">
            <a:extLst>
              <a:ext uri="{FF2B5EF4-FFF2-40B4-BE49-F238E27FC236}">
                <a16:creationId xmlns:a16="http://schemas.microsoft.com/office/drawing/2014/main" id="{72607096-222C-F8E7-1C4B-50A210C18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23" y="159702"/>
            <a:ext cx="666843" cy="695422"/>
          </a:xfrm>
          <a:prstGeom prst="rect">
            <a:avLst/>
          </a:prstGeom>
          <a:effectLst>
            <a:outerShdw blurRad="50800" dist="50800" dir="5400000" algn="ctr" rotWithShape="0">
              <a:srgbClr val="000000">
                <a:alpha val="96000"/>
              </a:srgbClr>
            </a:outerShdw>
            <a:softEdge rad="0"/>
          </a:effectLst>
        </p:spPr>
      </p:pic>
      <p:sp>
        <p:nvSpPr>
          <p:cNvPr id="10" name="Rectangle 7">
            <a:extLst>
              <a:ext uri="{FF2B5EF4-FFF2-40B4-BE49-F238E27FC236}">
                <a16:creationId xmlns:a16="http://schemas.microsoft.com/office/drawing/2014/main" id="{F744D9B3-EDED-8324-AE78-788E4119050C}"/>
              </a:ext>
            </a:extLst>
          </p:cNvPr>
          <p:cNvSpPr>
            <a:spLocks noChangeArrowheads="1"/>
          </p:cNvSpPr>
          <p:nvPr/>
        </p:nvSpPr>
        <p:spPr bwMode="auto">
          <a:xfrm>
            <a:off x="296260" y="3990606"/>
            <a:ext cx="36556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HOD: Mr. CHANDRA SHEKAR</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GUIDED BY: Mrs.R.Monisha</a:t>
            </a:r>
          </a:p>
          <a:p>
            <a:endParaRPr lang="en-US" sz="2000" dirty="0">
              <a:latin typeface="Times New Roman" panose="02020603050405020304" pitchFamily="18" charset="0"/>
              <a:cs typeface="Times New Roman" panose="02020603050405020304" pitchFamily="18" charset="0"/>
            </a:endParaRPr>
          </a:p>
        </p:txBody>
      </p:sp>
      <p:sp>
        <p:nvSpPr>
          <p:cNvPr id="11" name="Rectangle 7">
            <a:extLst>
              <a:ext uri="{FF2B5EF4-FFF2-40B4-BE49-F238E27FC236}">
                <a16:creationId xmlns:a16="http://schemas.microsoft.com/office/drawing/2014/main" id="{DBBA0A31-DECB-74DC-B1B3-F3389497548B}"/>
              </a:ext>
            </a:extLst>
          </p:cNvPr>
          <p:cNvSpPr>
            <a:spLocks noChangeArrowheads="1"/>
          </p:cNvSpPr>
          <p:nvPr/>
        </p:nvSpPr>
        <p:spPr bwMode="auto">
          <a:xfrm>
            <a:off x="4113885" y="2509465"/>
            <a:ext cx="9162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TITLE</a:t>
            </a:r>
          </a:p>
        </p:txBody>
      </p:sp>
      <p:sp>
        <p:nvSpPr>
          <p:cNvPr id="13" name="Rectangle 7">
            <a:extLst>
              <a:ext uri="{FF2B5EF4-FFF2-40B4-BE49-F238E27FC236}">
                <a16:creationId xmlns:a16="http://schemas.microsoft.com/office/drawing/2014/main" id="{74B9EADA-9566-6A4A-7BEF-6905D466B7D1}"/>
              </a:ext>
            </a:extLst>
          </p:cNvPr>
          <p:cNvSpPr>
            <a:spLocks noChangeArrowheads="1"/>
          </p:cNvSpPr>
          <p:nvPr/>
        </p:nvSpPr>
        <p:spPr bwMode="auto">
          <a:xfrm>
            <a:off x="1435937" y="2878797"/>
            <a:ext cx="65873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US" sz="2000" dirty="0">
                <a:effectLst/>
                <a:latin typeface="Times New Roman" panose="02020603050405020304" pitchFamily="18" charset="0"/>
                <a:ea typeface="Calibri" panose="020F0502020204030204" pitchFamily="34" charset="0"/>
              </a:rPr>
              <a:t>A Machine Learning based Security Model for Cloud Services</a:t>
            </a:r>
          </a:p>
          <a:p>
            <a:pPr algn="ctr"/>
            <a:r>
              <a:rPr lang="en-US" sz="2000" dirty="0">
                <a:latin typeface="Times New Roman" panose="02020603050405020304" pitchFamily="18" charset="0"/>
                <a:ea typeface="Calibri" panose="020F0502020204030204" pitchFamily="34" charset="0"/>
              </a:rPr>
              <a:t>Using SVM and J48 Algorithm</a:t>
            </a:r>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14" name="Rectangle 7">
            <a:extLst>
              <a:ext uri="{FF2B5EF4-FFF2-40B4-BE49-F238E27FC236}">
                <a16:creationId xmlns:a16="http://schemas.microsoft.com/office/drawing/2014/main" id="{2E2A468D-9CD9-9D38-67E2-E397187A79E7}"/>
              </a:ext>
            </a:extLst>
          </p:cNvPr>
          <p:cNvSpPr>
            <a:spLocks noChangeArrowheads="1"/>
          </p:cNvSpPr>
          <p:nvPr/>
        </p:nvSpPr>
        <p:spPr bwMode="auto">
          <a:xfrm>
            <a:off x="6791692" y="3990606"/>
            <a:ext cx="218752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algn="just">
              <a:lnSpc>
                <a:spcPct val="115000"/>
              </a:lnSpc>
              <a:spcBef>
                <a:spcPts val="0"/>
              </a:spcBef>
              <a:spcAft>
                <a:spcPts val="10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SriPradesh</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   (611820104306)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Akash</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V           (611820104002)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Gopi</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             (611820104303</a:t>
            </a:r>
            <a:r>
              <a:rPr lang="en-IN" sz="1200"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Rectangle 7">
            <a:extLst>
              <a:ext uri="{FF2B5EF4-FFF2-40B4-BE49-F238E27FC236}">
                <a16:creationId xmlns:a16="http://schemas.microsoft.com/office/drawing/2014/main" id="{6A0C3F76-6D2A-182D-C86F-B6A0A31F7BCC}"/>
              </a:ext>
            </a:extLst>
          </p:cNvPr>
          <p:cNvSpPr>
            <a:spLocks noChangeArrowheads="1"/>
          </p:cNvSpPr>
          <p:nvPr/>
        </p:nvSpPr>
        <p:spPr bwMode="auto">
          <a:xfrm>
            <a:off x="6760720" y="3686933"/>
            <a:ext cx="1298753" cy="81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algn="just">
              <a:lnSpc>
                <a:spcPct val="115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Presented by: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33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012" y="281175"/>
            <a:ext cx="4428445" cy="481200"/>
          </a:xfrm>
        </p:spPr>
        <p:txBody>
          <a:bodyPr>
            <a:noAutofit/>
          </a:bodyPr>
          <a:lstStyle/>
          <a:p>
            <a:r>
              <a:rPr lang="en-US" sz="3600" b="1" dirty="0">
                <a:latin typeface="Times New Roman" pitchFamily="18" charset="0"/>
                <a:cs typeface="Times New Roman" pitchFamily="18" charset="0"/>
              </a:rPr>
              <a:t>EXISTING SYSTEM </a:t>
            </a:r>
          </a:p>
        </p:txBody>
      </p:sp>
      <p:sp>
        <p:nvSpPr>
          <p:cNvPr id="3" name="Content Placeholder 2"/>
          <p:cNvSpPr>
            <a:spLocks noGrp="1"/>
          </p:cNvSpPr>
          <p:nvPr>
            <p:ph idx="1"/>
          </p:nvPr>
        </p:nvSpPr>
        <p:spPr>
          <a:xfrm>
            <a:off x="529435" y="1044700"/>
            <a:ext cx="8229600" cy="3706200"/>
          </a:xfrm>
        </p:spPr>
        <p:txBody>
          <a:bodyPr>
            <a:noAutofit/>
          </a:bodyPr>
          <a:lstStyle/>
          <a:p>
            <a:pPr algn="just">
              <a:lnSpc>
                <a:spcPct val="150000"/>
              </a:lnSpc>
              <a:spcBef>
                <a:spcPct val="0"/>
              </a:spcBef>
              <a:spcAft>
                <a:spcPct val="0"/>
              </a:spcAft>
              <a:buFont typeface="Wingdings" panose="05000000000000000000" pitchFamily="2" charset="2"/>
              <a:buChar char="q"/>
            </a:pPr>
            <a:r>
              <a:rPr lang="en-US" sz="1600" dirty="0">
                <a:latin typeface="Times New Roman" pitchFamily="18" charset="0"/>
                <a:cs typeface="Times New Roman" pitchFamily="18" charset="0"/>
              </a:rPr>
              <a:t>Security is one of the most critical aspects of software quality. Software security refers to the process of creating and developing software that assures the integrity, confidentiality, and availability of its code, data, and services. </a:t>
            </a:r>
          </a:p>
          <a:p>
            <a:pPr algn="just">
              <a:lnSpc>
                <a:spcPct val="150000"/>
              </a:lnSpc>
              <a:spcBef>
                <a:spcPct val="0"/>
              </a:spcBef>
              <a:spcAft>
                <a:spcPct val="0"/>
              </a:spcAft>
              <a:buFont typeface="Wingdings" panose="05000000000000000000" pitchFamily="2" charset="2"/>
              <a:buChar char="q"/>
            </a:pPr>
            <a:r>
              <a:rPr lang="en-US" sz="1600" dirty="0">
                <a:latin typeface="Times New Roman" pitchFamily="18" charset="0"/>
                <a:cs typeface="Times New Roman" pitchFamily="18" charset="0"/>
              </a:rPr>
              <a:t>Software development organizations treat security as an afterthought issue, and as a result, they continue to face security threats. Incorporating security at any level of the Software Development Life Cycle (SDLC) has become an urgent requirement. </a:t>
            </a:r>
          </a:p>
          <a:p>
            <a:pPr algn="just">
              <a:lnSpc>
                <a:spcPct val="150000"/>
              </a:lnSpc>
              <a:spcBef>
                <a:spcPct val="0"/>
              </a:spcBef>
              <a:spcAft>
                <a:spcPct val="0"/>
              </a:spcAft>
              <a:buFont typeface="Wingdings" panose="05000000000000000000" pitchFamily="2" charset="2"/>
              <a:buChar char="q"/>
            </a:pPr>
            <a:r>
              <a:rPr lang="en-US" sz="1600" dirty="0">
                <a:latin typeface="Times New Roman" pitchFamily="18" charset="0"/>
                <a:cs typeface="Times New Roman" pitchFamily="18" charset="0"/>
              </a:rPr>
              <a:t>Several methodologies, strategies, and models have been proposed and developed to address software security, but only a few of them give reliable evidence for creating secure software applications.</a:t>
            </a:r>
          </a:p>
        </p:txBody>
      </p:sp>
    </p:spTree>
    <p:extLst>
      <p:ext uri="{BB962C8B-B14F-4D97-AF65-F5344CB8AC3E}">
        <p14:creationId xmlns:p14="http://schemas.microsoft.com/office/powerpoint/2010/main" val="212811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pic>
        <p:nvPicPr>
          <p:cNvPr id="147" name="Google Shape;147;p7" descr=" "/>
          <p:cNvPicPr preferRelativeResize="0"/>
          <p:nvPr/>
        </p:nvPicPr>
        <p:blipFill rotWithShape="1">
          <a:blip r:embed="rId3">
            <a:alphaModFix amt="0"/>
          </a:blip>
          <a:srcRect/>
          <a:stretch/>
        </p:blipFill>
        <p:spPr>
          <a:xfrm>
            <a:off x="382" y="381"/>
            <a:ext cx="9143571" cy="5142784"/>
          </a:xfrm>
          <a:prstGeom prst="rect">
            <a:avLst/>
          </a:prstGeom>
          <a:noFill/>
          <a:ln>
            <a:noFill/>
          </a:ln>
        </p:spPr>
      </p:pic>
      <p:sp>
        <p:nvSpPr>
          <p:cNvPr id="152" name="Google Shape;152;p7"/>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endParaRPr sz="675"/>
          </a:p>
        </p:txBody>
      </p:sp>
      <p:sp>
        <p:nvSpPr>
          <p:cNvPr id="155" name="Google Shape;155;p7"/>
          <p:cNvSpPr/>
          <p:nvPr/>
        </p:nvSpPr>
        <p:spPr>
          <a:xfrm>
            <a:off x="2571737" y="1390804"/>
            <a:ext cx="4000479" cy="2899985"/>
          </a:xfrm>
          <a:prstGeom prst="rect">
            <a:avLst/>
          </a:prstGeom>
          <a:noFill/>
          <a:ln>
            <a:noFill/>
          </a:ln>
        </p:spPr>
        <p:txBody>
          <a:bodyPr spcFirstLastPara="1" wrap="square" lIns="34280" tIns="34280" rIns="34280" bIns="34280" anchor="ctr" anchorCtr="0">
            <a:noAutofit/>
          </a:bodyPr>
          <a:lstStyle/>
          <a:p>
            <a:endParaRPr sz="675"/>
          </a:p>
        </p:txBody>
      </p:sp>
      <p:sp>
        <p:nvSpPr>
          <p:cNvPr id="156" name="Google Shape;156;p7"/>
          <p:cNvSpPr/>
          <p:nvPr/>
        </p:nvSpPr>
        <p:spPr>
          <a:xfrm>
            <a:off x="1059785" y="1210969"/>
            <a:ext cx="7332507" cy="3443032"/>
          </a:xfrm>
          <a:prstGeom prst="rect">
            <a:avLst/>
          </a:prstGeom>
          <a:noFill/>
          <a:ln>
            <a:noFill/>
          </a:ln>
        </p:spPr>
        <p:txBody>
          <a:bodyPr spcFirstLastPara="1" wrap="square" lIns="0" tIns="0" rIns="0" bIns="0" anchor="t" anchorCtr="0">
            <a:noAutofit/>
          </a:bodyPr>
          <a:lstStyle/>
          <a:p>
            <a:pPr marL="285750" indent="-285750" algn="just">
              <a:lnSpc>
                <a:spcPct val="150000"/>
              </a:lnSpc>
              <a:buClr>
                <a:schemeClr val="tx1"/>
              </a:buClr>
              <a:buFont typeface="Wingdings" panose="05000000000000000000" pitchFamily="2" charset="2"/>
              <a:buChar char="q"/>
            </a:pPr>
            <a:r>
              <a:rPr lang="en-US" sz="2000" dirty="0">
                <a:latin typeface="Times New Roman" pitchFamily="18" charset="0"/>
                <a:cs typeface="Times New Roman" pitchFamily="18" charset="0"/>
              </a:rPr>
              <a:t>Security measures can be complex to manage and maintain,   especially as software systems evolve over time.</a:t>
            </a:r>
          </a:p>
          <a:p>
            <a:pPr marL="285750" indent="-285750" algn="just">
              <a:lnSpc>
                <a:spcPct val="150000"/>
              </a:lnSpc>
              <a:buClr>
                <a:schemeClr val="tx1"/>
              </a:buClr>
              <a:buFont typeface="Wingdings" panose="05000000000000000000" pitchFamily="2" charset="2"/>
              <a:buChar char="q"/>
            </a:pPr>
            <a:r>
              <a:rPr lang="en-US" sz="2000" dirty="0">
                <a:latin typeface="Times New Roman" pitchFamily="18" charset="0"/>
                <a:cs typeface="Times New Roman" pitchFamily="18" charset="0"/>
              </a:rPr>
              <a:t>If security measures are not implemented correctly, they can give users a false sense of security, which can make them more vulnerable to attacks.</a:t>
            </a:r>
          </a:p>
          <a:p>
            <a:pPr marL="285750" indent="-285750" algn="just">
              <a:lnSpc>
                <a:spcPct val="150000"/>
              </a:lnSpc>
              <a:buClr>
                <a:schemeClr val="tx1"/>
              </a:buClr>
              <a:buFont typeface="Wingdings" panose="05000000000000000000" pitchFamily="2" charset="2"/>
              <a:buChar char="q"/>
            </a:pPr>
            <a:r>
              <a:rPr lang="en-US" sz="2000" dirty="0">
                <a:latin typeface="Times New Roman" pitchFamily="18" charset="0"/>
                <a:cs typeface="Times New Roman" pitchFamily="18" charset="0"/>
              </a:rPr>
              <a:t>Security measures can sometimes conflict with other features of software systems, which can lead to compatibility issues.</a:t>
            </a:r>
          </a:p>
          <a:p>
            <a:pPr>
              <a:buClr>
                <a:srgbClr val="FFFFFF"/>
              </a:buClr>
              <a:buSzPts val="4800"/>
            </a:pPr>
            <a:endParaRPr dirty="0">
              <a:solidFill>
                <a:schemeClr val="dk1"/>
              </a:solidFill>
              <a:latin typeface="Calibri"/>
              <a:ea typeface="Calibri"/>
              <a:cs typeface="Calibri"/>
              <a:sym typeface="Calibri"/>
            </a:endParaRPr>
          </a:p>
        </p:txBody>
      </p:sp>
      <p:sp>
        <p:nvSpPr>
          <p:cNvPr id="2" name="Google Shape;700;p23">
            <a:extLst>
              <a:ext uri="{FF2B5EF4-FFF2-40B4-BE49-F238E27FC236}">
                <a16:creationId xmlns:a16="http://schemas.microsoft.com/office/drawing/2014/main" id="{70B6A737-9BA2-E17A-3D7C-79CC5D639707}"/>
              </a:ext>
            </a:extLst>
          </p:cNvPr>
          <p:cNvSpPr/>
          <p:nvPr/>
        </p:nvSpPr>
        <p:spPr>
          <a:xfrm>
            <a:off x="2027992" y="286395"/>
            <a:ext cx="5087968" cy="741197"/>
          </a:xfrm>
          <a:prstGeom prst="rect">
            <a:avLst/>
          </a:prstGeom>
          <a:noFill/>
          <a:ln>
            <a:noFill/>
          </a:ln>
        </p:spPr>
        <p:txBody>
          <a:bodyPr spcFirstLastPara="1" wrap="square" lIns="0" tIns="0" rIns="0" bIns="0" anchor="t" anchorCtr="0">
            <a:noAutofit/>
          </a:bodyPr>
          <a:lstStyle/>
          <a:p>
            <a:pPr algn="ctr">
              <a:buClr>
                <a:srgbClr val="00F0C3"/>
              </a:buClr>
              <a:buSzPts val="8000"/>
            </a:pPr>
            <a:r>
              <a:rPr lang="en-US" sz="3600" b="1" dirty="0">
                <a:latin typeface="Times New Roman" panose="02020603050405020304" pitchFamily="18" charset="0"/>
                <a:ea typeface="Source Code Pro"/>
                <a:cs typeface="Times New Roman" panose="02020603050405020304" pitchFamily="18" charset="0"/>
                <a:sym typeface="Source Code Pro"/>
              </a:rPr>
              <a:t>DRAWBACKS</a:t>
            </a:r>
            <a:endParaRPr sz="36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
        <p:cNvGrpSpPr/>
        <p:nvPr/>
      </p:nvGrpSpPr>
      <p:grpSpPr>
        <a:xfrm>
          <a:off x="0" y="0"/>
          <a:ext cx="0" cy="0"/>
          <a:chOff x="0" y="0"/>
          <a:chExt cx="0" cy="0"/>
        </a:xfrm>
      </p:grpSpPr>
      <p:pic>
        <p:nvPicPr>
          <p:cNvPr id="17" name="Google Shape;17;p1" descr=" "/>
          <p:cNvPicPr preferRelativeResize="0"/>
          <p:nvPr/>
        </p:nvPicPr>
        <p:blipFill rotWithShape="1">
          <a:blip r:embed="rId3">
            <a:alphaModFix/>
          </a:blip>
          <a:srcRect/>
          <a:stretch/>
        </p:blipFill>
        <p:spPr>
          <a:xfrm>
            <a:off x="7543761" y="516999"/>
            <a:ext cx="916919" cy="23809"/>
          </a:xfrm>
          <a:prstGeom prst="rect">
            <a:avLst/>
          </a:prstGeom>
          <a:noFill/>
          <a:ln>
            <a:noFill/>
          </a:ln>
        </p:spPr>
      </p:pic>
      <p:pic>
        <p:nvPicPr>
          <p:cNvPr id="19" name="Google Shape;19;p1" descr=" "/>
          <p:cNvPicPr preferRelativeResize="0"/>
          <p:nvPr/>
        </p:nvPicPr>
        <p:blipFill rotWithShape="1">
          <a:blip r:embed="rId4">
            <a:alphaModFix/>
          </a:blip>
          <a:srcRect/>
          <a:stretch/>
        </p:blipFill>
        <p:spPr>
          <a:xfrm>
            <a:off x="8398626" y="3981267"/>
            <a:ext cx="23812" cy="916757"/>
          </a:xfrm>
          <a:prstGeom prst="rect">
            <a:avLst/>
          </a:prstGeom>
          <a:noFill/>
          <a:ln>
            <a:noFill/>
          </a:ln>
        </p:spPr>
      </p:pic>
      <p:sp>
        <p:nvSpPr>
          <p:cNvPr id="20" name="Google Shape;20;p1"/>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23" name="Google Shape;23;p1"/>
          <p:cNvSpPr/>
          <p:nvPr/>
        </p:nvSpPr>
        <p:spPr>
          <a:xfrm>
            <a:off x="185877" y="1282132"/>
            <a:ext cx="8577078" cy="3592081"/>
          </a:xfrm>
          <a:prstGeom prst="rect">
            <a:avLst/>
          </a:prstGeom>
          <a:noFill/>
          <a:ln>
            <a:noFill/>
          </a:ln>
        </p:spPr>
        <p:txBody>
          <a:bodyPr spcFirstLastPara="1" wrap="square" lIns="0" tIns="0" rIns="0" bIns="0" anchor="t" anchorCtr="0">
            <a:noAutofit/>
          </a:bodyPr>
          <a:lstStyle/>
          <a:p>
            <a:pPr marL="742950" indent="-285750" algn="just">
              <a:lnSpc>
                <a:spcPct val="150000"/>
              </a:lnSpc>
              <a:spcAft>
                <a:spcPts val="1000"/>
              </a:spcAft>
              <a:buFont typeface="Wingdings" panose="05000000000000000000" pitchFamily="2" charset="2"/>
              <a:buChar char="q"/>
              <a:tabLst>
                <a:tab pos="149606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proposed system is a cloud-based intrusion detection framework leveraging machine learning algorithms to handle the complexities of the NSL KDD dataset.</a:t>
            </a:r>
          </a:p>
          <a:p>
            <a:pPr marL="742950" indent="-285750" algn="just">
              <a:lnSpc>
                <a:spcPct val="150000"/>
              </a:lnSpc>
              <a:spcAft>
                <a:spcPts val="1000"/>
              </a:spcAft>
              <a:buFont typeface="Wingdings" panose="05000000000000000000" pitchFamily="2" charset="2"/>
              <a:buChar char="q"/>
              <a:tabLst>
                <a:tab pos="149606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system begins with the preprocessing module, which converts numeric attributes to nominal ones and optimizes feature selection using techniques such as Information Gain, Intrinsic Information, and Gain Ratio. </a:t>
            </a:r>
          </a:p>
          <a:p>
            <a:pPr marL="742950" indent="-285750" algn="just">
              <a:lnSpc>
                <a:spcPct val="150000"/>
              </a:lnSpc>
              <a:spcAft>
                <a:spcPts val="1000"/>
              </a:spcAft>
              <a:buFont typeface="Wingdings" panose="05000000000000000000" pitchFamily="2" charset="2"/>
              <a:buChar char="q"/>
              <a:tabLst>
                <a:tab pos="149606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These steps ensure that the input data is uniform, relevant, and conducive to effective analysis by the subsequent machine learning module. At the heart of the system lies the Average One Dependency Estimator (AODE) classifier, renowned for its ability to discern intricate patterns and dependencies within high-dimensional datasets like NSL KDD. </a:t>
            </a:r>
          </a:p>
          <a:p>
            <a:pPr marL="628650" indent="-171450" algn="just">
              <a:lnSpc>
                <a:spcPct val="150000"/>
              </a:lnSpc>
              <a:spcAft>
                <a:spcPts val="1000"/>
              </a:spcAft>
              <a:buFont typeface="Wingdings" panose="05000000000000000000" pitchFamily="2" charset="2"/>
              <a:buChar char="q"/>
              <a:tabLst>
                <a:tab pos="1496060" algn="l"/>
              </a:tabLst>
            </a:pPr>
            <a:r>
              <a:rPr lang="en-US" sz="1350" b="1" dirty="0">
                <a:solidFill>
                  <a:schemeClr val="bg1"/>
                </a:solidFill>
                <a:latin typeface="Times New Roman" panose="02020603050405020304" pitchFamily="18" charset="0"/>
                <a:ea typeface="Calibri" panose="020F0502020204030204" pitchFamily="34" charset="0"/>
                <a:cs typeface="Kanit" panose="020B0604020202020204"/>
              </a:rPr>
              <a:t>aspects such as training time.</a:t>
            </a:r>
            <a:endParaRPr lang="en-US" sz="1350" b="1" kern="0" dirty="0">
              <a:solidFill>
                <a:schemeClr val="bg1"/>
              </a:solidFill>
              <a:latin typeface="Calibri"/>
              <a:ea typeface="Calibri"/>
              <a:cs typeface="Kanit" panose="020B0604020202020204"/>
              <a:sym typeface="Calibri"/>
            </a:endParaRPr>
          </a:p>
        </p:txBody>
      </p:sp>
      <p:sp>
        <p:nvSpPr>
          <p:cNvPr id="3" name="TextBox 2">
            <a:extLst>
              <a:ext uri="{FF2B5EF4-FFF2-40B4-BE49-F238E27FC236}">
                <a16:creationId xmlns:a16="http://schemas.microsoft.com/office/drawing/2014/main" id="{032877DB-08BC-644D-3BB7-663727B7D7E4}"/>
              </a:ext>
            </a:extLst>
          </p:cNvPr>
          <p:cNvSpPr txBox="1"/>
          <p:nvPr/>
        </p:nvSpPr>
        <p:spPr>
          <a:xfrm>
            <a:off x="2278603" y="352116"/>
            <a:ext cx="4736678" cy="646331"/>
          </a:xfrm>
          <a:prstGeom prst="rect">
            <a:avLst/>
          </a:prstGeom>
          <a:noFill/>
        </p:spPr>
        <p:txBody>
          <a:bodyPr wrap="square">
            <a:spAutoFit/>
          </a:bodyPr>
          <a:lstStyle/>
          <a:p>
            <a:r>
              <a:rPr lang="en-US" sz="3600" b="1" dirty="0">
                <a:latin typeface="Times New Roman" pitchFamily="18" charset="0"/>
                <a:cs typeface="Times New Roman" pitchFamily="18" charset="0"/>
              </a:rPr>
              <a:t>PROPOSED SYSTEM</a:t>
            </a:r>
            <a:endParaRPr lang="en-US" sz="3600" dirty="0"/>
          </a:p>
        </p:txBody>
      </p:sp>
    </p:spTree>
    <p:extLst>
      <p:ext uri="{BB962C8B-B14F-4D97-AF65-F5344CB8AC3E}">
        <p14:creationId xmlns:p14="http://schemas.microsoft.com/office/powerpoint/2010/main" val="353832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pic>
        <p:nvPicPr>
          <p:cNvPr id="147" name="Google Shape;147;p7" descr=" "/>
          <p:cNvPicPr preferRelativeResize="0"/>
          <p:nvPr/>
        </p:nvPicPr>
        <p:blipFill rotWithShape="1">
          <a:blip r:embed="rId3">
            <a:alphaModFix amt="0"/>
          </a:blip>
          <a:srcRect/>
          <a:stretch/>
        </p:blipFill>
        <p:spPr>
          <a:xfrm>
            <a:off x="0" y="0"/>
            <a:ext cx="9143571" cy="5142784"/>
          </a:xfrm>
          <a:prstGeom prst="rect">
            <a:avLst/>
          </a:prstGeom>
          <a:noFill/>
          <a:ln>
            <a:noFill/>
          </a:ln>
        </p:spPr>
      </p:pic>
      <p:sp>
        <p:nvSpPr>
          <p:cNvPr id="152" name="Google Shape;152;p7"/>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endParaRPr sz="675"/>
          </a:p>
        </p:txBody>
      </p:sp>
      <p:sp>
        <p:nvSpPr>
          <p:cNvPr id="155" name="Google Shape;155;p7"/>
          <p:cNvSpPr/>
          <p:nvPr/>
        </p:nvSpPr>
        <p:spPr>
          <a:xfrm>
            <a:off x="2571737" y="1390804"/>
            <a:ext cx="4000479" cy="2899985"/>
          </a:xfrm>
          <a:prstGeom prst="rect">
            <a:avLst/>
          </a:prstGeom>
          <a:noFill/>
          <a:ln>
            <a:noFill/>
          </a:ln>
        </p:spPr>
        <p:txBody>
          <a:bodyPr spcFirstLastPara="1" wrap="square" lIns="34280" tIns="34280" rIns="34280" bIns="34280" anchor="ctr" anchorCtr="0">
            <a:noAutofit/>
          </a:bodyPr>
          <a:lstStyle/>
          <a:p>
            <a:endParaRPr sz="675"/>
          </a:p>
        </p:txBody>
      </p:sp>
      <p:sp>
        <p:nvSpPr>
          <p:cNvPr id="156" name="Google Shape;156;p7"/>
          <p:cNvSpPr/>
          <p:nvPr/>
        </p:nvSpPr>
        <p:spPr>
          <a:xfrm>
            <a:off x="388115" y="1421277"/>
            <a:ext cx="8551480" cy="3443032"/>
          </a:xfrm>
          <a:prstGeom prst="rect">
            <a:avLst/>
          </a:prstGeom>
          <a:noFill/>
          <a:ln>
            <a:noFill/>
          </a:ln>
        </p:spPr>
        <p:txBody>
          <a:bodyPr spcFirstLastPara="1" wrap="square" lIns="0" tIns="0" rIns="0" bIns="0" anchor="t" anchorCtr="0">
            <a:noAutofit/>
          </a:bodyPr>
          <a:lstStyle/>
          <a:p>
            <a:pPr marL="171450" lvl="0" indent="-171450" algn="just">
              <a:lnSpc>
                <a:spcPct val="150000"/>
              </a:lnSpc>
              <a:spcAft>
                <a:spcPts val="1000"/>
              </a:spcAft>
              <a:buFont typeface="Wingdings" panose="05000000000000000000" pitchFamily="2" charset="2"/>
              <a:buChar char="q"/>
              <a:tabLst>
                <a:tab pos="457200" algn="l"/>
              </a:tabLst>
            </a:pPr>
            <a:r>
              <a:rPr lang="en-GB" dirty="0">
                <a:latin typeface="Times New Roman" panose="02020603050405020304" pitchFamily="18" charset="0"/>
                <a:ea typeface="Calibri" panose="020F0502020204030204" pitchFamily="34" charset="0"/>
                <a:cs typeface="Times New Roman" panose="02020603050405020304" pitchFamily="18" charset="0"/>
              </a:rPr>
              <a:t>The integration of machine learning in cloud security provides advanced capabilities for real-time threat detection and mitigation, bolstering overall cybersecurity measures.</a:t>
            </a:r>
          </a:p>
          <a:p>
            <a:pPr marL="171450" lvl="0" indent="-171450" algn="just">
              <a:lnSpc>
                <a:spcPct val="150000"/>
              </a:lnSpc>
              <a:spcAft>
                <a:spcPts val="1000"/>
              </a:spcAft>
              <a:buFont typeface="Wingdings" panose="05000000000000000000" pitchFamily="2" charset="2"/>
              <a:buChar char="q"/>
              <a:tabLst>
                <a:tab pos="457200" algn="l"/>
              </a:tabLst>
            </a:pPr>
            <a:r>
              <a:rPr lang="en-GB" dirty="0">
                <a:latin typeface="Times New Roman" panose="02020603050405020304" pitchFamily="18" charset="0"/>
                <a:ea typeface="Calibri" panose="020F0502020204030204" pitchFamily="34" charset="0"/>
                <a:cs typeface="Times New Roman" panose="02020603050405020304" pitchFamily="18" charset="0"/>
              </a:rPr>
              <a:t>ML algorithms enable the system to adapt and evolve in response to evolving cyber threats, ensuring a proactive and resilient defence against diverse attack vectors.</a:t>
            </a:r>
          </a:p>
          <a:p>
            <a:pPr marL="171450" lvl="0" indent="-171450" algn="just">
              <a:lnSpc>
                <a:spcPct val="150000"/>
              </a:lnSpc>
              <a:spcAft>
                <a:spcPts val="1000"/>
              </a:spcAft>
              <a:buFont typeface="Wingdings" panose="05000000000000000000" pitchFamily="2" charset="2"/>
              <a:buChar char="q"/>
              <a:tabLst>
                <a:tab pos="457200" algn="l"/>
              </a:tabLst>
            </a:pPr>
            <a:r>
              <a:rPr lang="en-GB" dirty="0">
                <a:latin typeface="Times New Roman" panose="02020603050405020304" pitchFamily="18" charset="0"/>
                <a:ea typeface="Calibri" panose="020F0502020204030204" pitchFamily="34" charset="0"/>
                <a:cs typeface="Times New Roman" panose="02020603050405020304" pitchFamily="18" charset="0"/>
              </a:rPr>
              <a:t>By automating the analysis of security events and patterns, machine learning accelerates incident response times, minimizing potential damages and reducing the impact of security breaches.</a:t>
            </a:r>
          </a:p>
          <a:p>
            <a:pPr algn="just">
              <a:lnSpc>
                <a:spcPct val="150000"/>
              </a:lnSpc>
              <a:buClr>
                <a:schemeClr val="bg1"/>
              </a:buClr>
            </a:pPr>
            <a:endParaRPr dirty="0">
              <a:solidFill>
                <a:schemeClr val="dk1"/>
              </a:solidFill>
              <a:latin typeface="Calibri"/>
              <a:ea typeface="Calibri"/>
              <a:cs typeface="Calibri"/>
              <a:sym typeface="Calibri"/>
            </a:endParaRPr>
          </a:p>
        </p:txBody>
      </p:sp>
      <p:sp>
        <p:nvSpPr>
          <p:cNvPr id="2" name="Google Shape;700;p23">
            <a:extLst>
              <a:ext uri="{FF2B5EF4-FFF2-40B4-BE49-F238E27FC236}">
                <a16:creationId xmlns:a16="http://schemas.microsoft.com/office/drawing/2014/main" id="{70B6A737-9BA2-E17A-3D7C-79CC5D639707}"/>
              </a:ext>
            </a:extLst>
          </p:cNvPr>
          <p:cNvSpPr/>
          <p:nvPr/>
        </p:nvSpPr>
        <p:spPr>
          <a:xfrm>
            <a:off x="2312432" y="422345"/>
            <a:ext cx="4702847" cy="741197"/>
          </a:xfrm>
          <a:prstGeom prst="rect">
            <a:avLst/>
          </a:prstGeom>
          <a:noFill/>
          <a:ln>
            <a:noFill/>
          </a:ln>
        </p:spPr>
        <p:txBody>
          <a:bodyPr spcFirstLastPara="1" wrap="square" lIns="0" tIns="0" rIns="0" bIns="0" anchor="t" anchorCtr="0">
            <a:noAutofit/>
          </a:bodyPr>
          <a:lstStyle/>
          <a:p>
            <a:pPr algn="ctr">
              <a:buClr>
                <a:srgbClr val="00F0C3"/>
              </a:buClr>
              <a:buSzPts val="8000"/>
            </a:pPr>
            <a:r>
              <a:rPr lang="en-US" sz="3600" b="1" dirty="0">
                <a:latin typeface="Times New Roman" panose="02020603050405020304" pitchFamily="18" charset="0"/>
                <a:ea typeface="Source Code Pro"/>
                <a:cs typeface="Times New Roman" panose="02020603050405020304" pitchFamily="18" charset="0"/>
                <a:sym typeface="Source Code Pro"/>
              </a:rPr>
              <a:t>ADVANTAGES</a:t>
            </a:r>
            <a:endParaRPr sz="36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01869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128470"/>
            <a:ext cx="2519633" cy="496562"/>
          </a:xfrm>
        </p:spPr>
        <p:txBody>
          <a:bodyPr/>
          <a:lstStyle/>
          <a:p>
            <a:r>
              <a:rPr lang="en-US" sz="36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296260" y="777737"/>
            <a:ext cx="8229600" cy="3473768"/>
          </a:xfrm>
        </p:spPr>
        <p:txBody>
          <a:bodyPr/>
          <a:lstStyle/>
          <a:p>
            <a:pPr algn="just">
              <a:lnSpc>
                <a:spcPct val="150000"/>
              </a:lnSpc>
              <a:spcAft>
                <a:spcPts val="1000"/>
              </a:spcAft>
              <a:tabLst>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NSL KDD DATASET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This module involves utilizing the NSL KDD dataset, a refined version of the original KDD'99 dataset specifically designed to eliminate redundant records and thus provide a more realistic and challenging benchmark for evaluating intrusion detection systems. </a:t>
            </a:r>
          </a:p>
          <a:p>
            <a:pPr marL="285750" indent="-285750" algn="just">
              <a:lnSpc>
                <a:spcPct val="150000"/>
              </a:lnSpc>
              <a:spcAft>
                <a:spcPts val="1000"/>
              </a:spcAft>
              <a:buFont typeface="Wingdings" panose="05000000000000000000" pitchFamily="2" charset="2"/>
              <a:buChar char="q"/>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It encompasses a variety of simulated attacks and normal connections, enabling the training and testing of machine learning models to accurately identify malicious activities within network traffic.</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NUMERIC TO NOMINAL CONVERSION</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The Numeric to Nominal Conversion module is a pre-processing step critical for algorithms that perform better or require input data in categorical form. </a:t>
            </a:r>
          </a:p>
          <a:p>
            <a:pPr marL="285750" indent="-285750" algn="just">
              <a:lnSpc>
                <a:spcPct val="150000"/>
              </a:lnSpc>
              <a:spcAft>
                <a:spcPts val="1000"/>
              </a:spcAft>
              <a:buFont typeface="Wingdings" panose="05000000000000000000" pitchFamily="2" charset="2"/>
              <a:buChar char="q"/>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This module converts numeric attributes to nominal (categorical) ones, facilitating more effective processing by certain machine learning models, ensuring data uniformity and improving model accuracy.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5" y="128470"/>
            <a:ext cx="2748690" cy="496562"/>
          </a:xfrm>
        </p:spPr>
        <p:txBody>
          <a:bodyPr/>
          <a:lstStyle/>
          <a:p>
            <a:r>
              <a:rPr lang="en-US" sz="36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457200" y="1044700"/>
            <a:ext cx="8229600" cy="3473768"/>
          </a:xfrm>
        </p:spPr>
        <p:txBody>
          <a:bodyPr/>
          <a:lstStyle/>
          <a:p>
            <a:pPr algn="just">
              <a:lnSpc>
                <a:spcPct val="150000"/>
              </a:lnSpc>
              <a:spcAft>
                <a:spcPts val="1000"/>
              </a:spcAft>
              <a:tabLst>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FEATURE SELECTION</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This module is dedicated to optimizing the selection of features (attributes) used to train the machine learning models. Feature selection is vital for enhancing model performance by eliminating irrelevant or redundant data, thus reducing complexity and improving execution efficiency.</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SzPts val="1000"/>
              <a:buFont typeface="Wingdings" panose="05000000000000000000" pitchFamily="2" charset="2"/>
              <a:buChar char="q"/>
              <a:tabLst>
                <a:tab pos="457200" algn="l"/>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Information Gain</a:t>
            </a:r>
            <a:r>
              <a:rPr lang="en-GB" sz="1400" dirty="0">
                <a:latin typeface="Times New Roman" panose="02020603050405020304" pitchFamily="18" charset="0"/>
                <a:ea typeface="Calibri" panose="020F0502020204030204" pitchFamily="34" charset="0"/>
                <a:cs typeface="Times New Roman" panose="02020603050405020304" pitchFamily="18" charset="0"/>
              </a:rPr>
              <a:t> measures the change in entropy after the segmentation of a dataset based on an attribute. It helps in identifying features that provide the most useful information for classification.</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SzPts val="1000"/>
              <a:buFont typeface="Wingdings" panose="05000000000000000000" pitchFamily="2" charset="2"/>
              <a:buChar char="q"/>
              <a:tabLst>
                <a:tab pos="457200" algn="l"/>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Intrinsic Information</a:t>
            </a:r>
            <a:r>
              <a:rPr lang="en-GB" sz="1400" dirty="0">
                <a:latin typeface="Times New Roman" panose="02020603050405020304" pitchFamily="18" charset="0"/>
                <a:ea typeface="Calibri" panose="020F0502020204030204" pitchFamily="34" charset="0"/>
                <a:cs typeface="Times New Roman" panose="02020603050405020304" pitchFamily="18" charset="0"/>
              </a:rPr>
              <a:t> evaluates the inherent information of a feature, focusing on the feature's own entropy and potential for classification, independent of its effect on the outcome.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SzPts val="1000"/>
              <a:buFont typeface="Wingdings" panose="05000000000000000000" pitchFamily="2" charset="2"/>
              <a:buChar char="q"/>
              <a:tabLst>
                <a:tab pos="457200" algn="l"/>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Gain Ratio</a:t>
            </a:r>
            <a:r>
              <a:rPr lang="en-GB" sz="1400" dirty="0">
                <a:latin typeface="Times New Roman" panose="02020603050405020304" pitchFamily="18" charset="0"/>
                <a:ea typeface="Calibri" panose="020F0502020204030204" pitchFamily="34" charset="0"/>
                <a:cs typeface="Times New Roman" panose="02020603050405020304" pitchFamily="18" charset="0"/>
              </a:rPr>
              <a:t> extends the concept of information gain by normalizing its value, balancing the bias towards multi-valued attributes by considering the intrinsic information of the split.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350004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128470"/>
            <a:ext cx="2748690" cy="496562"/>
          </a:xfrm>
        </p:spPr>
        <p:txBody>
          <a:bodyPr/>
          <a:lstStyle/>
          <a:p>
            <a:r>
              <a:rPr lang="en-US" sz="36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296260" y="834866"/>
            <a:ext cx="8229600" cy="3473768"/>
          </a:xfrm>
        </p:spPr>
        <p:txBody>
          <a:bodyPr/>
          <a:lstStyle/>
          <a:p>
            <a:pPr algn="just">
              <a:lnSpc>
                <a:spcPct val="150000"/>
              </a:lnSpc>
              <a:spcAft>
                <a:spcPts val="1000"/>
              </a:spcAft>
              <a:tabLst>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MACHINE LEARNING</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Average One Dependency Estimator (AODE) Classifier:</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The Machine Learning module is at the core of the intrusion detection system, with the AODE classifier playing a pivotal role. </a:t>
            </a:r>
          </a:p>
          <a:p>
            <a:pPr marL="285750" indent="-285750" algn="just">
              <a:lnSpc>
                <a:spcPct val="150000"/>
              </a:lnSpc>
              <a:spcAft>
                <a:spcPts val="1000"/>
              </a:spcAft>
              <a:buFont typeface="Wingdings" panose="05000000000000000000" pitchFamily="2" charset="2"/>
              <a:buChar char="q"/>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The AODE classifier is a sophisticated machine learning algorithm known for its ability to handle high-dimensional data and complex relationships between attributes effectively, significantly enhancing detection accuracy by capturing and utilizing the dependencies among features.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1496060" algn="l"/>
              </a:tabLst>
            </a:pPr>
            <a:r>
              <a:rPr lang="en-GB" sz="1400" b="1" dirty="0">
                <a:latin typeface="Times New Roman" panose="02020603050405020304" pitchFamily="18" charset="0"/>
                <a:ea typeface="Calibri" panose="020F0502020204030204" pitchFamily="34" charset="0"/>
                <a:cs typeface="Times New Roman" panose="02020603050405020304" pitchFamily="18" charset="0"/>
              </a:rPr>
              <a:t>EVALUATION</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149606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The Evaluation module involves rigorously testing the system to assess its performance in accurately detecting intrusions. This includes evaluating the system's accuracy, efficiency, and reliability in identifying various types of malicious activities depicted in the NSL KDD dataset.</a:t>
            </a:r>
            <a:endParaRPr lang="en-US" sz="2100" dirty="0"/>
          </a:p>
        </p:txBody>
      </p:sp>
    </p:spTree>
    <p:extLst>
      <p:ext uri="{BB962C8B-B14F-4D97-AF65-F5344CB8AC3E}">
        <p14:creationId xmlns:p14="http://schemas.microsoft.com/office/powerpoint/2010/main" val="385667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12" y="219294"/>
            <a:ext cx="4668977" cy="496562"/>
          </a:xfrm>
        </p:spPr>
        <p:txBody>
          <a:bodyPr/>
          <a:lstStyle/>
          <a:p>
            <a:r>
              <a:rPr lang="en-US" sz="3600" b="1" dirty="0">
                <a:latin typeface="Times New Roman" panose="02020603050405020304" pitchFamily="18" charset="0"/>
                <a:cs typeface="Times New Roman" panose="02020603050405020304" pitchFamily="18" charset="0"/>
              </a:rPr>
              <a:t>BLOCK DIAGRAM</a:t>
            </a:r>
          </a:p>
        </p:txBody>
      </p:sp>
      <p:grpSp>
        <p:nvGrpSpPr>
          <p:cNvPr id="4" name="Group 3">
            <a:extLst>
              <a:ext uri="{FF2B5EF4-FFF2-40B4-BE49-F238E27FC236}">
                <a16:creationId xmlns:a16="http://schemas.microsoft.com/office/drawing/2014/main" id="{8A0FF273-5736-5A26-EDCE-1FCEF365E252}"/>
              </a:ext>
            </a:extLst>
          </p:cNvPr>
          <p:cNvGrpSpPr/>
          <p:nvPr/>
        </p:nvGrpSpPr>
        <p:grpSpPr>
          <a:xfrm>
            <a:off x="2739540" y="1197405"/>
            <a:ext cx="4428446" cy="3725634"/>
            <a:chOff x="0" y="-1009975"/>
            <a:chExt cx="3319240" cy="6045214"/>
          </a:xfrm>
          <a:solidFill>
            <a:schemeClr val="accent3"/>
          </a:solidFill>
        </p:grpSpPr>
        <p:sp>
          <p:nvSpPr>
            <p:cNvPr id="5" name="Rectangle 4">
              <a:extLst>
                <a:ext uri="{FF2B5EF4-FFF2-40B4-BE49-F238E27FC236}">
                  <a16:creationId xmlns:a16="http://schemas.microsoft.com/office/drawing/2014/main" id="{8C41EB96-24F4-85DD-83E3-86B72DB03D2E}"/>
                </a:ext>
              </a:extLst>
            </p:cNvPr>
            <p:cNvSpPr/>
            <p:nvPr/>
          </p:nvSpPr>
          <p:spPr>
            <a:xfrm>
              <a:off x="0" y="0"/>
              <a:ext cx="1329055" cy="563245"/>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Numeric to Nominal Conversion</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6" name="Straight Arrow Connector 5">
              <a:extLst>
                <a:ext uri="{FF2B5EF4-FFF2-40B4-BE49-F238E27FC236}">
                  <a16:creationId xmlns:a16="http://schemas.microsoft.com/office/drawing/2014/main" id="{B6C4AB85-D0DF-EAFE-CD7A-7C603EC61D3F}"/>
                </a:ext>
              </a:extLst>
            </p:cNvPr>
            <p:cNvCxnSpPr/>
            <p:nvPr/>
          </p:nvCxnSpPr>
          <p:spPr>
            <a:xfrm>
              <a:off x="648587" y="563526"/>
              <a:ext cx="0" cy="446848"/>
            </a:xfrm>
            <a:prstGeom prst="straightConnector1">
              <a:avLst/>
            </a:prstGeom>
            <a:grpFill/>
            <a:ln w="9525" cap="flat" cmpd="sng" algn="ctr">
              <a:solidFill>
                <a:srgbClr val="00B0F0"/>
              </a:solidFill>
              <a:prstDash val="solid"/>
              <a:tailEnd type="triangle"/>
            </a:ln>
            <a:effectLst/>
          </p:spPr>
        </p:cxnSp>
        <p:sp>
          <p:nvSpPr>
            <p:cNvPr id="7" name="Rectangle 6">
              <a:extLst>
                <a:ext uri="{FF2B5EF4-FFF2-40B4-BE49-F238E27FC236}">
                  <a16:creationId xmlns:a16="http://schemas.microsoft.com/office/drawing/2014/main" id="{86FF187C-E3FB-D51D-5BD7-FEAD3730E865}"/>
                </a:ext>
              </a:extLst>
            </p:cNvPr>
            <p:cNvSpPr/>
            <p:nvPr/>
          </p:nvSpPr>
          <p:spPr>
            <a:xfrm>
              <a:off x="31892" y="1010092"/>
              <a:ext cx="1329055" cy="1573619"/>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GB" sz="1000" b="1"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Feature Selection</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8" name="Straight Arrow Connector 7">
              <a:extLst>
                <a:ext uri="{FF2B5EF4-FFF2-40B4-BE49-F238E27FC236}">
                  <a16:creationId xmlns:a16="http://schemas.microsoft.com/office/drawing/2014/main" id="{E8E8BD17-00F2-5C5A-9F36-065C217864B6}"/>
                </a:ext>
              </a:extLst>
            </p:cNvPr>
            <p:cNvCxnSpPr/>
            <p:nvPr/>
          </p:nvCxnSpPr>
          <p:spPr>
            <a:xfrm>
              <a:off x="669852" y="2583712"/>
              <a:ext cx="0" cy="446405"/>
            </a:xfrm>
            <a:prstGeom prst="straightConnector1">
              <a:avLst/>
            </a:prstGeom>
            <a:grpFill/>
            <a:ln w="9525" cap="flat" cmpd="sng" algn="ctr">
              <a:solidFill>
                <a:srgbClr val="00B0F0"/>
              </a:solidFill>
              <a:prstDash val="solid"/>
              <a:tailEnd type="triangle"/>
            </a:ln>
            <a:effectLst/>
          </p:spPr>
        </p:cxnSp>
        <p:sp>
          <p:nvSpPr>
            <p:cNvPr id="9" name="Rectangle 8">
              <a:extLst>
                <a:ext uri="{FF2B5EF4-FFF2-40B4-BE49-F238E27FC236}">
                  <a16:creationId xmlns:a16="http://schemas.microsoft.com/office/drawing/2014/main" id="{BA456605-1FB4-DC92-03E6-570C519A200B}"/>
                </a:ext>
              </a:extLst>
            </p:cNvPr>
            <p:cNvSpPr/>
            <p:nvPr/>
          </p:nvSpPr>
          <p:spPr>
            <a:xfrm>
              <a:off x="31898" y="3019646"/>
              <a:ext cx="1329055" cy="786810"/>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Machine Learning</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10" name="Straight Arrow Connector 9">
              <a:extLst>
                <a:ext uri="{FF2B5EF4-FFF2-40B4-BE49-F238E27FC236}">
                  <a16:creationId xmlns:a16="http://schemas.microsoft.com/office/drawing/2014/main" id="{6A65122F-18A0-68FC-C405-595C1EFE0D40}"/>
                </a:ext>
              </a:extLst>
            </p:cNvPr>
            <p:cNvCxnSpPr/>
            <p:nvPr/>
          </p:nvCxnSpPr>
          <p:spPr>
            <a:xfrm>
              <a:off x="1360949" y="1252774"/>
              <a:ext cx="457215" cy="0"/>
            </a:xfrm>
            <a:prstGeom prst="straightConnector1">
              <a:avLst/>
            </a:prstGeom>
            <a:grpFill/>
            <a:ln w="9525" cap="flat" cmpd="sng" algn="ctr">
              <a:solidFill>
                <a:srgbClr val="00B0F0"/>
              </a:solidFill>
              <a:prstDash val="solid"/>
              <a:tailEnd type="triangle"/>
            </a:ln>
            <a:effectLst/>
          </p:spPr>
        </p:cxnSp>
        <p:sp>
          <p:nvSpPr>
            <p:cNvPr id="11" name="Rectangle 10">
              <a:extLst>
                <a:ext uri="{FF2B5EF4-FFF2-40B4-BE49-F238E27FC236}">
                  <a16:creationId xmlns:a16="http://schemas.microsoft.com/office/drawing/2014/main" id="{6E793DDC-CB3C-BD91-7FDC-A5F8C64B29CF}"/>
                </a:ext>
              </a:extLst>
            </p:cNvPr>
            <p:cNvSpPr/>
            <p:nvPr/>
          </p:nvSpPr>
          <p:spPr>
            <a:xfrm>
              <a:off x="1817997" y="1045085"/>
              <a:ext cx="1500937" cy="506348"/>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Information Gain</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12" name="Straight Arrow Connector 11">
              <a:extLst>
                <a:ext uri="{FF2B5EF4-FFF2-40B4-BE49-F238E27FC236}">
                  <a16:creationId xmlns:a16="http://schemas.microsoft.com/office/drawing/2014/main" id="{4CB6C6C4-AFDA-FC40-8B23-4B86A77EDF25}"/>
                </a:ext>
              </a:extLst>
            </p:cNvPr>
            <p:cNvCxnSpPr/>
            <p:nvPr/>
          </p:nvCxnSpPr>
          <p:spPr>
            <a:xfrm>
              <a:off x="1371600" y="1819596"/>
              <a:ext cx="457215" cy="0"/>
            </a:xfrm>
            <a:prstGeom prst="straightConnector1">
              <a:avLst/>
            </a:prstGeom>
            <a:grpFill/>
            <a:ln w="9525" cap="flat" cmpd="sng" algn="ctr">
              <a:solidFill>
                <a:srgbClr val="00B0F0"/>
              </a:solidFill>
              <a:prstDash val="solid"/>
              <a:tailEnd type="triangle"/>
            </a:ln>
            <a:effectLst/>
          </p:spPr>
        </p:cxnSp>
        <p:sp>
          <p:nvSpPr>
            <p:cNvPr id="13" name="Rectangle 12">
              <a:extLst>
                <a:ext uri="{FF2B5EF4-FFF2-40B4-BE49-F238E27FC236}">
                  <a16:creationId xmlns:a16="http://schemas.microsoft.com/office/drawing/2014/main" id="{73C9E86E-7BC8-E7EC-1B67-E4EB4827DBC6}"/>
                </a:ext>
              </a:extLst>
            </p:cNvPr>
            <p:cNvSpPr/>
            <p:nvPr/>
          </p:nvSpPr>
          <p:spPr>
            <a:xfrm>
              <a:off x="1828815" y="1656936"/>
              <a:ext cx="1475058" cy="457019"/>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Intrinsic Information</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14" name="Straight Arrow Connector 13">
              <a:extLst>
                <a:ext uri="{FF2B5EF4-FFF2-40B4-BE49-F238E27FC236}">
                  <a16:creationId xmlns:a16="http://schemas.microsoft.com/office/drawing/2014/main" id="{141A9409-7847-B45B-9F1B-2856770DC216}"/>
                </a:ext>
              </a:extLst>
            </p:cNvPr>
            <p:cNvCxnSpPr/>
            <p:nvPr/>
          </p:nvCxnSpPr>
          <p:spPr>
            <a:xfrm>
              <a:off x="1360968" y="2351222"/>
              <a:ext cx="457215" cy="0"/>
            </a:xfrm>
            <a:prstGeom prst="straightConnector1">
              <a:avLst/>
            </a:prstGeom>
            <a:grpFill/>
            <a:ln w="9525" cap="flat" cmpd="sng" algn="ctr">
              <a:solidFill>
                <a:srgbClr val="00B0F0"/>
              </a:solidFill>
              <a:prstDash val="solid"/>
              <a:tailEnd type="triangle"/>
            </a:ln>
            <a:effectLst/>
          </p:spPr>
        </p:cxnSp>
        <p:sp>
          <p:nvSpPr>
            <p:cNvPr id="15" name="Rectangle 14">
              <a:extLst>
                <a:ext uri="{FF2B5EF4-FFF2-40B4-BE49-F238E27FC236}">
                  <a16:creationId xmlns:a16="http://schemas.microsoft.com/office/drawing/2014/main" id="{316D0595-908A-8519-9272-AC5D9B9B392F}"/>
                </a:ext>
              </a:extLst>
            </p:cNvPr>
            <p:cNvSpPr/>
            <p:nvPr/>
          </p:nvSpPr>
          <p:spPr>
            <a:xfrm>
              <a:off x="1818183" y="2201442"/>
              <a:ext cx="1501057" cy="437536"/>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Gain Ratio</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16" name="Straight Arrow Connector 15">
              <a:extLst>
                <a:ext uri="{FF2B5EF4-FFF2-40B4-BE49-F238E27FC236}">
                  <a16:creationId xmlns:a16="http://schemas.microsoft.com/office/drawing/2014/main" id="{AF252053-15E2-33FE-EBA5-330AA92AD06F}"/>
                </a:ext>
              </a:extLst>
            </p:cNvPr>
            <p:cNvCxnSpPr/>
            <p:nvPr/>
          </p:nvCxnSpPr>
          <p:spPr>
            <a:xfrm>
              <a:off x="1360968" y="3403092"/>
              <a:ext cx="457215" cy="0"/>
            </a:xfrm>
            <a:prstGeom prst="straightConnector1">
              <a:avLst/>
            </a:prstGeom>
            <a:grpFill/>
            <a:ln w="9525" cap="flat" cmpd="sng" algn="ctr">
              <a:solidFill>
                <a:srgbClr val="00B0F0"/>
              </a:solidFill>
              <a:prstDash val="solid"/>
              <a:tailEnd type="triangle"/>
            </a:ln>
            <a:effectLst/>
          </p:spPr>
        </p:cxnSp>
        <p:sp>
          <p:nvSpPr>
            <p:cNvPr id="17" name="Rectangle 16">
              <a:extLst>
                <a:ext uri="{FF2B5EF4-FFF2-40B4-BE49-F238E27FC236}">
                  <a16:creationId xmlns:a16="http://schemas.microsoft.com/office/drawing/2014/main" id="{D1236158-1E43-7867-8289-F2F58359F7C5}"/>
                </a:ext>
              </a:extLst>
            </p:cNvPr>
            <p:cNvSpPr/>
            <p:nvPr/>
          </p:nvSpPr>
          <p:spPr>
            <a:xfrm>
              <a:off x="1818165" y="3170605"/>
              <a:ext cx="1475058" cy="566821"/>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Average One Dependency Estimator (AODE)</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sp>
          <p:nvSpPr>
            <p:cNvPr id="18" name="Rectangle 17">
              <a:extLst>
                <a:ext uri="{FF2B5EF4-FFF2-40B4-BE49-F238E27FC236}">
                  <a16:creationId xmlns:a16="http://schemas.microsoft.com/office/drawing/2014/main" id="{4793782E-23C8-5447-C40D-20A8015A04D7}"/>
                </a:ext>
              </a:extLst>
            </p:cNvPr>
            <p:cNvSpPr/>
            <p:nvPr/>
          </p:nvSpPr>
          <p:spPr>
            <a:xfrm>
              <a:off x="0" y="-1009975"/>
              <a:ext cx="1329055" cy="563245"/>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endParaRPr kumimoji="0" lang="en-GB"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GB" sz="10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NSL KDD Dataset</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19" name="Straight Arrow Connector 18">
              <a:extLst>
                <a:ext uri="{FF2B5EF4-FFF2-40B4-BE49-F238E27FC236}">
                  <a16:creationId xmlns:a16="http://schemas.microsoft.com/office/drawing/2014/main" id="{EB8F190F-08B5-F539-C4FC-F70A8EE82F25}"/>
                </a:ext>
              </a:extLst>
            </p:cNvPr>
            <p:cNvCxnSpPr/>
            <p:nvPr/>
          </p:nvCxnSpPr>
          <p:spPr>
            <a:xfrm>
              <a:off x="639507" y="-446742"/>
              <a:ext cx="0" cy="446848"/>
            </a:xfrm>
            <a:prstGeom prst="straightConnector1">
              <a:avLst/>
            </a:prstGeom>
            <a:grpFill/>
            <a:ln w="9525" cap="flat" cmpd="sng" algn="ctr">
              <a:solidFill>
                <a:srgbClr val="00B0F0"/>
              </a:solidFill>
              <a:prstDash val="solid"/>
              <a:tailEnd type="triangle"/>
            </a:ln>
            <a:effectLst/>
          </p:spPr>
        </p:cxnSp>
        <p:sp>
          <p:nvSpPr>
            <p:cNvPr id="20" name="Rectangle 19">
              <a:extLst>
                <a:ext uri="{FF2B5EF4-FFF2-40B4-BE49-F238E27FC236}">
                  <a16:creationId xmlns:a16="http://schemas.microsoft.com/office/drawing/2014/main" id="{74557CA2-C166-7CF7-5B6E-BEC04B89959B}"/>
                </a:ext>
              </a:extLst>
            </p:cNvPr>
            <p:cNvSpPr/>
            <p:nvPr/>
          </p:nvSpPr>
          <p:spPr>
            <a:xfrm>
              <a:off x="0" y="4248429"/>
              <a:ext cx="1329055" cy="786810"/>
            </a:xfrm>
            <a:prstGeom prst="rect">
              <a:avLst/>
            </a:prstGeom>
            <a:grpFill/>
            <a:ln w="25400" cap="flat" cmpd="sng" algn="ctr">
              <a:solidFill>
                <a:srgbClr val="00B0F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Evaluation</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rPr>
                <a:t> </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mn-cs"/>
              </a:endParaRPr>
            </a:p>
          </p:txBody>
        </p:sp>
        <p:cxnSp>
          <p:nvCxnSpPr>
            <p:cNvPr id="21" name="Straight Arrow Connector 20">
              <a:extLst>
                <a:ext uri="{FF2B5EF4-FFF2-40B4-BE49-F238E27FC236}">
                  <a16:creationId xmlns:a16="http://schemas.microsoft.com/office/drawing/2014/main" id="{D4AFE80A-5B1E-62E1-30B6-B2EA1EE76481}"/>
                </a:ext>
              </a:extLst>
            </p:cNvPr>
            <p:cNvCxnSpPr/>
            <p:nvPr/>
          </p:nvCxnSpPr>
          <p:spPr>
            <a:xfrm>
              <a:off x="669852" y="3806396"/>
              <a:ext cx="0" cy="446405"/>
            </a:xfrm>
            <a:prstGeom prst="straightConnector1">
              <a:avLst/>
            </a:prstGeom>
            <a:grpFill/>
            <a:ln w="9525" cap="flat" cmpd="sng" algn="ctr">
              <a:solidFill>
                <a:srgbClr val="00B0F0"/>
              </a:solidFill>
              <a:prstDash val="solid"/>
              <a:tailEnd type="triangle"/>
            </a:ln>
            <a:effectLst/>
          </p:spPr>
        </p:cxnSp>
      </p:grpSp>
    </p:spTree>
    <p:extLst>
      <p:ext uri="{BB962C8B-B14F-4D97-AF65-F5344CB8AC3E}">
        <p14:creationId xmlns:p14="http://schemas.microsoft.com/office/powerpoint/2010/main" val="214529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pic>
        <p:nvPicPr>
          <p:cNvPr id="17" name="Google Shape;17;p1" descr=" "/>
          <p:cNvPicPr preferRelativeResize="0"/>
          <p:nvPr/>
        </p:nvPicPr>
        <p:blipFill rotWithShape="1">
          <a:blip r:embed="rId3">
            <a:alphaModFix/>
          </a:blip>
          <a:srcRect/>
          <a:stretch/>
        </p:blipFill>
        <p:spPr>
          <a:xfrm>
            <a:off x="7543761" y="516999"/>
            <a:ext cx="916919" cy="23809"/>
          </a:xfrm>
          <a:prstGeom prst="rect">
            <a:avLst/>
          </a:prstGeom>
          <a:noFill/>
          <a:ln>
            <a:noFill/>
          </a:ln>
        </p:spPr>
      </p:pic>
      <p:pic>
        <p:nvPicPr>
          <p:cNvPr id="19" name="Google Shape;19;p1" descr=" "/>
          <p:cNvPicPr preferRelativeResize="0"/>
          <p:nvPr/>
        </p:nvPicPr>
        <p:blipFill rotWithShape="1">
          <a:blip r:embed="rId4">
            <a:alphaModFix/>
          </a:blip>
          <a:srcRect/>
          <a:stretch/>
        </p:blipFill>
        <p:spPr>
          <a:xfrm>
            <a:off x="8398626" y="3981267"/>
            <a:ext cx="23812" cy="916757"/>
          </a:xfrm>
          <a:prstGeom prst="rect">
            <a:avLst/>
          </a:prstGeom>
          <a:noFill/>
          <a:ln>
            <a:noFill/>
          </a:ln>
        </p:spPr>
      </p:pic>
      <p:sp>
        <p:nvSpPr>
          <p:cNvPr id="20" name="Google Shape;20;p1"/>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23" name="Google Shape;23;p1"/>
          <p:cNvSpPr/>
          <p:nvPr/>
        </p:nvSpPr>
        <p:spPr>
          <a:xfrm>
            <a:off x="221218" y="1282133"/>
            <a:ext cx="8577078" cy="2873086"/>
          </a:xfrm>
          <a:prstGeom prst="rect">
            <a:avLst/>
          </a:prstGeom>
          <a:noFill/>
          <a:ln>
            <a:noFill/>
          </a:ln>
        </p:spPr>
        <p:txBody>
          <a:bodyPr spcFirstLastPara="1" wrap="square" lIns="0" tIns="0" rIns="0" bIns="0" anchor="t" anchorCtr="0">
            <a:noAutofit/>
          </a:bodyPr>
          <a:lstStyle/>
          <a:p>
            <a:pPr marL="285750" indent="-285750" algn="just">
              <a:lnSpc>
                <a:spcPct val="150000"/>
              </a:lnSpc>
              <a:spcAft>
                <a:spcPts val="1000"/>
              </a:spcAft>
              <a:buFont typeface="Wingdings" panose="05000000000000000000" pitchFamily="2" charset="2"/>
              <a:buChar char="q"/>
              <a:tabLst>
                <a:tab pos="149606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In conclusion, the proposed cloud-based intrusion detection system, equipped with advanced machine learning algorithms and tailored for the NSL KDD dataset, presents a formidable defense against modern cyber threats in cloud environments. </a:t>
            </a:r>
          </a:p>
          <a:p>
            <a:pPr marL="285750" indent="-285750" algn="just">
              <a:lnSpc>
                <a:spcPct val="150000"/>
              </a:lnSpc>
              <a:spcAft>
                <a:spcPts val="1000"/>
              </a:spcAft>
              <a:buFont typeface="Wingdings" panose="05000000000000000000" pitchFamily="2" charset="2"/>
              <a:buChar char="q"/>
              <a:tabLst>
                <a:tab pos="149606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Through rigorous evaluation, its efficacy, efficiency, and reliability are validated, ensuring its readiness to combat emerging threats while minimizing false positives and negatives.</a:t>
            </a:r>
          </a:p>
          <a:p>
            <a:pPr marL="285750" indent="-285750" algn="just">
              <a:lnSpc>
                <a:spcPct val="150000"/>
              </a:lnSpc>
              <a:spcAft>
                <a:spcPts val="1000"/>
              </a:spcAft>
              <a:buFont typeface="Wingdings" panose="05000000000000000000" pitchFamily="2" charset="2"/>
              <a:buChar char="q"/>
              <a:tabLst>
                <a:tab pos="149606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This comprehensive solution underscores the importance of leveraging cutting-edge technologies to bolster cybersecurity measures, safeguarding sensitive data and systems within cloud infrastructures against a myriad of evolving threats.</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171450" algn="just">
              <a:lnSpc>
                <a:spcPct val="150000"/>
              </a:lnSpc>
              <a:spcAft>
                <a:spcPts val="1000"/>
              </a:spcAft>
              <a:buFont typeface="Wingdings" panose="05000000000000000000" pitchFamily="2" charset="2"/>
              <a:buChar char="q"/>
              <a:tabLst>
                <a:tab pos="1496060" algn="l"/>
              </a:tabLs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aspects </a:t>
            </a:r>
            <a:r>
              <a:rPr lang="en-US" sz="1350" b="1" dirty="0">
                <a:solidFill>
                  <a:schemeClr val="bg1"/>
                </a:solidFill>
                <a:latin typeface="Times New Roman" panose="02020603050405020304" pitchFamily="18" charset="0"/>
                <a:ea typeface="Calibri" panose="020F0502020204030204" pitchFamily="34" charset="0"/>
                <a:cs typeface="Kanit" panose="020B0604020202020204"/>
              </a:rPr>
              <a:t>such as training time.</a:t>
            </a:r>
            <a:endParaRPr lang="en-US" sz="1350" b="1" kern="0" dirty="0">
              <a:solidFill>
                <a:schemeClr val="bg1"/>
              </a:solidFill>
              <a:latin typeface="Calibri"/>
              <a:ea typeface="Calibri"/>
              <a:cs typeface="Kanit" panose="020B0604020202020204"/>
              <a:sym typeface="Calibri"/>
            </a:endParaRPr>
          </a:p>
        </p:txBody>
      </p:sp>
      <p:sp>
        <p:nvSpPr>
          <p:cNvPr id="3" name="TextBox 2">
            <a:extLst>
              <a:ext uri="{FF2B5EF4-FFF2-40B4-BE49-F238E27FC236}">
                <a16:creationId xmlns:a16="http://schemas.microsoft.com/office/drawing/2014/main" id="{032877DB-08BC-644D-3BB7-663727B7D7E4}"/>
              </a:ext>
            </a:extLst>
          </p:cNvPr>
          <p:cNvSpPr txBox="1"/>
          <p:nvPr/>
        </p:nvSpPr>
        <p:spPr>
          <a:xfrm>
            <a:off x="2830002" y="383916"/>
            <a:ext cx="3359510" cy="646331"/>
          </a:xfrm>
          <a:prstGeom prst="rect">
            <a:avLst/>
          </a:prstGeom>
          <a:noFill/>
        </p:spPr>
        <p:txBody>
          <a:bodyPr wrap="square">
            <a:spAutoFit/>
          </a:bodyPr>
          <a:lstStyle/>
          <a:p>
            <a:r>
              <a:rPr lang="en-US" sz="3600" b="1" dirty="0">
                <a:solidFill>
                  <a:srgbClr val="000000"/>
                </a:solidFill>
                <a:latin typeface="Times New Roman" panose="02020603050405020304" pitchFamily="18" charset="0"/>
                <a:ea typeface="Calibri" panose="020F0502020204030204" pitchFamily="34" charset="0"/>
              </a:rPr>
              <a:t>CONCLUSION</a:t>
            </a:r>
            <a:endParaRPr lang="en-US" sz="3600" dirty="0"/>
          </a:p>
        </p:txBody>
      </p:sp>
    </p:spTree>
    <p:extLst>
      <p:ext uri="{BB962C8B-B14F-4D97-AF65-F5344CB8AC3E}">
        <p14:creationId xmlns:p14="http://schemas.microsoft.com/office/powerpoint/2010/main" val="372972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pic>
        <p:nvPicPr>
          <p:cNvPr id="17" name="Google Shape;17;p1" descr=" "/>
          <p:cNvPicPr preferRelativeResize="0"/>
          <p:nvPr/>
        </p:nvPicPr>
        <p:blipFill rotWithShape="1">
          <a:blip r:embed="rId3">
            <a:alphaModFix/>
          </a:blip>
          <a:srcRect/>
          <a:stretch/>
        </p:blipFill>
        <p:spPr>
          <a:xfrm>
            <a:off x="7543761" y="516999"/>
            <a:ext cx="916919" cy="23809"/>
          </a:xfrm>
          <a:prstGeom prst="rect">
            <a:avLst/>
          </a:prstGeom>
          <a:noFill/>
          <a:ln>
            <a:noFill/>
          </a:ln>
        </p:spPr>
      </p:pic>
      <p:pic>
        <p:nvPicPr>
          <p:cNvPr id="19" name="Google Shape;19;p1" descr=" "/>
          <p:cNvPicPr preferRelativeResize="0"/>
          <p:nvPr/>
        </p:nvPicPr>
        <p:blipFill rotWithShape="1">
          <a:blip r:embed="rId4">
            <a:alphaModFix/>
          </a:blip>
          <a:srcRect/>
          <a:stretch/>
        </p:blipFill>
        <p:spPr>
          <a:xfrm>
            <a:off x="8398626" y="3981267"/>
            <a:ext cx="23812" cy="916757"/>
          </a:xfrm>
          <a:prstGeom prst="rect">
            <a:avLst/>
          </a:prstGeom>
          <a:noFill/>
          <a:ln>
            <a:noFill/>
          </a:ln>
        </p:spPr>
      </p:pic>
      <p:sp>
        <p:nvSpPr>
          <p:cNvPr id="20" name="Google Shape;20;p1"/>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23" name="Google Shape;23;p1"/>
          <p:cNvSpPr/>
          <p:nvPr/>
        </p:nvSpPr>
        <p:spPr>
          <a:xfrm>
            <a:off x="283461" y="1502815"/>
            <a:ext cx="8577078" cy="2873086"/>
          </a:xfrm>
          <a:prstGeom prst="rect">
            <a:avLst/>
          </a:prstGeom>
          <a:noFill/>
          <a:ln>
            <a:noFill/>
          </a:ln>
        </p:spPr>
        <p:txBody>
          <a:bodyPr spcFirstLastPara="1" wrap="square" lIns="0" tIns="0" rIns="0" bIns="0" anchor="t" anchorCtr="0">
            <a:noAutofit/>
          </a:bodyPr>
          <a:lstStyle/>
          <a:p>
            <a:pPr marL="285750" indent="-285750" algn="just">
              <a:lnSpc>
                <a:spcPct val="150000"/>
              </a:lnSpc>
              <a:spcAft>
                <a:spcPts val="1000"/>
              </a:spcAft>
              <a:buFont typeface="Wingdings" panose="05000000000000000000" pitchFamily="2" charset="2"/>
              <a:buChar char="q"/>
              <a:tabLst>
                <a:tab pos="149606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Future work in this domain could focus on enhancing the scalability and adaptability of the intrusion detection system to meet the evolving demands of cloud environments.</a:t>
            </a:r>
          </a:p>
          <a:p>
            <a:pPr marL="285750" indent="-285750" algn="just">
              <a:lnSpc>
                <a:spcPct val="150000"/>
              </a:lnSpc>
              <a:spcAft>
                <a:spcPts val="1000"/>
              </a:spcAft>
              <a:buFont typeface="Wingdings" panose="05000000000000000000" pitchFamily="2" charset="2"/>
              <a:buChar char="q"/>
              <a:tabLst>
                <a:tab pos="149606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This includes exploring techniques for dynamic model updating and retraining to incorporate new threat intelligence and adapt to changing attack patterns.</a:t>
            </a:r>
          </a:p>
          <a:p>
            <a:pPr marL="285750" indent="-285750" algn="just">
              <a:lnSpc>
                <a:spcPct val="150000"/>
              </a:lnSpc>
              <a:spcAft>
                <a:spcPts val="1000"/>
              </a:spcAft>
              <a:buFont typeface="Wingdings" panose="05000000000000000000" pitchFamily="2" charset="2"/>
              <a:buChar char="q"/>
              <a:tabLst>
                <a:tab pos="149606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Additionally, research efforts could be directed towards developing hybrid models that leverage the strengths of different machine learning algorithms to improve overall detection accuracy and resilience against sophisticated attacks.</a:t>
            </a:r>
          </a:p>
          <a:p>
            <a:pPr marL="628650" indent="-171450" algn="just">
              <a:lnSpc>
                <a:spcPct val="150000"/>
              </a:lnSpc>
              <a:spcAft>
                <a:spcPts val="1000"/>
              </a:spcAft>
              <a:buFont typeface="Wingdings" panose="05000000000000000000" pitchFamily="2" charset="2"/>
              <a:buChar char="q"/>
              <a:tabLst>
                <a:tab pos="1496060" algn="l"/>
              </a:tabLs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aspects </a:t>
            </a:r>
            <a:r>
              <a:rPr lang="en-US" sz="1350" b="1" dirty="0">
                <a:solidFill>
                  <a:schemeClr val="bg1"/>
                </a:solidFill>
                <a:latin typeface="Times New Roman" panose="02020603050405020304" pitchFamily="18" charset="0"/>
                <a:ea typeface="Calibri" panose="020F0502020204030204" pitchFamily="34" charset="0"/>
                <a:cs typeface="Kanit" panose="020B0604020202020204"/>
              </a:rPr>
              <a:t>such as training time.</a:t>
            </a:r>
            <a:endParaRPr lang="en-US" sz="1350" b="1" kern="0" dirty="0">
              <a:solidFill>
                <a:schemeClr val="bg1"/>
              </a:solidFill>
              <a:latin typeface="Calibri"/>
              <a:ea typeface="Calibri"/>
              <a:cs typeface="Kanit" panose="020B0604020202020204"/>
              <a:sym typeface="Calibri"/>
            </a:endParaRPr>
          </a:p>
        </p:txBody>
      </p:sp>
      <p:sp>
        <p:nvSpPr>
          <p:cNvPr id="3" name="TextBox 2">
            <a:extLst>
              <a:ext uri="{FF2B5EF4-FFF2-40B4-BE49-F238E27FC236}">
                <a16:creationId xmlns:a16="http://schemas.microsoft.com/office/drawing/2014/main" id="{032877DB-08BC-644D-3BB7-663727B7D7E4}"/>
              </a:ext>
            </a:extLst>
          </p:cNvPr>
          <p:cNvSpPr txBox="1"/>
          <p:nvPr/>
        </p:nvSpPr>
        <p:spPr>
          <a:xfrm>
            <a:off x="2739540" y="412385"/>
            <a:ext cx="3879868" cy="646331"/>
          </a:xfrm>
          <a:prstGeom prst="rect">
            <a:avLst/>
          </a:prstGeom>
          <a:noFill/>
        </p:spPr>
        <p:txBody>
          <a:bodyPr wrap="square">
            <a:spAutoFit/>
          </a:bodyPr>
          <a:lstStyle/>
          <a:p>
            <a:r>
              <a:rPr lang="en-US" sz="3600" b="1" dirty="0">
                <a:solidFill>
                  <a:srgbClr val="000000"/>
                </a:solidFill>
                <a:latin typeface="Times New Roman" panose="02020603050405020304" pitchFamily="18" charset="0"/>
                <a:ea typeface="Calibri" panose="020F0502020204030204" pitchFamily="34" charset="0"/>
              </a:rPr>
              <a:t>FUTURE SCOPE</a:t>
            </a:r>
            <a:endParaRPr lang="en-US" sz="3600" dirty="0"/>
          </a:p>
        </p:txBody>
      </p:sp>
    </p:spTree>
    <p:extLst>
      <p:ext uri="{BB962C8B-B14F-4D97-AF65-F5344CB8AC3E}">
        <p14:creationId xmlns:p14="http://schemas.microsoft.com/office/powerpoint/2010/main" val="390934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3777DE9-673A-BB56-2B62-3AAB21F66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67EC7-E098-C7DE-8033-6448D56367DF}"/>
              </a:ext>
            </a:extLst>
          </p:cNvPr>
          <p:cNvSpPr>
            <a:spLocks noGrp="1"/>
          </p:cNvSpPr>
          <p:nvPr>
            <p:ph type="ctrTitle"/>
          </p:nvPr>
        </p:nvSpPr>
        <p:spPr>
          <a:xfrm>
            <a:off x="150990" y="2139082"/>
            <a:ext cx="8856889" cy="2290574"/>
          </a:xfrm>
        </p:spPr>
        <p:txBody>
          <a:bodyPr>
            <a:normAutofit fontScale="90000"/>
          </a:bodyPr>
          <a:lstStyle/>
          <a:p>
            <a:pPr algn="ctr"/>
            <a:r>
              <a:rPr lang="en-US" sz="4400" dirty="0">
                <a:solidFill>
                  <a:schemeClr val="tx1"/>
                </a:solidFill>
                <a:effectLst/>
                <a:latin typeface="Times New Roman" panose="02020603050405020304" pitchFamily="18" charset="0"/>
                <a:ea typeface="Calibri" panose="020F0502020204030204" pitchFamily="34" charset="0"/>
              </a:rPr>
              <a:t>A Machine Learning based Security Model for Cloud Services</a:t>
            </a:r>
            <a:br>
              <a:rPr lang="en-US" sz="3100" dirty="0">
                <a:solidFill>
                  <a:schemeClr val="bg2"/>
                </a:solidFill>
                <a:effectLst/>
                <a:latin typeface="Times New Roman" panose="02020603050405020304" pitchFamily="18" charset="0"/>
                <a:ea typeface="Calibri" panose="020F0502020204030204" pitchFamily="34" charset="0"/>
              </a:rPr>
            </a:br>
            <a:br>
              <a:rPr lang="en-US" dirty="0"/>
            </a:br>
            <a:endParaRPr lang="en-US" dirty="0">
              <a:solidFill>
                <a:schemeClr val="bg2"/>
              </a:solidFill>
            </a:endParaRPr>
          </a:p>
        </p:txBody>
      </p:sp>
      <p:sp>
        <p:nvSpPr>
          <p:cNvPr id="6" name="Subtitle 5">
            <a:extLst>
              <a:ext uri="{FF2B5EF4-FFF2-40B4-BE49-F238E27FC236}">
                <a16:creationId xmlns:a16="http://schemas.microsoft.com/office/drawing/2014/main" id="{6C171220-B2C1-D513-68D2-038F191B723E}"/>
              </a:ext>
            </a:extLst>
          </p:cNvPr>
          <p:cNvSpPr>
            <a:spLocks noGrp="1"/>
          </p:cNvSpPr>
          <p:nvPr>
            <p:ph type="subTitle" idx="1"/>
          </p:nvPr>
        </p:nvSpPr>
        <p:spPr>
          <a:xfrm>
            <a:off x="3495632" y="3946095"/>
            <a:ext cx="5497378" cy="763525"/>
          </a:xfrm>
        </p:spPr>
        <p:txBody>
          <a:bodyPr>
            <a:normAutofit/>
          </a:bodyPr>
          <a:lstStyle/>
          <a:p>
            <a:r>
              <a:rPr lang="en-US" dirty="0">
                <a:solidFill>
                  <a:schemeClr val="tx1"/>
                </a:solidFill>
                <a:latin typeface="Times New Roman" panose="02020603050405020304" pitchFamily="18" charset="0"/>
                <a:ea typeface="Calibri" panose="020F0502020204030204" pitchFamily="34" charset="0"/>
              </a:rPr>
              <a:t>Using SVM and J48 Algorithm</a:t>
            </a:r>
            <a:endParaRPr lang="en-US" dirty="0">
              <a:solidFill>
                <a:schemeClr val="tx1"/>
              </a:solidFill>
            </a:endParaRPr>
          </a:p>
        </p:txBody>
      </p:sp>
      <p:sp>
        <p:nvSpPr>
          <p:cNvPr id="7" name="Subtitle 5">
            <a:extLst>
              <a:ext uri="{FF2B5EF4-FFF2-40B4-BE49-F238E27FC236}">
                <a16:creationId xmlns:a16="http://schemas.microsoft.com/office/drawing/2014/main" id="{E65EAA2C-B1B0-7074-D38C-100153C42C48}"/>
              </a:ext>
            </a:extLst>
          </p:cNvPr>
          <p:cNvSpPr txBox="1">
            <a:spLocks/>
          </p:cNvSpPr>
          <p:nvPr/>
        </p:nvSpPr>
        <p:spPr>
          <a:xfrm>
            <a:off x="3808475" y="433880"/>
            <a:ext cx="5497378" cy="183246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accent1">
                    <a:lumMod val="60000"/>
                    <a:lumOff val="4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10F32648-67E6-8BE7-41FC-AC7BCA483A8C}"/>
              </a:ext>
            </a:extLst>
          </p:cNvPr>
          <p:cNvSpPr txBox="1"/>
          <p:nvPr/>
        </p:nvSpPr>
        <p:spPr>
          <a:xfrm>
            <a:off x="2894075" y="281175"/>
            <a:ext cx="3366944" cy="1323439"/>
          </a:xfrm>
          <a:prstGeom prst="rect">
            <a:avLst/>
          </a:prstGeom>
          <a:noFill/>
        </p:spPr>
        <p:txBody>
          <a:bodyPr wrap="square">
            <a:spAutoFit/>
          </a:bodyPr>
          <a:lstStyle/>
          <a:p>
            <a:r>
              <a:rPr lang="en-US" sz="8000" b="1" dirty="0">
                <a:latin typeface="Times New Roman" panose="02020603050405020304" pitchFamily="18" charset="0"/>
                <a:cs typeface="Times New Roman" panose="02020603050405020304" pitchFamily="18" charset="0"/>
              </a:rPr>
              <a:t>TITLE</a:t>
            </a:r>
          </a:p>
        </p:txBody>
      </p:sp>
    </p:spTree>
    <p:extLst>
      <p:ext uri="{BB962C8B-B14F-4D97-AF65-F5344CB8AC3E}">
        <p14:creationId xmlns:p14="http://schemas.microsoft.com/office/powerpoint/2010/main" val="3605414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pic>
        <p:nvPicPr>
          <p:cNvPr id="17" name="Google Shape;17;p1" descr=" "/>
          <p:cNvPicPr preferRelativeResize="0"/>
          <p:nvPr/>
        </p:nvPicPr>
        <p:blipFill rotWithShape="1">
          <a:blip r:embed="rId3">
            <a:alphaModFix/>
          </a:blip>
          <a:srcRect/>
          <a:stretch/>
        </p:blipFill>
        <p:spPr>
          <a:xfrm>
            <a:off x="7543761" y="516999"/>
            <a:ext cx="916919" cy="23809"/>
          </a:xfrm>
          <a:prstGeom prst="rect">
            <a:avLst/>
          </a:prstGeom>
          <a:noFill/>
          <a:ln>
            <a:noFill/>
          </a:ln>
        </p:spPr>
      </p:pic>
      <p:pic>
        <p:nvPicPr>
          <p:cNvPr id="19" name="Google Shape;19;p1" descr=" "/>
          <p:cNvPicPr preferRelativeResize="0"/>
          <p:nvPr/>
        </p:nvPicPr>
        <p:blipFill rotWithShape="1">
          <a:blip r:embed="rId4">
            <a:alphaModFix/>
          </a:blip>
          <a:srcRect/>
          <a:stretch/>
        </p:blipFill>
        <p:spPr>
          <a:xfrm>
            <a:off x="8398626" y="3981267"/>
            <a:ext cx="23812" cy="916757"/>
          </a:xfrm>
          <a:prstGeom prst="rect">
            <a:avLst/>
          </a:prstGeom>
          <a:noFill/>
          <a:ln>
            <a:noFill/>
          </a:ln>
        </p:spPr>
      </p:pic>
      <p:sp>
        <p:nvSpPr>
          <p:cNvPr id="20" name="Google Shape;20;p1"/>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23" name="Google Shape;23;p1"/>
          <p:cNvSpPr/>
          <p:nvPr/>
        </p:nvSpPr>
        <p:spPr>
          <a:xfrm>
            <a:off x="283461" y="1502815"/>
            <a:ext cx="8577078" cy="2873086"/>
          </a:xfrm>
          <a:prstGeom prst="rect">
            <a:avLst/>
          </a:prstGeom>
          <a:noFill/>
          <a:ln>
            <a:noFill/>
          </a:ln>
        </p:spPr>
        <p:txBody>
          <a:bodyPr spcFirstLastPara="1" wrap="square" lIns="0" tIns="0" rIns="0" bIns="0" anchor="t" anchorCtr="0">
            <a:noAutofit/>
          </a:bodyPr>
          <a:lstStyle/>
          <a:p>
            <a:pPr marL="628650" indent="-171450" algn="just">
              <a:lnSpc>
                <a:spcPct val="150000"/>
              </a:lnSpc>
              <a:spcAft>
                <a:spcPts val="1000"/>
              </a:spcAft>
              <a:buFont typeface="Wingdings" panose="05000000000000000000" pitchFamily="2" charset="2"/>
              <a:buChar char="q"/>
              <a:tabLst>
                <a:tab pos="1496060" algn="l"/>
              </a:tabLs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aspects </a:t>
            </a:r>
            <a:r>
              <a:rPr lang="en-US" sz="1350" b="1" dirty="0">
                <a:solidFill>
                  <a:schemeClr val="bg1"/>
                </a:solidFill>
                <a:latin typeface="Times New Roman" panose="02020603050405020304" pitchFamily="18" charset="0"/>
                <a:ea typeface="Calibri" panose="020F0502020204030204" pitchFamily="34" charset="0"/>
                <a:cs typeface="Kanit" panose="020B0604020202020204"/>
              </a:rPr>
              <a:t>such as training time.</a:t>
            </a:r>
            <a:endParaRPr lang="en-US" sz="1350" b="1" kern="0" dirty="0">
              <a:solidFill>
                <a:schemeClr val="bg1"/>
              </a:solidFill>
              <a:latin typeface="Calibri"/>
              <a:ea typeface="Calibri"/>
              <a:cs typeface="Kanit" panose="020B0604020202020204"/>
              <a:sym typeface="Calibri"/>
            </a:endParaRPr>
          </a:p>
        </p:txBody>
      </p:sp>
      <p:sp>
        <p:nvSpPr>
          <p:cNvPr id="3" name="TextBox 2">
            <a:extLst>
              <a:ext uri="{FF2B5EF4-FFF2-40B4-BE49-F238E27FC236}">
                <a16:creationId xmlns:a16="http://schemas.microsoft.com/office/drawing/2014/main" id="{032877DB-08BC-644D-3BB7-663727B7D7E4}"/>
              </a:ext>
            </a:extLst>
          </p:cNvPr>
          <p:cNvSpPr txBox="1"/>
          <p:nvPr/>
        </p:nvSpPr>
        <p:spPr>
          <a:xfrm>
            <a:off x="2586833" y="217642"/>
            <a:ext cx="3858260" cy="646331"/>
          </a:xfrm>
          <a:prstGeom prst="rect">
            <a:avLst/>
          </a:prstGeom>
          <a:noFill/>
        </p:spPr>
        <p:txBody>
          <a:bodyPr wrap="square">
            <a:spAutoFit/>
          </a:bodyPr>
          <a:lstStyle/>
          <a:p>
            <a:r>
              <a:rPr lang="en-US" sz="3600" b="1" dirty="0">
                <a:solidFill>
                  <a:srgbClr val="000000"/>
                </a:solidFill>
                <a:latin typeface="Times New Roman" panose="02020603050405020304" pitchFamily="18" charset="0"/>
                <a:ea typeface="Calibri" panose="020F0502020204030204" pitchFamily="34" charset="0"/>
              </a:rPr>
              <a:t>SCREEN SHOT 1</a:t>
            </a:r>
            <a:endParaRPr lang="en-US" sz="3600" dirty="0"/>
          </a:p>
        </p:txBody>
      </p:sp>
      <p:sp>
        <p:nvSpPr>
          <p:cNvPr id="5" name="TextBox 4">
            <a:extLst>
              <a:ext uri="{FF2B5EF4-FFF2-40B4-BE49-F238E27FC236}">
                <a16:creationId xmlns:a16="http://schemas.microsoft.com/office/drawing/2014/main" id="{2484894D-6276-737D-68B7-2D388D66F492}"/>
              </a:ext>
            </a:extLst>
          </p:cNvPr>
          <p:cNvSpPr txBox="1"/>
          <p:nvPr/>
        </p:nvSpPr>
        <p:spPr>
          <a:xfrm>
            <a:off x="2698905" y="4506108"/>
            <a:ext cx="3746188" cy="677108"/>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Cloud KDD Intrusion Deduction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pic>
        <p:nvPicPr>
          <p:cNvPr id="4" name="Picture 3">
            <a:extLst>
              <a:ext uri="{FF2B5EF4-FFF2-40B4-BE49-F238E27FC236}">
                <a16:creationId xmlns:a16="http://schemas.microsoft.com/office/drawing/2014/main" id="{0773EA21-6411-05A0-D2F5-EA1372DC0C36}"/>
              </a:ext>
            </a:extLst>
          </p:cNvPr>
          <p:cNvPicPr>
            <a:picLocks noChangeAspect="1"/>
          </p:cNvPicPr>
          <p:nvPr/>
        </p:nvPicPr>
        <p:blipFill rotWithShape="1">
          <a:blip r:embed="rId5">
            <a:extLst>
              <a:ext uri="{28A0092B-C50C-407E-A947-70E740481C1C}">
                <a14:useLocalDpi xmlns:a14="http://schemas.microsoft.com/office/drawing/2010/main" val="0"/>
              </a:ext>
            </a:extLst>
          </a:blip>
          <a:srcRect b="7056"/>
          <a:stretch/>
        </p:blipFill>
        <p:spPr bwMode="auto">
          <a:xfrm>
            <a:off x="1706244" y="1198487"/>
            <a:ext cx="5731510" cy="29940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127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pic>
        <p:nvPicPr>
          <p:cNvPr id="17" name="Google Shape;17;p1" descr=" "/>
          <p:cNvPicPr preferRelativeResize="0"/>
          <p:nvPr/>
        </p:nvPicPr>
        <p:blipFill rotWithShape="1">
          <a:blip r:embed="rId3">
            <a:alphaModFix/>
          </a:blip>
          <a:srcRect/>
          <a:stretch/>
        </p:blipFill>
        <p:spPr>
          <a:xfrm>
            <a:off x="7543761" y="516999"/>
            <a:ext cx="916919" cy="23809"/>
          </a:xfrm>
          <a:prstGeom prst="rect">
            <a:avLst/>
          </a:prstGeom>
          <a:noFill/>
          <a:ln>
            <a:noFill/>
          </a:ln>
        </p:spPr>
      </p:pic>
      <p:pic>
        <p:nvPicPr>
          <p:cNvPr id="19" name="Google Shape;19;p1" descr=" "/>
          <p:cNvPicPr preferRelativeResize="0"/>
          <p:nvPr/>
        </p:nvPicPr>
        <p:blipFill rotWithShape="1">
          <a:blip r:embed="rId4">
            <a:alphaModFix/>
          </a:blip>
          <a:srcRect/>
          <a:stretch/>
        </p:blipFill>
        <p:spPr>
          <a:xfrm>
            <a:off x="8398626" y="3981267"/>
            <a:ext cx="23812" cy="916757"/>
          </a:xfrm>
          <a:prstGeom prst="rect">
            <a:avLst/>
          </a:prstGeom>
          <a:noFill/>
          <a:ln>
            <a:noFill/>
          </a:ln>
        </p:spPr>
      </p:pic>
      <p:sp>
        <p:nvSpPr>
          <p:cNvPr id="20" name="Google Shape;20;p1"/>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23" name="Google Shape;23;p1"/>
          <p:cNvSpPr/>
          <p:nvPr/>
        </p:nvSpPr>
        <p:spPr>
          <a:xfrm>
            <a:off x="283461" y="1502815"/>
            <a:ext cx="8577078" cy="2873086"/>
          </a:xfrm>
          <a:prstGeom prst="rect">
            <a:avLst/>
          </a:prstGeom>
          <a:noFill/>
          <a:ln>
            <a:noFill/>
          </a:ln>
        </p:spPr>
        <p:txBody>
          <a:bodyPr spcFirstLastPara="1" wrap="square" lIns="0" tIns="0" rIns="0" bIns="0" anchor="t" anchorCtr="0">
            <a:noAutofit/>
          </a:bodyPr>
          <a:lstStyle/>
          <a:p>
            <a:pPr marL="628650" indent="-171450" algn="just">
              <a:lnSpc>
                <a:spcPct val="150000"/>
              </a:lnSpc>
              <a:spcAft>
                <a:spcPts val="1000"/>
              </a:spcAft>
              <a:buFont typeface="Wingdings" panose="05000000000000000000" pitchFamily="2" charset="2"/>
              <a:buChar char="q"/>
              <a:tabLst>
                <a:tab pos="1496060" algn="l"/>
              </a:tabLs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aspects </a:t>
            </a:r>
            <a:r>
              <a:rPr lang="en-US" sz="1350" b="1" dirty="0">
                <a:solidFill>
                  <a:schemeClr val="bg1"/>
                </a:solidFill>
                <a:latin typeface="Times New Roman" panose="02020603050405020304" pitchFamily="18" charset="0"/>
                <a:ea typeface="Calibri" panose="020F0502020204030204" pitchFamily="34" charset="0"/>
                <a:cs typeface="Kanit" panose="020B0604020202020204"/>
              </a:rPr>
              <a:t>such as training time.</a:t>
            </a:r>
            <a:endParaRPr lang="en-US" sz="1350" b="1" kern="0" dirty="0">
              <a:solidFill>
                <a:schemeClr val="bg1"/>
              </a:solidFill>
              <a:latin typeface="Calibri"/>
              <a:ea typeface="Calibri"/>
              <a:cs typeface="Kanit" panose="020B0604020202020204"/>
              <a:sym typeface="Calibri"/>
            </a:endParaRPr>
          </a:p>
        </p:txBody>
      </p:sp>
      <p:sp>
        <p:nvSpPr>
          <p:cNvPr id="3" name="TextBox 2">
            <a:extLst>
              <a:ext uri="{FF2B5EF4-FFF2-40B4-BE49-F238E27FC236}">
                <a16:creationId xmlns:a16="http://schemas.microsoft.com/office/drawing/2014/main" id="{032877DB-08BC-644D-3BB7-663727B7D7E4}"/>
              </a:ext>
            </a:extLst>
          </p:cNvPr>
          <p:cNvSpPr txBox="1"/>
          <p:nvPr/>
        </p:nvSpPr>
        <p:spPr>
          <a:xfrm>
            <a:off x="2699076" y="217642"/>
            <a:ext cx="3893978" cy="646331"/>
          </a:xfrm>
          <a:prstGeom prst="rect">
            <a:avLst/>
          </a:prstGeom>
          <a:noFill/>
        </p:spPr>
        <p:txBody>
          <a:bodyPr wrap="square">
            <a:spAutoFit/>
          </a:bodyPr>
          <a:lstStyle/>
          <a:p>
            <a:r>
              <a:rPr lang="en-US" sz="3600" b="1" dirty="0">
                <a:solidFill>
                  <a:srgbClr val="000000"/>
                </a:solidFill>
                <a:latin typeface="Times New Roman" panose="02020603050405020304" pitchFamily="18" charset="0"/>
                <a:ea typeface="Calibri" panose="020F0502020204030204" pitchFamily="34" charset="0"/>
              </a:rPr>
              <a:t>SCREEN SHOT 2</a:t>
            </a:r>
            <a:endParaRPr lang="en-US" sz="3600" dirty="0"/>
          </a:p>
        </p:txBody>
      </p:sp>
      <p:pic>
        <p:nvPicPr>
          <p:cNvPr id="2" name="Picture 1">
            <a:extLst>
              <a:ext uri="{FF2B5EF4-FFF2-40B4-BE49-F238E27FC236}">
                <a16:creationId xmlns:a16="http://schemas.microsoft.com/office/drawing/2014/main" id="{00429D11-EF07-C296-DCE2-67F9EB09AF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82433" y="1103809"/>
            <a:ext cx="5731510" cy="3366770"/>
          </a:xfrm>
          <a:prstGeom prst="rect">
            <a:avLst/>
          </a:prstGeom>
          <a:noFill/>
          <a:ln>
            <a:noFill/>
          </a:ln>
        </p:spPr>
      </p:pic>
      <p:sp>
        <p:nvSpPr>
          <p:cNvPr id="5" name="TextBox 4">
            <a:extLst>
              <a:ext uri="{FF2B5EF4-FFF2-40B4-BE49-F238E27FC236}">
                <a16:creationId xmlns:a16="http://schemas.microsoft.com/office/drawing/2014/main" id="{2484894D-6276-737D-68B7-2D388D66F492}"/>
              </a:ext>
            </a:extLst>
          </p:cNvPr>
          <p:cNvSpPr txBox="1"/>
          <p:nvPr/>
        </p:nvSpPr>
        <p:spPr>
          <a:xfrm>
            <a:off x="3503065" y="4654156"/>
            <a:ext cx="2286000" cy="400110"/>
          </a:xfrm>
          <a:prstGeom prst="rect">
            <a:avLst/>
          </a:prstGeom>
          <a:noFill/>
        </p:spPr>
        <p:txBody>
          <a:bodyPr wrap="square">
            <a:spAutoFit/>
          </a:bodyPr>
          <a:lstStyle/>
          <a:p>
            <a:r>
              <a:rPr lang="en-US" sz="2000" b="1" kern="0" dirty="0">
                <a:solidFill>
                  <a:srgbClr val="000000"/>
                </a:solidFill>
                <a:effectLst/>
                <a:latin typeface="Times New Roman" panose="02020603050405020304" pitchFamily="18" charset="0"/>
                <a:ea typeface="Times New Roman" panose="02020603050405020304" pitchFamily="18" charset="0"/>
              </a:rPr>
              <a:t>Evaluation process</a:t>
            </a:r>
            <a:endParaRPr lang="en-US" sz="2000" dirty="0"/>
          </a:p>
        </p:txBody>
      </p:sp>
    </p:spTree>
    <p:extLst>
      <p:ext uri="{BB962C8B-B14F-4D97-AF65-F5344CB8AC3E}">
        <p14:creationId xmlns:p14="http://schemas.microsoft.com/office/powerpoint/2010/main" val="262694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pic>
        <p:nvPicPr>
          <p:cNvPr id="17" name="Google Shape;17;p1" descr=" "/>
          <p:cNvPicPr preferRelativeResize="0"/>
          <p:nvPr/>
        </p:nvPicPr>
        <p:blipFill rotWithShape="1">
          <a:blip r:embed="rId3">
            <a:alphaModFix/>
          </a:blip>
          <a:srcRect/>
          <a:stretch/>
        </p:blipFill>
        <p:spPr>
          <a:xfrm>
            <a:off x="7543761" y="516999"/>
            <a:ext cx="916919" cy="23809"/>
          </a:xfrm>
          <a:prstGeom prst="rect">
            <a:avLst/>
          </a:prstGeom>
          <a:noFill/>
          <a:ln>
            <a:noFill/>
          </a:ln>
        </p:spPr>
      </p:pic>
      <p:pic>
        <p:nvPicPr>
          <p:cNvPr id="19" name="Google Shape;19;p1" descr=" "/>
          <p:cNvPicPr preferRelativeResize="0"/>
          <p:nvPr/>
        </p:nvPicPr>
        <p:blipFill rotWithShape="1">
          <a:blip r:embed="rId4">
            <a:alphaModFix/>
          </a:blip>
          <a:srcRect/>
          <a:stretch/>
        </p:blipFill>
        <p:spPr>
          <a:xfrm>
            <a:off x="8398626" y="3981267"/>
            <a:ext cx="23812" cy="916757"/>
          </a:xfrm>
          <a:prstGeom prst="rect">
            <a:avLst/>
          </a:prstGeom>
          <a:noFill/>
          <a:ln>
            <a:noFill/>
          </a:ln>
        </p:spPr>
      </p:pic>
      <p:sp>
        <p:nvSpPr>
          <p:cNvPr id="20" name="Google Shape;20;p1"/>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23" name="Google Shape;23;p1"/>
          <p:cNvSpPr/>
          <p:nvPr/>
        </p:nvSpPr>
        <p:spPr>
          <a:xfrm>
            <a:off x="283461" y="1305497"/>
            <a:ext cx="8577078" cy="2873086"/>
          </a:xfrm>
          <a:prstGeom prst="rect">
            <a:avLst/>
          </a:prstGeom>
          <a:noFill/>
          <a:ln>
            <a:noFill/>
          </a:ln>
        </p:spPr>
        <p:txBody>
          <a:bodyPr spcFirstLastPara="1" wrap="square" lIns="0" tIns="0" rIns="0" bIns="0" anchor="t" anchorCtr="0">
            <a:noAutofit/>
          </a:bodyPr>
          <a:lstStyle/>
          <a:p>
            <a:pPr lvl="0" algn="just">
              <a:lnSpc>
                <a:spcPct val="150000"/>
              </a:lnSpc>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Mishra, s. ThreMA: Ontology-Based Automated Threat Modeling for ICT Infrastructures. Electronics 2023, 12, 3524.</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Dorri, a.; kanhere, s.s.; jurdak, r.; gauravaram, p. Lsb: Cyber Security Maturity Assessment Framework for Technology Startups: A Systematic Literature Review. J. Parallel distrib. Comput. 2019, 134, 180–197.</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Mistry, i.; tanwar, s.; tyagi, s.; kumar, n. PD Graph: A Large-Scale Empirical Study on Project Dependency of Security Vulnerabilities. Mech. Syst. Signal process. 2020, 135, 106382</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Felcia, h.j.; sabeen, s. Security Assurance Model of Software Development for Global Software Development Vendors Webology 2022, 19, 3741–3763</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Maamar, z.; faci, n.; ugljanin, e.; baker, t.; burégio, v. Analysis of Systems Security Engineering Design Principles for the Development of Secure and Resilient Systems 2021, 14, 100400.</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171450" algn="just">
              <a:lnSpc>
                <a:spcPct val="150000"/>
              </a:lnSpc>
              <a:spcAft>
                <a:spcPts val="1000"/>
              </a:spcAft>
              <a:buFont typeface="Wingdings" panose="05000000000000000000" pitchFamily="2" charset="2"/>
              <a:buChar char="q"/>
              <a:tabLst>
                <a:tab pos="1496060" algn="l"/>
              </a:tabLs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aspects </a:t>
            </a:r>
            <a:r>
              <a:rPr lang="en-US" sz="1350" b="1" dirty="0">
                <a:solidFill>
                  <a:schemeClr val="bg1"/>
                </a:solidFill>
                <a:latin typeface="Times New Roman" panose="02020603050405020304" pitchFamily="18" charset="0"/>
                <a:ea typeface="Calibri" panose="020F0502020204030204" pitchFamily="34" charset="0"/>
                <a:cs typeface="Kanit" panose="020B0604020202020204"/>
              </a:rPr>
              <a:t>such as training time.</a:t>
            </a:r>
            <a:endParaRPr lang="en-US" sz="1350" b="1" kern="0" dirty="0">
              <a:solidFill>
                <a:schemeClr val="bg1"/>
              </a:solidFill>
              <a:latin typeface="Calibri"/>
              <a:ea typeface="Calibri"/>
              <a:cs typeface="Kanit" panose="020B0604020202020204"/>
              <a:sym typeface="Calibri"/>
            </a:endParaRPr>
          </a:p>
        </p:txBody>
      </p:sp>
      <p:sp>
        <p:nvSpPr>
          <p:cNvPr id="3" name="TextBox 2">
            <a:extLst>
              <a:ext uri="{FF2B5EF4-FFF2-40B4-BE49-F238E27FC236}">
                <a16:creationId xmlns:a16="http://schemas.microsoft.com/office/drawing/2014/main" id="{032877DB-08BC-644D-3BB7-663727B7D7E4}"/>
              </a:ext>
            </a:extLst>
          </p:cNvPr>
          <p:cNvSpPr txBox="1"/>
          <p:nvPr/>
        </p:nvSpPr>
        <p:spPr>
          <a:xfrm>
            <a:off x="2739540" y="375480"/>
            <a:ext cx="3314279" cy="646331"/>
          </a:xfrm>
          <a:prstGeom prst="rect">
            <a:avLst/>
          </a:prstGeom>
          <a:noFill/>
        </p:spPr>
        <p:txBody>
          <a:bodyPr wrap="square">
            <a:spAutoFit/>
          </a:bodyPr>
          <a:lstStyle/>
          <a:p>
            <a:r>
              <a:rPr lang="en-IN" sz="3600" b="1" dirty="0">
                <a:latin typeface="Times New Roman" pitchFamily="18" charset="0"/>
                <a:cs typeface="Times New Roman" pitchFamily="18" charset="0"/>
              </a:rPr>
              <a:t>REFERENCES</a:t>
            </a:r>
            <a:endParaRPr lang="en-US" sz="3600" dirty="0"/>
          </a:p>
        </p:txBody>
      </p:sp>
    </p:spTree>
    <p:extLst>
      <p:ext uri="{BB962C8B-B14F-4D97-AF65-F5344CB8AC3E}">
        <p14:creationId xmlns:p14="http://schemas.microsoft.com/office/powerpoint/2010/main" val="61674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721"/>
        <p:cNvGrpSpPr/>
        <p:nvPr/>
      </p:nvGrpSpPr>
      <p:grpSpPr>
        <a:xfrm>
          <a:off x="0" y="0"/>
          <a:ext cx="0" cy="0"/>
          <a:chOff x="0" y="0"/>
          <a:chExt cx="0" cy="0"/>
        </a:xfrm>
      </p:grpSpPr>
      <p:pic>
        <p:nvPicPr>
          <p:cNvPr id="722" name="Google Shape;722;p24" descr=" "/>
          <p:cNvPicPr preferRelativeResize="0"/>
          <p:nvPr/>
        </p:nvPicPr>
        <p:blipFill rotWithShape="1">
          <a:blip r:embed="rId3">
            <a:alphaModFix/>
          </a:blip>
          <a:srcRect/>
          <a:stretch/>
        </p:blipFill>
        <p:spPr>
          <a:xfrm>
            <a:off x="3838555" y="443189"/>
            <a:ext cx="4648176" cy="4261883"/>
          </a:xfrm>
          <a:prstGeom prst="rect">
            <a:avLst/>
          </a:prstGeom>
          <a:noFill/>
          <a:ln>
            <a:noFill/>
          </a:ln>
        </p:spPr>
      </p:pic>
      <p:pic>
        <p:nvPicPr>
          <p:cNvPr id="723" name="Google Shape;723;p24" descr=" "/>
          <p:cNvPicPr preferRelativeResize="0"/>
          <p:nvPr/>
        </p:nvPicPr>
        <p:blipFill rotWithShape="1">
          <a:blip r:embed="rId4">
            <a:alphaModFix/>
          </a:blip>
          <a:srcRect/>
          <a:stretch/>
        </p:blipFill>
        <p:spPr>
          <a:xfrm>
            <a:off x="0" y="305477"/>
            <a:ext cx="4513823" cy="4837689"/>
          </a:xfrm>
          <a:prstGeom prst="rect">
            <a:avLst/>
          </a:prstGeom>
          <a:noFill/>
          <a:ln>
            <a:noFill/>
          </a:ln>
        </p:spPr>
      </p:pic>
      <p:pic>
        <p:nvPicPr>
          <p:cNvPr id="724" name="Google Shape;724;p24" descr=" "/>
          <p:cNvPicPr preferRelativeResize="0"/>
          <p:nvPr/>
        </p:nvPicPr>
        <p:blipFill rotWithShape="1">
          <a:blip r:embed="rId5">
            <a:alphaModFix/>
          </a:blip>
          <a:srcRect/>
          <a:stretch/>
        </p:blipFill>
        <p:spPr>
          <a:xfrm>
            <a:off x="4630130" y="716"/>
            <a:ext cx="4513823" cy="4837689"/>
          </a:xfrm>
          <a:prstGeom prst="rect">
            <a:avLst/>
          </a:prstGeom>
          <a:noFill/>
          <a:ln>
            <a:noFill/>
          </a:ln>
        </p:spPr>
      </p:pic>
      <p:sp>
        <p:nvSpPr>
          <p:cNvPr id="725" name="Google Shape;725;p24"/>
          <p:cNvSpPr/>
          <p:nvPr/>
        </p:nvSpPr>
        <p:spPr>
          <a:xfrm>
            <a:off x="8762955" y="3943171"/>
            <a:ext cx="380998" cy="1199994"/>
          </a:xfrm>
          <a:prstGeom prst="rect">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727" name="Google Shape;727;p24"/>
          <p:cNvSpPr/>
          <p:nvPr/>
        </p:nvSpPr>
        <p:spPr>
          <a:xfrm>
            <a:off x="4038579" y="690807"/>
            <a:ext cx="4252890" cy="3771409"/>
          </a:xfrm>
          <a:prstGeom prst="roundRect">
            <a:avLst>
              <a:gd name="adj" fmla="val 12636"/>
            </a:avLst>
          </a:prstGeom>
          <a:noFill/>
          <a:ln>
            <a:noFill/>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728" name="Google Shape;728;p24"/>
          <p:cNvSpPr/>
          <p:nvPr/>
        </p:nvSpPr>
        <p:spPr>
          <a:xfrm>
            <a:off x="4340997" y="2292456"/>
            <a:ext cx="3643293" cy="1371421"/>
          </a:xfrm>
          <a:prstGeom prst="rect">
            <a:avLst/>
          </a:prstGeom>
          <a:noFill/>
          <a:ln w="50800" cap="flat" cmpd="sng">
            <a:solidFill>
              <a:srgbClr val="FCCC42"/>
            </a:solidFill>
            <a:prstDash val="solid"/>
            <a:round/>
            <a:headEnd type="none" w="sm" len="sm"/>
            <a:tailEnd type="none" w="sm" len="sm"/>
          </a:ln>
        </p:spPr>
        <p:txBody>
          <a:bodyPr spcFirstLastPara="1" wrap="square" lIns="34280" tIns="34280" rIns="34280" bIns="34280" anchor="ctr" anchorCtr="0">
            <a:noAutofit/>
          </a:bodyPr>
          <a:lstStyle/>
          <a:p>
            <a:pPr defTabSz="342900">
              <a:buClr>
                <a:srgbClr val="000000"/>
              </a:buClr>
            </a:pPr>
            <a:endParaRPr sz="525" kern="0">
              <a:solidFill>
                <a:srgbClr val="000000"/>
              </a:solidFill>
              <a:latin typeface="Arial"/>
              <a:cs typeface="Arial"/>
              <a:sym typeface="Arial"/>
            </a:endParaRPr>
          </a:p>
        </p:txBody>
      </p:sp>
      <p:sp>
        <p:nvSpPr>
          <p:cNvPr id="729" name="Google Shape;729;p24"/>
          <p:cNvSpPr/>
          <p:nvPr/>
        </p:nvSpPr>
        <p:spPr>
          <a:xfrm>
            <a:off x="4524279" y="2571750"/>
            <a:ext cx="3354160" cy="906759"/>
          </a:xfrm>
          <a:prstGeom prst="rect">
            <a:avLst/>
          </a:prstGeom>
          <a:noFill/>
          <a:ln>
            <a:noFill/>
          </a:ln>
        </p:spPr>
        <p:txBody>
          <a:bodyPr spcFirstLastPara="1" wrap="square" lIns="0" tIns="0" rIns="0" bIns="0" anchor="t" anchorCtr="0">
            <a:noAutofit/>
          </a:bodyPr>
          <a:lstStyle/>
          <a:p>
            <a:pPr defTabSz="342900">
              <a:buClr>
                <a:srgbClr val="FCCC42"/>
              </a:buClr>
              <a:buSzPts val="8000"/>
            </a:pPr>
            <a:r>
              <a:rPr lang="en-US" sz="4313" b="1" kern="0" dirty="0">
                <a:solidFill>
                  <a:srgbClr val="FCCC42"/>
                </a:solidFill>
                <a:latin typeface="Kanit"/>
                <a:ea typeface="Kanit"/>
                <a:cs typeface="Kanit"/>
                <a:sym typeface="Kanit"/>
              </a:rPr>
              <a:t>THANK YOU</a:t>
            </a:r>
            <a:endParaRPr sz="4313" kern="0" dirty="0">
              <a:solidFill>
                <a:srgbClr val="000000"/>
              </a:solidFill>
              <a:latin typeface="Calibri"/>
              <a:ea typeface="Calibri"/>
              <a:cs typeface="Calibri"/>
              <a:sym typeface="Calibri"/>
            </a:endParaRPr>
          </a:p>
        </p:txBody>
      </p:sp>
      <p:pic>
        <p:nvPicPr>
          <p:cNvPr id="732" name="Google Shape;732;p24" descr=" "/>
          <p:cNvPicPr preferRelativeResize="0"/>
          <p:nvPr/>
        </p:nvPicPr>
        <p:blipFill rotWithShape="1">
          <a:blip r:embed="rId6">
            <a:alphaModFix/>
          </a:blip>
          <a:srcRect/>
          <a:stretch/>
        </p:blipFill>
        <p:spPr>
          <a:xfrm>
            <a:off x="185737" y="876521"/>
            <a:ext cx="3900844" cy="33036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29">
                                            <p:txEl>
                                              <p:pRg st="0" end="0"/>
                                            </p:txEl>
                                          </p:spTgt>
                                        </p:tgtEl>
                                        <p:attrNameLst>
                                          <p:attrName>style.visibility</p:attrName>
                                        </p:attrNameLst>
                                      </p:cBhvr>
                                      <p:to>
                                        <p:strVal val="visible"/>
                                      </p:to>
                                    </p:set>
                                    <p:animEffect transition="in" filter="wipe(down)">
                                      <p:cBhvr>
                                        <p:cTn id="7" dur="580">
                                          <p:stCondLst>
                                            <p:cond delay="0"/>
                                          </p:stCondLst>
                                        </p:cTn>
                                        <p:tgtEl>
                                          <p:spTgt spid="729">
                                            <p:txEl>
                                              <p:pRg st="0" end="0"/>
                                            </p:txEl>
                                          </p:spTgt>
                                        </p:tgtEl>
                                      </p:cBhvr>
                                    </p:animEffect>
                                    <p:anim calcmode="lin" valueType="num">
                                      <p:cBhvr>
                                        <p:cTn id="8" dur="1822" tmFilter="0,0; 0.14,0.36; 0.43,0.73; 0.71,0.91; 1.0,1.0">
                                          <p:stCondLst>
                                            <p:cond delay="0"/>
                                          </p:stCondLst>
                                        </p:cTn>
                                        <p:tgtEl>
                                          <p:spTgt spid="72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2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2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2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2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29">
                                            <p:txEl>
                                              <p:pRg st="0" end="0"/>
                                            </p:txEl>
                                          </p:spTgt>
                                        </p:tgtEl>
                                      </p:cBhvr>
                                      <p:to x="100000" y="60000"/>
                                    </p:animScale>
                                    <p:animScale>
                                      <p:cBhvr>
                                        <p:cTn id="14" dur="166" decel="50000">
                                          <p:stCondLst>
                                            <p:cond delay="676"/>
                                          </p:stCondLst>
                                        </p:cTn>
                                        <p:tgtEl>
                                          <p:spTgt spid="729">
                                            <p:txEl>
                                              <p:pRg st="0" end="0"/>
                                            </p:txEl>
                                          </p:spTgt>
                                        </p:tgtEl>
                                      </p:cBhvr>
                                      <p:to x="100000" y="100000"/>
                                    </p:animScale>
                                    <p:animScale>
                                      <p:cBhvr>
                                        <p:cTn id="15" dur="26">
                                          <p:stCondLst>
                                            <p:cond delay="1312"/>
                                          </p:stCondLst>
                                        </p:cTn>
                                        <p:tgtEl>
                                          <p:spTgt spid="729">
                                            <p:txEl>
                                              <p:pRg st="0" end="0"/>
                                            </p:txEl>
                                          </p:spTgt>
                                        </p:tgtEl>
                                      </p:cBhvr>
                                      <p:to x="100000" y="80000"/>
                                    </p:animScale>
                                    <p:animScale>
                                      <p:cBhvr>
                                        <p:cTn id="16" dur="166" decel="50000">
                                          <p:stCondLst>
                                            <p:cond delay="1338"/>
                                          </p:stCondLst>
                                        </p:cTn>
                                        <p:tgtEl>
                                          <p:spTgt spid="729">
                                            <p:txEl>
                                              <p:pRg st="0" end="0"/>
                                            </p:txEl>
                                          </p:spTgt>
                                        </p:tgtEl>
                                      </p:cBhvr>
                                      <p:to x="100000" y="100000"/>
                                    </p:animScale>
                                    <p:animScale>
                                      <p:cBhvr>
                                        <p:cTn id="17" dur="26">
                                          <p:stCondLst>
                                            <p:cond delay="1642"/>
                                          </p:stCondLst>
                                        </p:cTn>
                                        <p:tgtEl>
                                          <p:spTgt spid="729">
                                            <p:txEl>
                                              <p:pRg st="0" end="0"/>
                                            </p:txEl>
                                          </p:spTgt>
                                        </p:tgtEl>
                                      </p:cBhvr>
                                      <p:to x="100000" y="90000"/>
                                    </p:animScale>
                                    <p:animScale>
                                      <p:cBhvr>
                                        <p:cTn id="18" dur="166" decel="50000">
                                          <p:stCondLst>
                                            <p:cond delay="1668"/>
                                          </p:stCondLst>
                                        </p:cTn>
                                        <p:tgtEl>
                                          <p:spTgt spid="729">
                                            <p:txEl>
                                              <p:pRg st="0" end="0"/>
                                            </p:txEl>
                                          </p:spTgt>
                                        </p:tgtEl>
                                      </p:cBhvr>
                                      <p:to x="100000" y="100000"/>
                                    </p:animScale>
                                    <p:animScale>
                                      <p:cBhvr>
                                        <p:cTn id="19" dur="26">
                                          <p:stCondLst>
                                            <p:cond delay="1808"/>
                                          </p:stCondLst>
                                        </p:cTn>
                                        <p:tgtEl>
                                          <p:spTgt spid="729">
                                            <p:txEl>
                                              <p:pRg st="0" end="0"/>
                                            </p:txEl>
                                          </p:spTgt>
                                        </p:tgtEl>
                                      </p:cBhvr>
                                      <p:to x="100000" y="95000"/>
                                    </p:animScale>
                                    <p:animScale>
                                      <p:cBhvr>
                                        <p:cTn id="20" dur="166" decel="50000">
                                          <p:stCondLst>
                                            <p:cond delay="1834"/>
                                          </p:stCondLst>
                                        </p:cTn>
                                        <p:tgtEl>
                                          <p:spTgt spid="72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350360" y="128470"/>
            <a:ext cx="2748690" cy="725349"/>
          </a:xfrm>
        </p:spPr>
        <p:txBody>
          <a:bodyPr>
            <a:normAutofit/>
          </a:bodyPr>
          <a:lstStyle/>
          <a:p>
            <a:r>
              <a:rPr lang="en-IN" sz="3600" b="1" dirty="0">
                <a:solidFill>
                  <a:schemeClr val="tx1"/>
                </a:solidFill>
                <a:latin typeface="Times New Roman" pitchFamily="18" charset="0"/>
                <a:cs typeface="Times New Roman" pitchFamily="18" charset="0"/>
              </a:rPr>
              <a:t>ABSTRACT</a:t>
            </a:r>
            <a:endParaRPr lang="en-US" b="1" dirty="0">
              <a:solidFill>
                <a:schemeClr val="tx1"/>
              </a:solidFill>
            </a:endParaRPr>
          </a:p>
        </p:txBody>
      </p:sp>
      <p:sp>
        <p:nvSpPr>
          <p:cNvPr id="5" name="Content Placeholder 4"/>
          <p:cNvSpPr>
            <a:spLocks noGrp="1"/>
          </p:cNvSpPr>
          <p:nvPr>
            <p:ph idx="1"/>
          </p:nvPr>
        </p:nvSpPr>
        <p:spPr>
          <a:xfrm>
            <a:off x="143555" y="1197405"/>
            <a:ext cx="8704185" cy="3664919"/>
          </a:xfrm>
        </p:spPr>
        <p:txBody>
          <a:bodyPr>
            <a:normAutofit fontScale="25000" lnSpcReduction="20000"/>
          </a:bodyPr>
          <a:lstStyle/>
          <a:p>
            <a:pPr algn="just">
              <a:lnSpc>
                <a:spcPct val="150000"/>
              </a:lnSpc>
              <a:spcAft>
                <a:spcPts val="1000"/>
              </a:spcAft>
              <a:buFont typeface="Wingdings" panose="05000000000000000000" pitchFamily="2" charset="2"/>
              <a:buChar char="q"/>
            </a:pPr>
            <a:r>
              <a:rPr lang="en-US"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Cloud computing is a computing paradigm that provides OnDemand, scalable, measured and secure services to the end users over the internet. </a:t>
            </a:r>
            <a:endParaRPr lang="en-US" sz="6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6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review investigates the efficiency of machine learning applications, particularly utilizing Support Vector Machines (SVM) and the J48 algorithm, in enhancing cloud security. </a:t>
            </a:r>
          </a:p>
          <a:p>
            <a:pPr algn="just">
              <a:lnSpc>
                <a:spcPct val="150000"/>
              </a:lnSpc>
              <a:spcAft>
                <a:spcPts val="1000"/>
              </a:spcAft>
              <a:buFont typeface="Wingdings" panose="05000000000000000000" pitchFamily="2" charset="2"/>
              <a:buChar char="q"/>
            </a:pPr>
            <a:r>
              <a:rPr lang="en-US" sz="6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Conducting a comprehensive literature search, we identify and analyze studies focusing on threat detection and mitigation in cloud environments. </a:t>
            </a:r>
          </a:p>
          <a:p>
            <a:pPr algn="just">
              <a:lnSpc>
                <a:spcPct val="150000"/>
              </a:lnSpc>
              <a:spcAft>
                <a:spcPts val="1000"/>
              </a:spcAft>
              <a:buFont typeface="Wingdings" panose="05000000000000000000" pitchFamily="2" charset="2"/>
              <a:buChar char="q"/>
            </a:pPr>
            <a:r>
              <a:rPr lang="en-US" sz="6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Comparative analyses reveal the strengths and weaknesses of SVM and J48, considering performance metrics. The most applied metric is true positive rate and least used is training time. Lastly, from 20 datasets found.</a:t>
            </a:r>
            <a:endParaRPr lang="en-GB" sz="6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文本框 12"/>
          <p:cNvSpPr txBox="1"/>
          <p:nvPr/>
        </p:nvSpPr>
        <p:spPr>
          <a:xfrm>
            <a:off x="1525728" y="281175"/>
            <a:ext cx="5510997" cy="646331"/>
          </a:xfrm>
          <a:prstGeom prst="rect">
            <a:avLst/>
          </a:prstGeom>
          <a:noFill/>
        </p:spPr>
        <p:txBody>
          <a:bodyPr wrap="none" rtlCol="0">
            <a:spAutoFit/>
          </a:bodyPr>
          <a:lstStyle/>
          <a:p>
            <a:pPr algn="ctr" defTabSz="685800"/>
            <a:r>
              <a:rPr lang="en-US" sz="3600" b="1" spc="11" dirty="0">
                <a:effectLst>
                  <a:outerShdw blurRad="38100" dist="38100" dir="2700000" algn="tl">
                    <a:srgbClr val="000000">
                      <a:alpha val="43137"/>
                    </a:srgbClr>
                  </a:outerShdw>
                </a:effectLst>
                <a:latin typeface="Times New Roman" pitchFamily="18" charset="0"/>
                <a:cs typeface="Times New Roman" pitchFamily="18" charset="0"/>
              </a:rPr>
              <a:t>PROBLEM </a:t>
            </a:r>
            <a:r>
              <a:rPr lang="en-US" sz="3600" b="1" spc="-656"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b="1" spc="4" dirty="0">
                <a:effectLst>
                  <a:outerShdw blurRad="38100" dist="38100" dir="2700000" algn="tl">
                    <a:srgbClr val="000000">
                      <a:alpha val="43137"/>
                    </a:srgbClr>
                  </a:outerShdw>
                </a:effectLst>
                <a:latin typeface="Times New Roman" pitchFamily="18" charset="0"/>
                <a:cs typeface="Times New Roman" pitchFamily="18" charset="0"/>
              </a:rPr>
              <a:t>STATEMENT</a:t>
            </a:r>
            <a:endParaRPr lang="en-US" altLang="zh-CN" sz="3600" spc="375" dirty="0">
              <a:effectLst>
                <a:outerShdw blurRad="38100" dist="38100" dir="2700000" algn="tl">
                  <a:srgbClr val="000000">
                    <a:alpha val="43137"/>
                  </a:srgbClr>
                </a:outerShdw>
              </a:effectLst>
              <a:latin typeface="印品黑体"/>
              <a:cs typeface="+mn-ea"/>
              <a:sym typeface="+mn-lt"/>
            </a:endParaRPr>
          </a:p>
        </p:txBody>
      </p:sp>
      <p:sp>
        <p:nvSpPr>
          <p:cNvPr id="2" name="TextBox 1">
            <a:extLst>
              <a:ext uri="{FF2B5EF4-FFF2-40B4-BE49-F238E27FC236}">
                <a16:creationId xmlns:a16="http://schemas.microsoft.com/office/drawing/2014/main" id="{A1997C5B-01EE-5B0B-5C4F-57E0E69AF559}"/>
              </a:ext>
            </a:extLst>
          </p:cNvPr>
          <p:cNvSpPr txBox="1"/>
          <p:nvPr/>
        </p:nvSpPr>
        <p:spPr>
          <a:xfrm>
            <a:off x="372612" y="1156246"/>
            <a:ext cx="8398775" cy="370607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Software security is a critical aspect of software quality, but it is also a complex and challenging topic. Software development organizations often treat security as an afterthought, which leads to security vulnerabilities in their software. </a:t>
            </a:r>
          </a:p>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These vulnerabilities can be exploited by attackers to steal data, disrupt operations, or even cause physical damage.</a:t>
            </a:r>
          </a:p>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One of the main problems with software security is that it is difficult to integrate into all phases of the software development life cycle (SDLC). This is because security is often seen as a separate concern from functionality and performance. </a:t>
            </a:r>
          </a:p>
          <a:p>
            <a:pPr marL="342900" lvl="0" indent="-342900" algn="just">
              <a:lnSpc>
                <a:spcPct val="150000"/>
              </a:lnSpc>
              <a:spcAft>
                <a:spcPts val="1000"/>
              </a:spcAft>
              <a:buSzPts val="1000"/>
              <a:buFont typeface="Symbol" panose="05050102010706020507" pitchFamily="18" charset="2"/>
              <a:buChar char=""/>
              <a:tabLst>
                <a:tab pos="457200" algn="l"/>
              </a:tabLs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12682"/>
    </mc:Choice>
    <mc:Fallback xmlns="">
      <p:transition advTm="12682"/>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6" name="Google Shape;56;p15"/>
          <p:cNvSpPr txBox="1">
            <a:spLocks noGrp="1"/>
          </p:cNvSpPr>
          <p:nvPr>
            <p:ph type="subTitle" idx="1"/>
          </p:nvPr>
        </p:nvSpPr>
        <p:spPr>
          <a:xfrm>
            <a:off x="1117092" y="342559"/>
            <a:ext cx="3149497" cy="40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b="1" spc="15" dirty="0">
                <a:latin typeface="Times New Roman" pitchFamily="18" charset="0"/>
                <a:cs typeface="Times New Roman" pitchFamily="18" charset="0"/>
              </a:rPr>
              <a:t>OBJECTIVES</a:t>
            </a:r>
            <a:endParaRPr sz="3600" dirty="0"/>
          </a:p>
        </p:txBody>
      </p:sp>
      <p:grpSp>
        <p:nvGrpSpPr>
          <p:cNvPr id="57" name="Google Shape;57;p15"/>
          <p:cNvGrpSpPr/>
          <p:nvPr/>
        </p:nvGrpSpPr>
        <p:grpSpPr>
          <a:xfrm>
            <a:off x="5030116" y="45841"/>
            <a:ext cx="4050490" cy="5097659"/>
            <a:chOff x="3759044" y="-969307"/>
            <a:chExt cx="5568568" cy="5247637"/>
          </a:xfrm>
        </p:grpSpPr>
        <p:sp>
          <p:nvSpPr>
            <p:cNvPr id="58" name="Google Shape;58;p15"/>
            <p:cNvSpPr/>
            <p:nvPr/>
          </p:nvSpPr>
          <p:spPr>
            <a:xfrm>
              <a:off x="7068262" y="1273622"/>
              <a:ext cx="514728" cy="515211"/>
            </a:xfrm>
            <a:custGeom>
              <a:avLst/>
              <a:gdLst/>
              <a:ahLst/>
              <a:cxnLst/>
              <a:rect l="l" t="t" r="r" b="b"/>
              <a:pathLst>
                <a:path w="11717" h="11728" extrusionOk="0">
                  <a:moveTo>
                    <a:pt x="5859" y="0"/>
                  </a:moveTo>
                  <a:cubicBezTo>
                    <a:pt x="2620" y="0"/>
                    <a:pt x="1" y="2631"/>
                    <a:pt x="1" y="5858"/>
                  </a:cubicBezTo>
                  <a:cubicBezTo>
                    <a:pt x="1" y="9097"/>
                    <a:pt x="2620" y="11728"/>
                    <a:pt x="5859" y="11728"/>
                  </a:cubicBezTo>
                  <a:cubicBezTo>
                    <a:pt x="9085" y="11728"/>
                    <a:pt x="11717" y="9097"/>
                    <a:pt x="11717" y="5858"/>
                  </a:cubicBezTo>
                  <a:cubicBezTo>
                    <a:pt x="11717" y="2631"/>
                    <a:pt x="9085" y="0"/>
                    <a:pt x="5859"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9" name="Google Shape;59;p15"/>
            <p:cNvGrpSpPr/>
            <p:nvPr/>
          </p:nvGrpSpPr>
          <p:grpSpPr>
            <a:xfrm>
              <a:off x="5263177" y="-500521"/>
              <a:ext cx="4064435" cy="4064043"/>
              <a:chOff x="1988638" y="1793010"/>
              <a:chExt cx="1799378" cy="1799125"/>
            </a:xfrm>
          </p:grpSpPr>
          <p:sp>
            <p:nvSpPr>
              <p:cNvPr id="60" name="Google Shape;60;p15"/>
              <p:cNvSpPr/>
              <p:nvPr/>
            </p:nvSpPr>
            <p:spPr>
              <a:xfrm>
                <a:off x="1988638" y="1793010"/>
                <a:ext cx="1799378" cy="1799125"/>
              </a:xfrm>
              <a:custGeom>
                <a:avLst/>
                <a:gdLst/>
                <a:ahLst/>
                <a:cxnLst/>
                <a:rect l="l" t="t" r="r" b="b"/>
                <a:pathLst>
                  <a:path w="92513" h="92500" extrusionOk="0">
                    <a:moveTo>
                      <a:pt x="46257" y="0"/>
                    </a:moveTo>
                    <a:cubicBezTo>
                      <a:pt x="20718" y="0"/>
                      <a:pt x="1" y="20705"/>
                      <a:pt x="1" y="46244"/>
                    </a:cubicBezTo>
                    <a:cubicBezTo>
                      <a:pt x="1" y="71795"/>
                      <a:pt x="20718" y="92500"/>
                      <a:pt x="46257" y="92500"/>
                    </a:cubicBezTo>
                    <a:cubicBezTo>
                      <a:pt x="71796" y="92500"/>
                      <a:pt x="92513" y="71795"/>
                      <a:pt x="92513" y="46244"/>
                    </a:cubicBezTo>
                    <a:cubicBezTo>
                      <a:pt x="92513" y="20705"/>
                      <a:pt x="71796" y="0"/>
                      <a:pt x="4625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5"/>
              <p:cNvSpPr/>
              <p:nvPr/>
            </p:nvSpPr>
            <p:spPr>
              <a:xfrm>
                <a:off x="2120880" y="1924999"/>
                <a:ext cx="1534897" cy="1534916"/>
              </a:xfrm>
              <a:custGeom>
                <a:avLst/>
                <a:gdLst/>
                <a:ahLst/>
                <a:cxnLst/>
                <a:rect l="l" t="t" r="r" b="b"/>
                <a:pathLst>
                  <a:path w="78915" h="78916" extrusionOk="0">
                    <a:moveTo>
                      <a:pt x="39458" y="1"/>
                    </a:moveTo>
                    <a:cubicBezTo>
                      <a:pt x="17705" y="1"/>
                      <a:pt x="0" y="17705"/>
                      <a:pt x="0" y="39458"/>
                    </a:cubicBezTo>
                    <a:cubicBezTo>
                      <a:pt x="0" y="61223"/>
                      <a:pt x="17705" y="78915"/>
                      <a:pt x="39458" y="78915"/>
                    </a:cubicBezTo>
                    <a:cubicBezTo>
                      <a:pt x="61210" y="78915"/>
                      <a:pt x="78915" y="61223"/>
                      <a:pt x="78915" y="39458"/>
                    </a:cubicBezTo>
                    <a:cubicBezTo>
                      <a:pt x="78915" y="17705"/>
                      <a:pt x="61210" y="1"/>
                      <a:pt x="394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5"/>
              <p:cNvSpPr/>
              <p:nvPr/>
            </p:nvSpPr>
            <p:spPr>
              <a:xfrm>
                <a:off x="2252869" y="2057241"/>
                <a:ext cx="1270688" cy="1270669"/>
              </a:xfrm>
              <a:custGeom>
                <a:avLst/>
                <a:gdLst/>
                <a:ahLst/>
                <a:cxnLst/>
                <a:rect l="l" t="t" r="r" b="b"/>
                <a:pathLst>
                  <a:path w="65331" h="65330" extrusionOk="0">
                    <a:moveTo>
                      <a:pt x="32672" y="0"/>
                    </a:moveTo>
                    <a:cubicBezTo>
                      <a:pt x="14658" y="0"/>
                      <a:pt x="1" y="14657"/>
                      <a:pt x="1" y="32659"/>
                    </a:cubicBezTo>
                    <a:cubicBezTo>
                      <a:pt x="1" y="50673"/>
                      <a:pt x="14658" y="65330"/>
                      <a:pt x="32672" y="65330"/>
                    </a:cubicBezTo>
                    <a:cubicBezTo>
                      <a:pt x="50686" y="65330"/>
                      <a:pt x="65331" y="50673"/>
                      <a:pt x="65331" y="32659"/>
                    </a:cubicBezTo>
                    <a:cubicBezTo>
                      <a:pt x="65331" y="14657"/>
                      <a:pt x="50686" y="0"/>
                      <a:pt x="3267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5"/>
              <p:cNvSpPr/>
              <p:nvPr/>
            </p:nvSpPr>
            <p:spPr>
              <a:xfrm>
                <a:off x="2385111" y="2189231"/>
                <a:ext cx="1006440" cy="1006460"/>
              </a:xfrm>
              <a:custGeom>
                <a:avLst/>
                <a:gdLst/>
                <a:ahLst/>
                <a:cxnLst/>
                <a:rect l="l" t="t" r="r" b="b"/>
                <a:pathLst>
                  <a:path w="51745" h="51746" extrusionOk="0">
                    <a:moveTo>
                      <a:pt x="25873" y="1"/>
                    </a:moveTo>
                    <a:cubicBezTo>
                      <a:pt x="11609" y="1"/>
                      <a:pt x="0" y="11609"/>
                      <a:pt x="0" y="25873"/>
                    </a:cubicBezTo>
                    <a:cubicBezTo>
                      <a:pt x="0" y="40137"/>
                      <a:pt x="11609" y="51745"/>
                      <a:pt x="25873" y="51745"/>
                    </a:cubicBezTo>
                    <a:cubicBezTo>
                      <a:pt x="40136" y="51745"/>
                      <a:pt x="51745" y="40137"/>
                      <a:pt x="51745" y="25873"/>
                    </a:cubicBezTo>
                    <a:cubicBezTo>
                      <a:pt x="51745" y="11609"/>
                      <a:pt x="40136" y="1"/>
                      <a:pt x="258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5"/>
              <p:cNvSpPr/>
              <p:nvPr/>
            </p:nvSpPr>
            <p:spPr>
              <a:xfrm>
                <a:off x="2517334" y="2321473"/>
                <a:ext cx="741998" cy="742212"/>
              </a:xfrm>
              <a:custGeom>
                <a:avLst/>
                <a:gdLst/>
                <a:ahLst/>
                <a:cxnLst/>
                <a:rect l="l" t="t" r="r" b="b"/>
                <a:pathLst>
                  <a:path w="38149" h="38160" extrusionOk="0">
                    <a:moveTo>
                      <a:pt x="19075" y="0"/>
                    </a:moveTo>
                    <a:cubicBezTo>
                      <a:pt x="8550" y="0"/>
                      <a:pt x="1" y="8561"/>
                      <a:pt x="1" y="19074"/>
                    </a:cubicBezTo>
                    <a:cubicBezTo>
                      <a:pt x="1" y="29599"/>
                      <a:pt x="8550" y="38160"/>
                      <a:pt x="19075" y="38160"/>
                    </a:cubicBezTo>
                    <a:cubicBezTo>
                      <a:pt x="29588" y="38160"/>
                      <a:pt x="38149" y="29599"/>
                      <a:pt x="38149" y="19074"/>
                    </a:cubicBezTo>
                    <a:cubicBezTo>
                      <a:pt x="38149" y="8561"/>
                      <a:pt x="29600" y="0"/>
                      <a:pt x="1907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5"/>
              <p:cNvSpPr/>
              <p:nvPr/>
            </p:nvSpPr>
            <p:spPr>
              <a:xfrm>
                <a:off x="2649343" y="2453463"/>
                <a:ext cx="477984" cy="478003"/>
              </a:xfrm>
              <a:custGeom>
                <a:avLst/>
                <a:gdLst/>
                <a:ahLst/>
                <a:cxnLst/>
                <a:rect l="l" t="t" r="r" b="b"/>
                <a:pathLst>
                  <a:path w="24575" h="24576" extrusionOk="0">
                    <a:moveTo>
                      <a:pt x="12288" y="1"/>
                    </a:moveTo>
                    <a:cubicBezTo>
                      <a:pt x="5513" y="1"/>
                      <a:pt x="0" y="5513"/>
                      <a:pt x="0" y="12288"/>
                    </a:cubicBezTo>
                    <a:cubicBezTo>
                      <a:pt x="0" y="19063"/>
                      <a:pt x="5513" y="24575"/>
                      <a:pt x="12288" y="24575"/>
                    </a:cubicBezTo>
                    <a:cubicBezTo>
                      <a:pt x="19062" y="24575"/>
                      <a:pt x="24575" y="19063"/>
                      <a:pt x="24575" y="12288"/>
                    </a:cubicBezTo>
                    <a:cubicBezTo>
                      <a:pt x="24575" y="5513"/>
                      <a:pt x="19062" y="1"/>
                      <a:pt x="1228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6" name="Google Shape;66;p15"/>
            <p:cNvGrpSpPr/>
            <p:nvPr/>
          </p:nvGrpSpPr>
          <p:grpSpPr>
            <a:xfrm>
              <a:off x="3759044" y="-969307"/>
              <a:ext cx="3779417" cy="5247637"/>
              <a:chOff x="2436407" y="1150164"/>
              <a:chExt cx="2285293" cy="3173079"/>
            </a:xfrm>
          </p:grpSpPr>
          <p:grpSp>
            <p:nvGrpSpPr>
              <p:cNvPr id="67" name="Google Shape;67;p15"/>
              <p:cNvGrpSpPr/>
              <p:nvPr/>
            </p:nvGrpSpPr>
            <p:grpSpPr>
              <a:xfrm>
                <a:off x="2441759" y="2078770"/>
                <a:ext cx="2143931" cy="650203"/>
                <a:chOff x="1102388" y="2167699"/>
                <a:chExt cx="1795436" cy="544467"/>
              </a:xfrm>
            </p:grpSpPr>
            <p:sp>
              <p:nvSpPr>
                <p:cNvPr id="68" name="Google Shape;68;p15"/>
                <p:cNvSpPr/>
                <p:nvPr/>
              </p:nvSpPr>
              <p:spPr>
                <a:xfrm>
                  <a:off x="1658878" y="2422440"/>
                  <a:ext cx="1238946" cy="289727"/>
                </a:xfrm>
                <a:custGeom>
                  <a:avLst/>
                  <a:gdLst/>
                  <a:ahLst/>
                  <a:cxnLst/>
                  <a:rect l="l" t="t" r="r" b="b"/>
                  <a:pathLst>
                    <a:path w="63699" h="14896" extrusionOk="0">
                      <a:moveTo>
                        <a:pt x="370" y="0"/>
                      </a:moveTo>
                      <a:lnTo>
                        <a:pt x="0" y="1798"/>
                      </a:lnTo>
                      <a:lnTo>
                        <a:pt x="63330" y="14895"/>
                      </a:lnTo>
                      <a:lnTo>
                        <a:pt x="63699" y="13097"/>
                      </a:lnTo>
                      <a:lnTo>
                        <a:pt x="3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5"/>
                <p:cNvSpPr/>
                <p:nvPr/>
              </p:nvSpPr>
              <p:spPr>
                <a:xfrm>
                  <a:off x="1102388" y="2167699"/>
                  <a:ext cx="634770" cy="411990"/>
                </a:xfrm>
                <a:custGeom>
                  <a:avLst/>
                  <a:gdLst/>
                  <a:ahLst/>
                  <a:cxnLst/>
                  <a:rect l="l" t="t" r="r" b="b"/>
                  <a:pathLst>
                    <a:path w="32636" h="21182" extrusionOk="0">
                      <a:moveTo>
                        <a:pt x="3477" y="1"/>
                      </a:moveTo>
                      <a:lnTo>
                        <a:pt x="9121" y="9930"/>
                      </a:lnTo>
                      <a:lnTo>
                        <a:pt x="1" y="16812"/>
                      </a:lnTo>
                      <a:lnTo>
                        <a:pt x="21170" y="21182"/>
                      </a:lnTo>
                      <a:lnTo>
                        <a:pt x="32636" y="14788"/>
                      </a:lnTo>
                      <a:lnTo>
                        <a:pt x="24647" y="4370"/>
                      </a:lnTo>
                      <a:lnTo>
                        <a:pt x="347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 name="Google Shape;70;p15"/>
              <p:cNvGrpSpPr/>
              <p:nvPr/>
            </p:nvGrpSpPr>
            <p:grpSpPr>
              <a:xfrm>
                <a:off x="2823099" y="1150164"/>
                <a:ext cx="1777250" cy="1558668"/>
                <a:chOff x="1421741" y="1394688"/>
                <a:chExt cx="1488359" cy="1305199"/>
              </a:xfrm>
            </p:grpSpPr>
            <p:sp>
              <p:nvSpPr>
                <p:cNvPr id="71" name="Google Shape;71;p15"/>
                <p:cNvSpPr/>
                <p:nvPr/>
              </p:nvSpPr>
              <p:spPr>
                <a:xfrm>
                  <a:off x="1928906" y="1857623"/>
                  <a:ext cx="981194" cy="842263"/>
                </a:xfrm>
                <a:custGeom>
                  <a:avLst/>
                  <a:gdLst/>
                  <a:ahLst/>
                  <a:cxnLst/>
                  <a:rect l="l" t="t" r="r" b="b"/>
                  <a:pathLst>
                    <a:path w="50447" h="43304" extrusionOk="0">
                      <a:moveTo>
                        <a:pt x="1191" y="0"/>
                      </a:moveTo>
                      <a:lnTo>
                        <a:pt x="0" y="1405"/>
                      </a:lnTo>
                      <a:lnTo>
                        <a:pt x="49256" y="43303"/>
                      </a:lnTo>
                      <a:lnTo>
                        <a:pt x="50447" y="41898"/>
                      </a:lnTo>
                      <a:lnTo>
                        <a:pt x="11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5"/>
                <p:cNvSpPr/>
                <p:nvPr/>
              </p:nvSpPr>
              <p:spPr>
                <a:xfrm>
                  <a:off x="1421741" y="1394688"/>
                  <a:ext cx="575487" cy="526628"/>
                </a:xfrm>
                <a:custGeom>
                  <a:avLst/>
                  <a:gdLst/>
                  <a:ahLst/>
                  <a:cxnLst/>
                  <a:rect l="l" t="t" r="r" b="b"/>
                  <a:pathLst>
                    <a:path w="29588" h="27076" extrusionOk="0">
                      <a:moveTo>
                        <a:pt x="11121" y="1"/>
                      </a:moveTo>
                      <a:lnTo>
                        <a:pt x="11299" y="11419"/>
                      </a:lnTo>
                      <a:lnTo>
                        <a:pt x="0" y="13086"/>
                      </a:lnTo>
                      <a:lnTo>
                        <a:pt x="16467" y="27075"/>
                      </a:lnTo>
                      <a:lnTo>
                        <a:pt x="29587" y="26980"/>
                      </a:lnTo>
                      <a:lnTo>
                        <a:pt x="27587" y="14002"/>
                      </a:lnTo>
                      <a:lnTo>
                        <a:pt x="1112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3" name="Google Shape;73;p15"/>
              <p:cNvGrpSpPr/>
              <p:nvPr/>
            </p:nvGrpSpPr>
            <p:grpSpPr>
              <a:xfrm rot="10740114" flipH="1">
                <a:off x="2441907" y="2729141"/>
                <a:ext cx="2143897" cy="650193"/>
                <a:chOff x="1102388" y="2167699"/>
                <a:chExt cx="1795436" cy="544467"/>
              </a:xfrm>
            </p:grpSpPr>
            <p:sp>
              <p:nvSpPr>
                <p:cNvPr id="74" name="Google Shape;74;p15"/>
                <p:cNvSpPr/>
                <p:nvPr/>
              </p:nvSpPr>
              <p:spPr>
                <a:xfrm>
                  <a:off x="1658878" y="2422440"/>
                  <a:ext cx="1238946" cy="289727"/>
                </a:xfrm>
                <a:custGeom>
                  <a:avLst/>
                  <a:gdLst/>
                  <a:ahLst/>
                  <a:cxnLst/>
                  <a:rect l="l" t="t" r="r" b="b"/>
                  <a:pathLst>
                    <a:path w="63699" h="14896" extrusionOk="0">
                      <a:moveTo>
                        <a:pt x="370" y="0"/>
                      </a:moveTo>
                      <a:lnTo>
                        <a:pt x="0" y="1798"/>
                      </a:lnTo>
                      <a:lnTo>
                        <a:pt x="63330" y="14895"/>
                      </a:lnTo>
                      <a:lnTo>
                        <a:pt x="63699" y="13097"/>
                      </a:lnTo>
                      <a:lnTo>
                        <a:pt x="37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5"/>
                <p:cNvSpPr/>
                <p:nvPr/>
              </p:nvSpPr>
              <p:spPr>
                <a:xfrm>
                  <a:off x="1102388" y="2167699"/>
                  <a:ext cx="634770" cy="411990"/>
                </a:xfrm>
                <a:custGeom>
                  <a:avLst/>
                  <a:gdLst/>
                  <a:ahLst/>
                  <a:cxnLst/>
                  <a:rect l="l" t="t" r="r" b="b"/>
                  <a:pathLst>
                    <a:path w="32636" h="21182" extrusionOk="0">
                      <a:moveTo>
                        <a:pt x="3477" y="1"/>
                      </a:moveTo>
                      <a:lnTo>
                        <a:pt x="9121" y="9930"/>
                      </a:lnTo>
                      <a:lnTo>
                        <a:pt x="1" y="16812"/>
                      </a:lnTo>
                      <a:lnTo>
                        <a:pt x="21170" y="21182"/>
                      </a:lnTo>
                      <a:lnTo>
                        <a:pt x="32636" y="14788"/>
                      </a:lnTo>
                      <a:lnTo>
                        <a:pt x="24647" y="4370"/>
                      </a:lnTo>
                      <a:lnTo>
                        <a:pt x="347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 name="Google Shape;76;p15"/>
              <p:cNvGrpSpPr/>
              <p:nvPr/>
            </p:nvGrpSpPr>
            <p:grpSpPr>
              <a:xfrm rot="10740114" flipH="1">
                <a:off x="2823160" y="2749238"/>
                <a:ext cx="1777222" cy="1558644"/>
                <a:chOff x="1421741" y="1394688"/>
                <a:chExt cx="1488359" cy="1305199"/>
              </a:xfrm>
            </p:grpSpPr>
            <p:sp>
              <p:nvSpPr>
                <p:cNvPr id="77" name="Google Shape;77;p15"/>
                <p:cNvSpPr/>
                <p:nvPr/>
              </p:nvSpPr>
              <p:spPr>
                <a:xfrm>
                  <a:off x="1928906" y="1857623"/>
                  <a:ext cx="981194" cy="842263"/>
                </a:xfrm>
                <a:custGeom>
                  <a:avLst/>
                  <a:gdLst/>
                  <a:ahLst/>
                  <a:cxnLst/>
                  <a:rect l="l" t="t" r="r" b="b"/>
                  <a:pathLst>
                    <a:path w="50447" h="43304" extrusionOk="0">
                      <a:moveTo>
                        <a:pt x="1191" y="0"/>
                      </a:moveTo>
                      <a:lnTo>
                        <a:pt x="0" y="1405"/>
                      </a:lnTo>
                      <a:lnTo>
                        <a:pt x="49256" y="43303"/>
                      </a:lnTo>
                      <a:lnTo>
                        <a:pt x="50447" y="41898"/>
                      </a:lnTo>
                      <a:lnTo>
                        <a:pt x="119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5"/>
                <p:cNvSpPr/>
                <p:nvPr/>
              </p:nvSpPr>
              <p:spPr>
                <a:xfrm>
                  <a:off x="1421741" y="1394688"/>
                  <a:ext cx="575487" cy="526628"/>
                </a:xfrm>
                <a:custGeom>
                  <a:avLst/>
                  <a:gdLst/>
                  <a:ahLst/>
                  <a:cxnLst/>
                  <a:rect l="l" t="t" r="r" b="b"/>
                  <a:pathLst>
                    <a:path w="29588" h="27076" extrusionOk="0">
                      <a:moveTo>
                        <a:pt x="11121" y="1"/>
                      </a:moveTo>
                      <a:lnTo>
                        <a:pt x="11299" y="11419"/>
                      </a:lnTo>
                      <a:lnTo>
                        <a:pt x="0" y="13086"/>
                      </a:lnTo>
                      <a:lnTo>
                        <a:pt x="16467" y="27075"/>
                      </a:lnTo>
                      <a:lnTo>
                        <a:pt x="29587" y="26980"/>
                      </a:lnTo>
                      <a:lnTo>
                        <a:pt x="27587" y="14002"/>
                      </a:lnTo>
                      <a:lnTo>
                        <a:pt x="111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9" name="Google Shape;79;p15"/>
              <p:cNvSpPr/>
              <p:nvPr/>
            </p:nvSpPr>
            <p:spPr>
              <a:xfrm>
                <a:off x="4422300" y="2523178"/>
                <a:ext cx="299400" cy="299400"/>
              </a:xfrm>
              <a:prstGeom prst="ellipse">
                <a:avLst/>
              </a:prstGeom>
              <a:solidFill>
                <a:srgbClr val="99999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5" name="TextBox 4">
            <a:extLst>
              <a:ext uri="{FF2B5EF4-FFF2-40B4-BE49-F238E27FC236}">
                <a16:creationId xmlns:a16="http://schemas.microsoft.com/office/drawing/2014/main" id="{9D950A94-ACF1-316F-FA11-B8EB275E732D}"/>
              </a:ext>
            </a:extLst>
          </p:cNvPr>
          <p:cNvSpPr txBox="1"/>
          <p:nvPr/>
        </p:nvSpPr>
        <p:spPr>
          <a:xfrm>
            <a:off x="47869" y="926297"/>
            <a:ext cx="4975860" cy="3997313"/>
          </a:xfrm>
          <a:prstGeom prst="rect">
            <a:avLst/>
          </a:prstGeom>
          <a:noFill/>
        </p:spPr>
        <p:txBody>
          <a:bodyPr wrap="square">
            <a:spAutoFit/>
          </a:bodyPr>
          <a:lstStyle/>
          <a:p>
            <a:pPr marL="285750" lvl="0" indent="-285750" algn="just">
              <a:lnSpc>
                <a:spcPct val="150000"/>
              </a:lnSpc>
              <a:spcAft>
                <a:spcPts val="1000"/>
              </a:spcAft>
              <a:buSzPts val="1000"/>
              <a:buFont typeface="Wingdings" panose="05000000000000000000" pitchFamily="2" charset="2"/>
              <a:buChar char="q"/>
              <a:tabLst>
                <a:tab pos="45720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Identify and address prevalent security concerns in cloud computing, with a particular focus on DDoS attacks and data privacy.</a:t>
            </a:r>
          </a:p>
          <a:p>
            <a:pPr marL="285750" lvl="0" indent="-285750" algn="just">
              <a:lnSpc>
                <a:spcPct val="150000"/>
              </a:lnSpc>
              <a:spcAft>
                <a:spcPts val="1000"/>
              </a:spcAft>
              <a:buSzPts val="1000"/>
              <a:buFont typeface="Wingdings" panose="05000000000000000000" pitchFamily="2" charset="2"/>
              <a:buChar char="q"/>
              <a:tabLst>
                <a:tab pos="45720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Develop and implement machine learning models, both in hybrid and standalone forms, to detect and mitigate security threats.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SzPts val="1000"/>
              <a:buFont typeface="Wingdings" panose="05000000000000000000" pitchFamily="2" charset="2"/>
              <a:buChar char="q"/>
              <a:tabLst>
                <a:tab pos="45720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Prioritize key metrics in the evaluation framework, emphasizing the true positive rate while considering practical aspects such as training time.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SzPts val="1000"/>
              <a:buFont typeface="Wingdings" panose="05000000000000000000" pitchFamily="2" charset="2"/>
              <a:buChar char="q"/>
              <a:tabLst>
                <a:tab pos="457200" algn="l"/>
              </a:tabLst>
            </a:pPr>
            <a:r>
              <a:rPr lang="en-GB" sz="1400" dirty="0">
                <a:latin typeface="Times New Roman" panose="02020603050405020304" pitchFamily="18" charset="0"/>
                <a:ea typeface="Calibri" panose="020F0502020204030204" pitchFamily="34" charset="0"/>
                <a:cs typeface="Times New Roman" panose="02020603050405020304" pitchFamily="18" charset="0"/>
              </a:rPr>
              <a:t>Incorporate insights from multiple datasets to enhance the system's effectiveness and generalizability.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56" y="281175"/>
            <a:ext cx="5650085" cy="407194"/>
          </a:xfrm>
        </p:spPr>
        <p:txBody>
          <a:bodyPr/>
          <a:lstStyle/>
          <a:p>
            <a:r>
              <a:rPr lang="en-US" sz="3600" b="1" dirty="0">
                <a:latin typeface="Times New Roman" panose="02020603050405020304" pitchFamily="18" charset="0"/>
                <a:cs typeface="Times New Roman" panose="02020603050405020304" pitchFamily="18" charset="0"/>
              </a:rPr>
              <a:t>LITERATURE SURVEY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1318110"/>
              </p:ext>
            </p:extLst>
          </p:nvPr>
        </p:nvGraphicFramePr>
        <p:xfrm>
          <a:off x="296259" y="891995"/>
          <a:ext cx="8551481" cy="4111244"/>
        </p:xfrm>
        <a:graphic>
          <a:graphicData uri="http://schemas.openxmlformats.org/drawingml/2006/table">
            <a:tbl>
              <a:tblPr firstRow="1" bandRow="1">
                <a:tableStyleId>{5C22544A-7EE6-4342-B048-85BDC9FD1C3A}</a:tableStyleId>
              </a:tblPr>
              <a:tblGrid>
                <a:gridCol w="2335564">
                  <a:extLst>
                    <a:ext uri="{9D8B030D-6E8A-4147-A177-3AD203B41FA5}">
                      <a16:colId xmlns:a16="http://schemas.microsoft.com/office/drawing/2014/main" val="20000"/>
                    </a:ext>
                  </a:extLst>
                </a:gridCol>
                <a:gridCol w="2634814">
                  <a:extLst>
                    <a:ext uri="{9D8B030D-6E8A-4147-A177-3AD203B41FA5}">
                      <a16:colId xmlns:a16="http://schemas.microsoft.com/office/drawing/2014/main" val="20001"/>
                    </a:ext>
                  </a:extLst>
                </a:gridCol>
                <a:gridCol w="3581103">
                  <a:extLst>
                    <a:ext uri="{9D8B030D-6E8A-4147-A177-3AD203B41FA5}">
                      <a16:colId xmlns:a16="http://schemas.microsoft.com/office/drawing/2014/main" val="20002"/>
                    </a:ext>
                  </a:extLst>
                </a:gridCol>
              </a:tblGrid>
              <a:tr h="276855">
                <a:tc>
                  <a:txBody>
                    <a:bodyPr/>
                    <a:lstStyle/>
                    <a:p>
                      <a:pPr algn="ctr">
                        <a:buNone/>
                      </a:pPr>
                      <a:r>
                        <a:rPr lang="en-US" sz="1500">
                          <a:latin typeface="Times New Roman" panose="02020603050405020304" pitchFamily="18" charset="0"/>
                          <a:cs typeface="Times New Roman" panose="02020603050405020304" pitchFamily="18" charset="0"/>
                        </a:rPr>
                        <a:t>AUTHOR NAME</a:t>
                      </a:r>
                    </a:p>
                  </a:txBody>
                  <a:tcPr marL="68580" marR="68580" marT="34290" marB="34290"/>
                </a:tc>
                <a:tc>
                  <a:txBody>
                    <a:bodyPr/>
                    <a:lstStyle/>
                    <a:p>
                      <a:pPr algn="ctr">
                        <a:buNone/>
                      </a:pPr>
                      <a:r>
                        <a:rPr lang="en-US" sz="1500">
                          <a:latin typeface="Times New Roman" panose="02020603050405020304" pitchFamily="18" charset="0"/>
                          <a:cs typeface="Times New Roman" panose="02020603050405020304" pitchFamily="18" charset="0"/>
                        </a:rPr>
                        <a:t>TITLE</a:t>
                      </a:r>
                    </a:p>
                  </a:txBody>
                  <a:tcPr marL="68580" marR="68580" marT="34290" marB="34290"/>
                </a:tc>
                <a:tc>
                  <a:txBody>
                    <a:bodyPr/>
                    <a:lstStyle/>
                    <a:p>
                      <a:pPr>
                        <a:buNone/>
                      </a:pPr>
                      <a:r>
                        <a:rPr lang="en-US" sz="1500">
                          <a:latin typeface="Times New Roman" panose="02020603050405020304" pitchFamily="18" charset="0"/>
                          <a:cs typeface="Times New Roman" panose="02020603050405020304" pitchFamily="18" charset="0"/>
                        </a:rPr>
                        <a:t> EXPLANATION</a:t>
                      </a:r>
                    </a:p>
                  </a:txBody>
                  <a:tcPr marL="68580" marR="68580" marT="34290" marB="34290"/>
                </a:tc>
                <a:extLst>
                  <a:ext uri="{0D108BD9-81ED-4DB2-BD59-A6C34878D82A}">
                    <a16:rowId xmlns:a16="http://schemas.microsoft.com/office/drawing/2014/main" val="10000"/>
                  </a:ext>
                </a:extLst>
              </a:tr>
              <a:tr h="3553214">
                <a:tc>
                  <a:txBody>
                    <a:bodyPr/>
                    <a:lstStyle/>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b="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     </a:t>
                      </a:r>
                    </a:p>
                    <a:p>
                      <a:pPr>
                        <a:buNone/>
                      </a:pP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Calibri" panose="020F0502020204030204" pitchFamily="34" charset="0"/>
                          <a:cs typeface="Times New Roman" panose="02020603050405020304" pitchFamily="18" charset="0"/>
                        </a:rPr>
                        <a:t>FABIO DE ROSA</a:t>
                      </a:r>
                      <a:endParaRPr lang="en-US" sz="18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ONTOLOGY-BASED AUTOMATED THREAT MODELING FOR ICT INFRASTRUCTURES</a:t>
                      </a:r>
                    </a:p>
                  </a:txBody>
                  <a:tcPr marL="68580" marR="68580" marT="34290" marB="34290"/>
                </a:tc>
                <a:tc>
                  <a:txBody>
                    <a:bodyPr/>
                    <a:lstStyle/>
                    <a:p>
                      <a:pPr marL="0" indent="0" algn="just">
                        <a:lnSpc>
                          <a:spcPct val="150000"/>
                        </a:lnSpc>
                        <a:buFont typeface="Arial" panose="020B0604020202020204" pitchFamily="34" charset="0"/>
                        <a:buNone/>
                      </a:pP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Arial" panose="020B0604020202020204" pitchFamily="34" charset="0"/>
                        <a:buNone/>
                      </a:pP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Proposed in this paper </a:t>
                      </a:r>
                      <a:r>
                        <a:rPr lang="en-GB" sz="1200" dirty="0">
                          <a:latin typeface="Times New Roman" panose="02020603050405020304" pitchFamily="18" charset="0"/>
                          <a:ea typeface="Calibri" panose="020F0502020204030204" pitchFamily="34" charset="0"/>
                          <a:cs typeface="Times New Roman" panose="02020603050405020304" pitchFamily="18" charset="0"/>
                        </a:rPr>
                        <a:t>Threat modelling is a critical process in cybersecurity that empowers def</a:t>
                      </a:r>
                      <a:r>
                        <a:rPr lang="en-US" sz="1200" dirty="0">
                          <a:latin typeface="Times New Roman" panose="02020603050405020304" pitchFamily="18" charset="0"/>
                          <a:ea typeface="Calibri" panose="020F0502020204030204" pitchFamily="34" charset="0"/>
                          <a:cs typeface="Times New Roman" panose="02020603050405020304" pitchFamily="18" charset="0"/>
                        </a:rPr>
                        <a:t>has </a:t>
                      </a:r>
                      <a:r>
                        <a:rPr lang="en-GB" sz="1200" dirty="0">
                          <a:latin typeface="Times New Roman" panose="02020603050405020304" pitchFamily="18" charset="0"/>
                          <a:ea typeface="Calibri" panose="020F0502020204030204" pitchFamily="34" charset="0"/>
                          <a:cs typeface="Times New Roman" panose="02020603050405020304" pitchFamily="18" charset="0"/>
                        </a:rPr>
                        <a:t>enders to systematically identify and analyse potential threats to a target system. However, the current state of threat modelling often involves manual efforts and lacks formalized approaches, posing challenges to consistency and effectiveness. Additionally, teams engaged in threat modelling may possess varying levels of security expertise, leading to diverse interpretations of the system under analysis. </a:t>
                      </a:r>
                      <a:endParaRPr lang="en-US" altLang="en-GB" sz="1200" b="1"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281175"/>
            <a:ext cx="5650085" cy="407194"/>
          </a:xfrm>
        </p:spPr>
        <p:txBody>
          <a:bodyPr/>
          <a:lstStyle/>
          <a:p>
            <a:r>
              <a:rPr lang="en-US" sz="3600" b="1" dirty="0">
                <a:latin typeface="Times New Roman" panose="02020603050405020304" pitchFamily="18" charset="0"/>
                <a:cs typeface="Times New Roman" panose="02020603050405020304" pitchFamily="18" charset="0"/>
              </a:rPr>
              <a:t>LITERATURE SURVEY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244143"/>
              </p:ext>
            </p:extLst>
          </p:nvPr>
        </p:nvGraphicFramePr>
        <p:xfrm>
          <a:off x="296260" y="1044700"/>
          <a:ext cx="8551480" cy="4000517"/>
        </p:xfrm>
        <a:graphic>
          <a:graphicData uri="http://schemas.openxmlformats.org/drawingml/2006/table">
            <a:tbl>
              <a:tblPr firstRow="1" bandRow="1">
                <a:tableStyleId>{5C22544A-7EE6-4342-B048-85BDC9FD1C3A}</a:tableStyleId>
              </a:tblPr>
              <a:tblGrid>
                <a:gridCol w="2335563">
                  <a:extLst>
                    <a:ext uri="{9D8B030D-6E8A-4147-A177-3AD203B41FA5}">
                      <a16:colId xmlns:a16="http://schemas.microsoft.com/office/drawing/2014/main" val="20000"/>
                    </a:ext>
                  </a:extLst>
                </a:gridCol>
                <a:gridCol w="2634814">
                  <a:extLst>
                    <a:ext uri="{9D8B030D-6E8A-4147-A177-3AD203B41FA5}">
                      <a16:colId xmlns:a16="http://schemas.microsoft.com/office/drawing/2014/main" val="20001"/>
                    </a:ext>
                  </a:extLst>
                </a:gridCol>
                <a:gridCol w="3581103">
                  <a:extLst>
                    <a:ext uri="{9D8B030D-6E8A-4147-A177-3AD203B41FA5}">
                      <a16:colId xmlns:a16="http://schemas.microsoft.com/office/drawing/2014/main" val="20002"/>
                    </a:ext>
                  </a:extLst>
                </a:gridCol>
              </a:tblGrid>
              <a:tr h="318152">
                <a:tc>
                  <a:txBody>
                    <a:bodyPr/>
                    <a:lstStyle/>
                    <a:p>
                      <a:pPr algn="ctr">
                        <a:buNone/>
                      </a:pPr>
                      <a:r>
                        <a:rPr lang="en-US" sz="1500">
                          <a:latin typeface="Times New Roman" panose="02020603050405020304" pitchFamily="18" charset="0"/>
                          <a:cs typeface="Times New Roman" panose="02020603050405020304" pitchFamily="18" charset="0"/>
                        </a:rPr>
                        <a:t>AUTHOR NAME</a:t>
                      </a:r>
                    </a:p>
                  </a:txBody>
                  <a:tcPr marL="68580" marR="68580" marT="34290" marB="34290"/>
                </a:tc>
                <a:tc>
                  <a:txBody>
                    <a:bodyPr/>
                    <a:lstStyle/>
                    <a:p>
                      <a:pPr algn="ctr">
                        <a:buNone/>
                      </a:pPr>
                      <a:r>
                        <a:rPr lang="en-US" sz="1500">
                          <a:latin typeface="Times New Roman" panose="02020603050405020304" pitchFamily="18" charset="0"/>
                          <a:cs typeface="Times New Roman" panose="02020603050405020304" pitchFamily="18" charset="0"/>
                        </a:rPr>
                        <a:t>TITLE</a:t>
                      </a:r>
                    </a:p>
                  </a:txBody>
                  <a:tcPr marL="68580" marR="68580" marT="34290" marB="34290"/>
                </a:tc>
                <a:tc>
                  <a:txBody>
                    <a:bodyPr/>
                    <a:lstStyle/>
                    <a:p>
                      <a:pPr>
                        <a:buNone/>
                      </a:pPr>
                      <a:r>
                        <a:rPr lang="en-US" sz="1500">
                          <a:latin typeface="Times New Roman" panose="02020603050405020304" pitchFamily="18" charset="0"/>
                          <a:cs typeface="Times New Roman" panose="02020603050405020304" pitchFamily="18" charset="0"/>
                        </a:rPr>
                        <a:t> EXPLANATION</a:t>
                      </a:r>
                    </a:p>
                  </a:txBody>
                  <a:tcPr marL="68580" marR="68580" marT="34290" marB="34290"/>
                </a:tc>
                <a:extLst>
                  <a:ext uri="{0D108BD9-81ED-4DB2-BD59-A6C34878D82A}">
                    <a16:rowId xmlns:a16="http://schemas.microsoft.com/office/drawing/2014/main" val="10000"/>
                  </a:ext>
                </a:extLst>
              </a:tr>
              <a:tr h="3346768">
                <a:tc>
                  <a:txBody>
                    <a:bodyPr/>
                    <a:lstStyle/>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600" b="1" dirty="0">
                        <a:latin typeface="Times New Roman" panose="02020603050405020304" pitchFamily="18" charset="0"/>
                        <a:ea typeface="Calibri" panose="020F0502020204030204" pitchFamily="34" charset="0"/>
                      </a:endParaRPr>
                    </a:p>
                    <a:p>
                      <a:pPr>
                        <a:buNone/>
                      </a:pPr>
                      <a:endParaRPr lang="en-US" sz="1600" b="1" dirty="0">
                        <a:latin typeface="Times New Roman" panose="02020603050405020304" pitchFamily="18" charset="0"/>
                        <a:ea typeface="Calibri" panose="020F0502020204030204" pitchFamily="34" charset="0"/>
                      </a:endParaRPr>
                    </a:p>
                    <a:p>
                      <a:pPr>
                        <a:buNone/>
                      </a:pPr>
                      <a:r>
                        <a:rPr lang="en-US" sz="1600" b="1" dirty="0">
                          <a:latin typeface="Times New Roman" panose="02020603050405020304" pitchFamily="18" charset="0"/>
                          <a:ea typeface="Calibri" panose="020F0502020204030204" pitchFamily="34" charset="0"/>
                        </a:rPr>
                        <a:t>MOHAMED NOORDIN   YUSUFF MARICAN </a:t>
                      </a:r>
                      <a:endParaRPr lang="en-US" sz="16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CYBER SECURITY MATURITY ASSESSMENT FRAMEWORK FOR TECHNOLOGY STARTUPS</a:t>
                      </a:r>
                    </a:p>
                  </a:txBody>
                  <a:tcPr marL="68580" marR="68580" marT="34290" marB="34290"/>
                </a:tc>
                <a:tc>
                  <a:txBody>
                    <a:bodyPr/>
                    <a:lstStyle/>
                    <a:p>
                      <a:pPr algn="just">
                        <a:lnSpc>
                          <a:spcPct val="150000"/>
                        </a:lnSpc>
                      </a:pPr>
                      <a:r>
                        <a:rPr lang="en-US" sz="1600" dirty="0">
                          <a:latin typeface="Times New Roman" panose="02020603050405020304" pitchFamily="18" charset="0"/>
                          <a:ea typeface="Calibri" panose="020F0502020204030204" pitchFamily="34" charset="0"/>
                        </a:rPr>
                        <a:t>Proposed this paper </a:t>
                      </a:r>
                      <a:r>
                        <a:rPr lang="en-GB" sz="1600" dirty="0">
                          <a:latin typeface="Times New Roman" panose="02020603050405020304" pitchFamily="18" charset="0"/>
                          <a:ea typeface="Calibri" panose="020F0502020204030204" pitchFamily="34" charset="0"/>
                        </a:rPr>
                        <a:t>The increasing significance of cybersecurity across diverse industries, coupled with the rising frequency of cyber-attacks, has compelled firms of all sizes to prioritize robust security measures. Among these, technology start-ups stand out as particularly vulnerable due to inherent challenges such as limited human capital and financial resources. </a:t>
                      </a:r>
                      <a:endParaRPr lang="en-US"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5656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310" y="281175"/>
            <a:ext cx="5650085" cy="407194"/>
          </a:xfrm>
        </p:spPr>
        <p:txBody>
          <a:bodyPr/>
          <a:lstStyle/>
          <a:p>
            <a:r>
              <a:rPr lang="en-US" sz="3600" b="1" dirty="0">
                <a:latin typeface="Times New Roman" panose="02020603050405020304" pitchFamily="18" charset="0"/>
                <a:cs typeface="Times New Roman" panose="02020603050405020304" pitchFamily="18" charset="0"/>
              </a:rPr>
              <a:t>LITERATURE SURVEY 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4842861"/>
              </p:ext>
            </p:extLst>
          </p:nvPr>
        </p:nvGraphicFramePr>
        <p:xfrm>
          <a:off x="296259" y="1044700"/>
          <a:ext cx="8551481" cy="3970330"/>
        </p:xfrm>
        <a:graphic>
          <a:graphicData uri="http://schemas.openxmlformats.org/drawingml/2006/table">
            <a:tbl>
              <a:tblPr firstRow="1" bandRow="1">
                <a:tableStyleId>{5C22544A-7EE6-4342-B048-85BDC9FD1C3A}</a:tableStyleId>
              </a:tblPr>
              <a:tblGrid>
                <a:gridCol w="2335563">
                  <a:extLst>
                    <a:ext uri="{9D8B030D-6E8A-4147-A177-3AD203B41FA5}">
                      <a16:colId xmlns:a16="http://schemas.microsoft.com/office/drawing/2014/main" val="20000"/>
                    </a:ext>
                  </a:extLst>
                </a:gridCol>
                <a:gridCol w="2634814">
                  <a:extLst>
                    <a:ext uri="{9D8B030D-6E8A-4147-A177-3AD203B41FA5}">
                      <a16:colId xmlns:a16="http://schemas.microsoft.com/office/drawing/2014/main" val="20001"/>
                    </a:ext>
                  </a:extLst>
                </a:gridCol>
                <a:gridCol w="3581104">
                  <a:extLst>
                    <a:ext uri="{9D8B030D-6E8A-4147-A177-3AD203B41FA5}">
                      <a16:colId xmlns:a16="http://schemas.microsoft.com/office/drawing/2014/main" val="20002"/>
                    </a:ext>
                  </a:extLst>
                </a:gridCol>
              </a:tblGrid>
              <a:tr h="350055">
                <a:tc>
                  <a:txBody>
                    <a:bodyPr/>
                    <a:lstStyle/>
                    <a:p>
                      <a:pPr algn="ctr">
                        <a:buNone/>
                      </a:pPr>
                      <a:r>
                        <a:rPr lang="en-US" sz="1500">
                          <a:latin typeface="Times New Roman" panose="02020603050405020304" pitchFamily="18" charset="0"/>
                          <a:cs typeface="Times New Roman" panose="02020603050405020304" pitchFamily="18" charset="0"/>
                        </a:rPr>
                        <a:t>AUTHOR NAME</a:t>
                      </a:r>
                    </a:p>
                  </a:txBody>
                  <a:tcPr marL="68580" marR="68580" marT="34290" marB="34290"/>
                </a:tc>
                <a:tc>
                  <a:txBody>
                    <a:bodyPr/>
                    <a:lstStyle/>
                    <a:p>
                      <a:pPr algn="ctr">
                        <a:buNone/>
                      </a:pPr>
                      <a:r>
                        <a:rPr lang="en-US" sz="1500">
                          <a:latin typeface="Times New Roman" panose="02020603050405020304" pitchFamily="18" charset="0"/>
                          <a:cs typeface="Times New Roman" panose="02020603050405020304" pitchFamily="18" charset="0"/>
                        </a:rPr>
                        <a:t>TITLE</a:t>
                      </a:r>
                    </a:p>
                  </a:txBody>
                  <a:tcPr marL="68580" marR="68580" marT="34290" marB="34290"/>
                </a:tc>
                <a:tc>
                  <a:txBody>
                    <a:bodyPr/>
                    <a:lstStyle/>
                    <a:p>
                      <a:pPr>
                        <a:buNone/>
                      </a:pPr>
                      <a:r>
                        <a:rPr lang="en-US" sz="1500">
                          <a:latin typeface="Times New Roman" panose="02020603050405020304" pitchFamily="18" charset="0"/>
                          <a:cs typeface="Times New Roman" panose="02020603050405020304" pitchFamily="18" charset="0"/>
                        </a:rPr>
                        <a:t> EXPLANATION</a:t>
                      </a:r>
                    </a:p>
                  </a:txBody>
                  <a:tcPr marL="68580" marR="68580" marT="34290" marB="34290"/>
                </a:tc>
                <a:extLst>
                  <a:ext uri="{0D108BD9-81ED-4DB2-BD59-A6C34878D82A}">
                    <a16:rowId xmlns:a16="http://schemas.microsoft.com/office/drawing/2014/main" val="10000"/>
                  </a:ext>
                </a:extLst>
              </a:tr>
              <a:tr h="3620275">
                <a:tc>
                  <a:txBody>
                    <a:bodyPr/>
                    <a:lstStyle/>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600" b="1" dirty="0">
                        <a:latin typeface="Times New Roman" panose="02020603050405020304" pitchFamily="18" charset="0"/>
                        <a:ea typeface="Calibri" panose="020F0502020204030204" pitchFamily="34" charset="0"/>
                      </a:endParaRPr>
                    </a:p>
                    <a:p>
                      <a:pPr>
                        <a:buNone/>
                      </a:pPr>
                      <a:r>
                        <a:rPr lang="en-GB" sz="4000" dirty="0">
                          <a:latin typeface="Times New Roman" pitchFamily="18" charset="0"/>
                          <a:cs typeface="Times New Roman" pitchFamily="18" charset="0"/>
                        </a:rPr>
                        <a:t>    Qiang </a:t>
                      </a:r>
                      <a:endParaRPr lang="en-US" sz="4000" b="1" dirty="0">
                        <a:latin typeface="Times New Roman" panose="02020603050405020304" pitchFamily="18" charset="0"/>
                        <a:ea typeface="Calibri" panose="020F0502020204030204" pitchFamily="34" charset="0"/>
                      </a:endParaRPr>
                    </a:p>
                  </a:txBody>
                  <a:tcPr marL="68580" marR="68580" marT="34290" marB="34290"/>
                </a:tc>
                <a:tc>
                  <a:txBody>
                    <a:bodyPr/>
                    <a:lstStyle/>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5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600" b="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0" dirty="0">
                          <a:latin typeface="Times New Roman" pitchFamily="18" charset="0"/>
                          <a:cs typeface="Times New Roman" pitchFamily="18" charset="0"/>
                        </a:rPr>
                        <a:t>ALARGE-SCALE EMPIRICAL STUDY ON PROJECT DEPENDENCY OF SECURITY VULNERABILITIES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Proposed this paper The widespread practice of reusing libraries in software development has undeniably enhanced development efficiency and software quality. However, the security implications arising from vulnerabilities in reused libraries, particularly those propagated through project dependencies, have not been thoroughly investigated.</a:t>
                      </a: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8023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729"/>
            <a:ext cx="8229600" cy="651510"/>
          </a:xfrm>
        </p:spPr>
        <p:txBody>
          <a:bodyPr/>
          <a:lstStyle/>
          <a:p>
            <a:r>
              <a:rPr lang="en-US" sz="3600" b="1" dirty="0">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457200" y="997744"/>
            <a:ext cx="8229600" cy="4145756"/>
          </a:xfrm>
        </p:spPr>
        <p:txBody>
          <a:bodyPr/>
          <a:lstStyle/>
          <a:p>
            <a:pPr>
              <a:spcBef>
                <a:spcPts val="300"/>
              </a:spcBef>
              <a:buClr>
                <a:srgbClr val="222222"/>
              </a:buClr>
              <a:buSzPts val="1600"/>
            </a:pPr>
            <a:r>
              <a:rPr lang="en-IN" sz="1800" b="1" dirty="0">
                <a:latin typeface="Times New Roman" panose="02020603050405020304" pitchFamily="18" charset="0"/>
                <a:cs typeface="Times New Roman" panose="02020603050405020304" pitchFamily="18" charset="0"/>
                <a:sym typeface="+mn-ea"/>
              </a:rPr>
              <a:t>HARDWARE REQUIREMENTS</a:t>
            </a:r>
            <a:endParaRPr lang="en-IN" sz="1800" b="1"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CPU type                    		:   	Intel core i5 processor</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Clock speed                		:    	3.0 GHz</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RAM size                                	:	8 GB</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Hard disk capacity      		:   	40 GB</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Keyboard type            		:    	Internet Keyboard</a:t>
            </a:r>
          </a:p>
          <a:p>
            <a:pPr algn="just">
              <a:lnSpc>
                <a:spcPct val="150000"/>
              </a:lnSpc>
            </a:pPr>
            <a:r>
              <a:rPr lang="en-IN" sz="1800" dirty="0">
                <a:latin typeface="Times New Roman" pitchFamily="18" charset="0"/>
                <a:cs typeface="Times New Roman" pitchFamily="18" charset="0"/>
              </a:rPr>
              <a:t>           CD -drive type                             :               52xmax</a:t>
            </a:r>
          </a:p>
          <a:p>
            <a:pPr algn="just">
              <a:lnSpc>
                <a:spcPct val="150000"/>
              </a:lnSpc>
            </a:pPr>
            <a:r>
              <a:rPr lang="en-IN" sz="1800" b="1" dirty="0">
                <a:latin typeface="Times New Roman" panose="02020603050405020304" pitchFamily="18" charset="0"/>
                <a:cs typeface="Times New Roman" panose="02020603050405020304" pitchFamily="18" charset="0"/>
                <a:sym typeface="+mn-ea"/>
              </a:rPr>
              <a:t>SOFTWARE REQUIREMENTS</a:t>
            </a:r>
            <a:endParaRPr lang="en-IN" sz="1800" b="1"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a:t>
            </a:r>
            <a:r>
              <a:rPr lang="en-US" altLang="en-IN" sz="1800" dirty="0">
                <a:latin typeface="Times New Roman" panose="02020603050405020304" pitchFamily="18" charset="0"/>
                <a:cs typeface="Times New Roman" panose="02020603050405020304" pitchFamily="18" charset="0"/>
                <a:sym typeface="+mn-ea"/>
              </a:rPr>
              <a:t> </a:t>
            </a:r>
            <a:r>
              <a:rPr lang="en-IN" sz="1800" dirty="0">
                <a:latin typeface="Times New Roman" panose="02020603050405020304" pitchFamily="18" charset="0"/>
                <a:cs typeface="Times New Roman" panose="02020603050405020304" pitchFamily="18" charset="0"/>
                <a:sym typeface="+mn-ea"/>
              </a:rPr>
              <a:t>Operating System		: 	Windows 10 </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sym typeface="+mn-ea"/>
              </a:rPr>
              <a:t>        </a:t>
            </a:r>
            <a:r>
              <a:rPr lang="en-US" altLang="en-IN" sz="1800" dirty="0">
                <a:latin typeface="Times New Roman" panose="02020603050405020304" pitchFamily="18" charset="0"/>
                <a:cs typeface="Times New Roman" panose="02020603050405020304" pitchFamily="18" charset="0"/>
                <a:sym typeface="+mn-ea"/>
              </a:rPr>
              <a:t> </a:t>
            </a:r>
            <a:r>
              <a:rPr lang="en-IN" sz="1800" dirty="0">
                <a:latin typeface="Times New Roman" panose="02020603050405020304" pitchFamily="18" charset="0"/>
                <a:cs typeface="Times New Roman" panose="02020603050405020304" pitchFamily="18" charset="0"/>
                <a:sym typeface="+mn-ea"/>
              </a:rPr>
              <a:t> Front End             		:  	JAVA</a:t>
            </a:r>
            <a:endParaRPr lang="en-IN" sz="1800" dirty="0">
              <a:latin typeface="Times New Roman" panose="02020603050405020304" pitchFamily="18" charset="0"/>
              <a:cs typeface="Times New Roman" panose="02020603050405020304" pitchFamily="18" charset="0"/>
            </a:endParaRPr>
          </a:p>
          <a:p>
            <a:pPr>
              <a:spcBef>
                <a:spcPts val="300"/>
              </a:spcBef>
              <a:buClr>
                <a:srgbClr val="222222"/>
              </a:buClr>
              <a:buSzPts val="1600"/>
            </a:pPr>
            <a:endParaRPr b="1" dirty="0">
              <a:solidFill>
                <a:srgbClr val="222222"/>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pct90">
          <a:fgClr>
            <a:srgbClr val="0070C0"/>
          </a:fgClr>
          <a:bgClr>
            <a:srgbClr val="00B0F0"/>
          </a:bgClr>
        </a:pattFill>
        <a:ln>
          <a:gradFill flip="none" rotWithShape="1">
            <a:gsLst>
              <a:gs pos="92000">
                <a:schemeClr val="bg1">
                  <a:alpha val="0"/>
                  <a:lumMod val="37000"/>
                  <a:lumOff val="63000"/>
                </a:schemeClr>
              </a:gs>
              <a:gs pos="99000">
                <a:schemeClr val="bg1">
                  <a:alpha val="0"/>
                  <a:lumMod val="0"/>
                  <a:lumOff val="100000"/>
                </a:schemeClr>
              </a:gs>
            </a:gsLst>
            <a:lin ang="5400000" scaled="1"/>
            <a:tileRect/>
          </a:gradFill>
          <a:bevel/>
        </a:ln>
        <a:effectLst>
          <a:outerShdw blurRad="190500" dist="279400" dir="5400000" algn="ctr" rotWithShape="0">
            <a:srgbClr val="000000"/>
          </a:outerShdw>
          <a:softEdge rad="38100"/>
        </a:effectLst>
      </a:spPr>
      <a:bodyPr rtlCol="0" anchor="ctr"/>
      <a:lstStyle>
        <a:defPPr algn="ctr" defTabSz="685800">
          <a:defRPr sz="1350" dirty="0">
            <a:solidFill>
              <a:prstClr val="white"/>
            </a:solidFill>
            <a:latin typeface="Georgia" panose="02040502050405020303"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Goals Infographics by Slidesgo">
  <a:themeElements>
    <a:clrScheme name="Simple Light">
      <a:dk1>
        <a:srgbClr val="000000"/>
      </a:dk1>
      <a:lt1>
        <a:srgbClr val="FFFFFF"/>
      </a:lt1>
      <a:dk2>
        <a:srgbClr val="595959"/>
      </a:dk2>
      <a:lt2>
        <a:srgbClr val="EEEEEE"/>
      </a:lt2>
      <a:accent1>
        <a:srgbClr val="AC71EC"/>
      </a:accent1>
      <a:accent2>
        <a:srgbClr val="833CD8"/>
      </a:accent2>
      <a:accent3>
        <a:srgbClr val="670591"/>
      </a:accent3>
      <a:accent4>
        <a:srgbClr val="CC5191"/>
      </a:accent4>
      <a:accent5>
        <a:srgbClr val="E81080"/>
      </a:accent5>
      <a:accent6>
        <a:srgbClr val="A80C5D"/>
      </a:accent6>
      <a:hlink>
        <a:srgbClr val="CA4C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ojt4cxe">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On-screen Show (16:9)</PresentationFormat>
  <Paragraphs>197</Paragraphs>
  <Slides>23</Slides>
  <Notes>13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等线</vt:lpstr>
      <vt:lpstr>微软雅黑</vt:lpstr>
      <vt:lpstr>Arial</vt:lpstr>
      <vt:lpstr>Calibri</vt:lpstr>
      <vt:lpstr>Fira Sans Extra Condensed Medium</vt:lpstr>
      <vt:lpstr>Kanit</vt:lpstr>
      <vt:lpstr>Roboto</vt:lpstr>
      <vt:lpstr>Symbol</vt:lpstr>
      <vt:lpstr>Times New Roman</vt:lpstr>
      <vt:lpstr>Wingdings</vt:lpstr>
      <vt:lpstr>印品黑体</vt:lpstr>
      <vt:lpstr>Office Theme</vt:lpstr>
      <vt:lpstr>Goals Infographics by Slidesgo</vt:lpstr>
      <vt:lpstr>www.freeppt7.com</vt:lpstr>
      <vt:lpstr>2_Office Theme</vt:lpstr>
      <vt:lpstr>PowerPoint Presentation</vt:lpstr>
      <vt:lpstr>A Machine Learning based Security Model for Cloud Services  </vt:lpstr>
      <vt:lpstr>ABSTRACT</vt:lpstr>
      <vt:lpstr>PowerPoint Presentation</vt:lpstr>
      <vt:lpstr>PowerPoint Presentation</vt:lpstr>
      <vt:lpstr>LITERATURE SURVEY 1</vt:lpstr>
      <vt:lpstr>LITERATURE SURVEY 2</vt:lpstr>
      <vt:lpstr>LITERATURE SURVEY 3</vt:lpstr>
      <vt:lpstr>SYSTEM REQUIREMENTS</vt:lpstr>
      <vt:lpstr>EXISTING SYSTEM </vt:lpstr>
      <vt:lpstr>PowerPoint Presentation</vt:lpstr>
      <vt:lpstr>PowerPoint Presentation</vt:lpstr>
      <vt:lpstr>PowerPoint Presentation</vt:lpstr>
      <vt:lpstr>MODULES</vt:lpstr>
      <vt:lpstr>MODULES</vt:lpstr>
      <vt:lpstr>MODULES</vt:lpstr>
      <vt:lpstr>BLOCK DIAGRAM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2024-05-11T13:52:40Z</dcterms:modified>
</cp:coreProperties>
</file>