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65" r:id="rId2"/>
    <p:sldId id="266" r:id="rId3"/>
    <p:sldId id="258" r:id="rId4"/>
    <p:sldId id="256" r:id="rId5"/>
    <p:sldId id="269" r:id="rId6"/>
    <p:sldId id="270" r:id="rId7"/>
    <p:sldId id="272" r:id="rId8"/>
    <p:sldId id="273" r:id="rId9"/>
    <p:sldId id="274" r:id="rId10"/>
    <p:sldId id="275" r:id="rId11"/>
    <p:sldId id="267" r:id="rId12"/>
    <p:sldId id="276" r:id="rId13"/>
    <p:sldId id="280" r:id="rId14"/>
    <p:sldId id="284" r:id="rId15"/>
    <p:sldId id="277" r:id="rId16"/>
    <p:sldId id="281" r:id="rId17"/>
    <p:sldId id="282" r:id="rId18"/>
    <p:sldId id="283" r:id="rId19"/>
    <p:sldId id="286" r:id="rId20"/>
    <p:sldId id="287" r:id="rId21"/>
    <p:sldId id="288" r:id="rId22"/>
    <p:sldId id="290" r:id="rId23"/>
    <p:sldId id="289" r:id="rId24"/>
    <p:sldId id="278" r:id="rId25"/>
    <p:sldId id="279"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B88AA-30EF-F5F0-E061-CA1E77484F83}" v="994" dt="2023-09-13T21:32:15.371"/>
    <p1510:client id="{2E47BD5E-2683-4570-9CF9-1CE9D2190A46}" v="19" dt="2023-09-14T18:00:55.371"/>
    <p1510:client id="{3B88405E-9104-4B22-A51E-75A4F9A3A474}" v="222" dt="2023-09-14T17:06:33.715"/>
    <p1510:client id="{648F1DA7-F04D-A12D-FD5F-7F552752CAEC}" v="1" dt="2023-09-14T10:29:30.035"/>
    <p1510:client id="{8F76E554-5C5D-4DAB-90EE-DBDBE59E1D94}" v="1478" dt="2023-09-14T17:57:05.003"/>
    <p1510:client id="{D2B9C08A-23ED-471F-9A77-4E3EA6FF0EA1}" v="79" dt="2023-09-14T19:39:09.490"/>
    <p1510:client id="{D6D46E98-59A3-48F6-A5EC-82F735EEB029}" v="29" dt="2023-09-14T19:30:50.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EE692-F46F-4737-A93D-37CE44F5E9C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F12A61D-6EE8-433A-B23E-C5A4DB79DA61}">
      <dgm:prSet/>
      <dgm:spPr/>
      <dgm:t>
        <a:bodyPr/>
        <a:lstStyle/>
        <a:p>
          <a:r>
            <a:rPr lang="en-US" b="0" i="0"/>
            <a:t>Submitted by:</a:t>
          </a:r>
          <a:endParaRPr lang="en-US"/>
        </a:p>
      </dgm:t>
    </dgm:pt>
    <dgm:pt modelId="{E0E9AD4E-CF8A-4DE2-AF28-B8DBDB7001F9}" type="parTrans" cxnId="{6F6F29EE-8930-4187-88B5-A59364F314E2}">
      <dgm:prSet/>
      <dgm:spPr/>
      <dgm:t>
        <a:bodyPr/>
        <a:lstStyle/>
        <a:p>
          <a:endParaRPr lang="en-US"/>
        </a:p>
      </dgm:t>
    </dgm:pt>
    <dgm:pt modelId="{34319A3C-8235-447B-8FDE-6BC4EC316C5E}" type="sibTrans" cxnId="{6F6F29EE-8930-4187-88B5-A59364F314E2}">
      <dgm:prSet/>
      <dgm:spPr/>
      <dgm:t>
        <a:bodyPr/>
        <a:lstStyle/>
        <a:p>
          <a:endParaRPr lang="en-US"/>
        </a:p>
      </dgm:t>
    </dgm:pt>
    <dgm:pt modelId="{8E29F3F5-4043-4861-86F2-6607188291FB}">
      <dgm:prSet/>
      <dgm:spPr/>
      <dgm:t>
        <a:bodyPr/>
        <a:lstStyle/>
        <a:p>
          <a:pPr rtl="0"/>
          <a:r>
            <a:rPr lang="en-US"/>
            <a:t>ARSH PARNAMI</a:t>
          </a:r>
          <a:r>
            <a:rPr lang="en-US">
              <a:latin typeface="Century Gothic" panose="020B0502020202020204"/>
            </a:rPr>
            <a:t> - SPOC</a:t>
          </a:r>
          <a:endParaRPr lang="en-US"/>
        </a:p>
      </dgm:t>
    </dgm:pt>
    <dgm:pt modelId="{2D82496C-3500-44CE-92B1-BF71406860E2}" type="parTrans" cxnId="{F196B08C-4FE7-4B59-8560-B858E12E6F4C}">
      <dgm:prSet/>
      <dgm:spPr/>
      <dgm:t>
        <a:bodyPr/>
        <a:lstStyle/>
        <a:p>
          <a:endParaRPr lang="en-US"/>
        </a:p>
      </dgm:t>
    </dgm:pt>
    <dgm:pt modelId="{69C6487C-BEE2-4ADB-B056-DCEA4CE9986C}" type="sibTrans" cxnId="{F196B08C-4FE7-4B59-8560-B858E12E6F4C}">
      <dgm:prSet/>
      <dgm:spPr/>
      <dgm:t>
        <a:bodyPr/>
        <a:lstStyle/>
        <a:p>
          <a:endParaRPr lang="en-US"/>
        </a:p>
      </dgm:t>
    </dgm:pt>
    <dgm:pt modelId="{96178FD5-FFB2-48D5-BE61-97892BB251DA}">
      <dgm:prSet/>
      <dgm:spPr/>
      <dgm:t>
        <a:bodyPr/>
        <a:lstStyle/>
        <a:p>
          <a:pPr rtl="0"/>
          <a:r>
            <a:rPr lang="en-US">
              <a:latin typeface="Century Gothic" panose="020B0502020202020204"/>
            </a:rPr>
            <a:t> </a:t>
          </a:r>
          <a:r>
            <a:rPr lang="en-US">
              <a:solidFill>
                <a:srgbClr val="000000"/>
              </a:solidFill>
              <a:latin typeface="Calibri"/>
              <a:ea typeface="Calibri"/>
              <a:cs typeface="Calibri"/>
            </a:rPr>
            <a:t>APOORVA S DESHPANDE</a:t>
          </a:r>
        </a:p>
      </dgm:t>
    </dgm:pt>
    <dgm:pt modelId="{12685AF4-D549-4725-A18A-CEA89473E43B}" type="parTrans" cxnId="{4B03BEB7-609C-478F-BFBB-8562ACBE9718}">
      <dgm:prSet/>
      <dgm:spPr/>
      <dgm:t>
        <a:bodyPr/>
        <a:lstStyle/>
        <a:p>
          <a:endParaRPr lang="en-US"/>
        </a:p>
      </dgm:t>
    </dgm:pt>
    <dgm:pt modelId="{18B956DD-3193-46B6-912D-932CEE423A31}" type="sibTrans" cxnId="{4B03BEB7-609C-478F-BFBB-8562ACBE9718}">
      <dgm:prSet/>
      <dgm:spPr/>
      <dgm:t>
        <a:bodyPr/>
        <a:lstStyle/>
        <a:p>
          <a:endParaRPr lang="en-US"/>
        </a:p>
      </dgm:t>
    </dgm:pt>
    <dgm:pt modelId="{6AA39C10-2E00-472A-87DC-B4325B9DEE9A}">
      <dgm:prSet/>
      <dgm:spPr/>
      <dgm:t>
        <a:bodyPr/>
        <a:lstStyle/>
        <a:p>
          <a:pPr rtl="0"/>
          <a:r>
            <a:rPr lang="en-US">
              <a:solidFill>
                <a:srgbClr val="000000"/>
              </a:solidFill>
              <a:latin typeface="Calibri"/>
              <a:ea typeface="Calibri"/>
              <a:cs typeface="Calibri"/>
            </a:rPr>
            <a:t>BIBHANSHU JHA</a:t>
          </a:r>
        </a:p>
      </dgm:t>
    </dgm:pt>
    <dgm:pt modelId="{94CCFF37-44B3-4025-8FBF-F4C27DDD974B}" type="parTrans" cxnId="{461C03B9-2238-4BAD-8D5A-2481BC6C09E5}">
      <dgm:prSet/>
      <dgm:spPr/>
      <dgm:t>
        <a:bodyPr/>
        <a:lstStyle/>
        <a:p>
          <a:endParaRPr lang="en-US"/>
        </a:p>
      </dgm:t>
    </dgm:pt>
    <dgm:pt modelId="{46BB95B5-BB6C-4D86-B24E-416A2F5CF1E5}" type="sibTrans" cxnId="{461C03B9-2238-4BAD-8D5A-2481BC6C09E5}">
      <dgm:prSet/>
      <dgm:spPr/>
      <dgm:t>
        <a:bodyPr/>
        <a:lstStyle/>
        <a:p>
          <a:endParaRPr lang="en-US"/>
        </a:p>
      </dgm:t>
    </dgm:pt>
    <dgm:pt modelId="{616EE55B-66CE-40B4-A3BF-FD709AA9E971}">
      <dgm:prSet/>
      <dgm:spPr/>
      <dgm:t>
        <a:bodyPr/>
        <a:lstStyle/>
        <a:p>
          <a:r>
            <a:rPr lang="en-US"/>
            <a:t>DIVYA KURMI</a:t>
          </a:r>
        </a:p>
      </dgm:t>
    </dgm:pt>
    <dgm:pt modelId="{9AB64630-6A2B-4858-97D4-6FEF271895BF}" type="parTrans" cxnId="{B5AEDA28-AF86-4AC2-9116-F4C0F4105DEE}">
      <dgm:prSet/>
      <dgm:spPr/>
      <dgm:t>
        <a:bodyPr/>
        <a:lstStyle/>
        <a:p>
          <a:endParaRPr lang="en-US"/>
        </a:p>
      </dgm:t>
    </dgm:pt>
    <dgm:pt modelId="{E5831183-CECB-4DC5-882B-C0A918F6312F}" type="sibTrans" cxnId="{B5AEDA28-AF86-4AC2-9116-F4C0F4105DEE}">
      <dgm:prSet/>
      <dgm:spPr/>
      <dgm:t>
        <a:bodyPr/>
        <a:lstStyle/>
        <a:p>
          <a:endParaRPr lang="en-US"/>
        </a:p>
      </dgm:t>
    </dgm:pt>
    <dgm:pt modelId="{229B5BC8-6C42-43B6-877C-67071B1D37E2}">
      <dgm:prSet/>
      <dgm:spPr/>
      <dgm:t>
        <a:bodyPr/>
        <a:lstStyle/>
        <a:p>
          <a:r>
            <a:rPr lang="en-US"/>
            <a:t>SHRUTHI MEHTA</a:t>
          </a:r>
        </a:p>
      </dgm:t>
    </dgm:pt>
    <dgm:pt modelId="{ED317FC9-8E5D-44C5-A9DD-F68F03392FB4}" type="parTrans" cxnId="{A79951F0-E539-47B6-BF2B-87BD803B9515}">
      <dgm:prSet/>
      <dgm:spPr/>
      <dgm:t>
        <a:bodyPr/>
        <a:lstStyle/>
        <a:p>
          <a:endParaRPr lang="en-US"/>
        </a:p>
      </dgm:t>
    </dgm:pt>
    <dgm:pt modelId="{A165DCF3-E819-43EF-9C2F-087BB4420D22}" type="sibTrans" cxnId="{A79951F0-E539-47B6-BF2B-87BD803B9515}">
      <dgm:prSet/>
      <dgm:spPr/>
      <dgm:t>
        <a:bodyPr/>
        <a:lstStyle/>
        <a:p>
          <a:endParaRPr lang="en-US"/>
        </a:p>
      </dgm:t>
    </dgm:pt>
    <dgm:pt modelId="{0089FB97-5FA9-463D-8698-B1E0C20C2677}">
      <dgm:prSet/>
      <dgm:spPr/>
      <dgm:t>
        <a:bodyPr/>
        <a:lstStyle/>
        <a:p>
          <a:r>
            <a:rPr lang="en-US"/>
            <a:t>SRIPRIYA</a:t>
          </a:r>
        </a:p>
      </dgm:t>
    </dgm:pt>
    <dgm:pt modelId="{3223C58A-4731-49AA-98BE-42ECCC120BB1}" type="parTrans" cxnId="{86900C83-9010-4BD7-B086-733928F2104C}">
      <dgm:prSet/>
      <dgm:spPr/>
      <dgm:t>
        <a:bodyPr/>
        <a:lstStyle/>
        <a:p>
          <a:endParaRPr lang="en-US"/>
        </a:p>
      </dgm:t>
    </dgm:pt>
    <dgm:pt modelId="{C7D49865-450C-42FB-B113-946BF123BAF6}" type="sibTrans" cxnId="{86900C83-9010-4BD7-B086-733928F2104C}">
      <dgm:prSet/>
      <dgm:spPr/>
      <dgm:t>
        <a:bodyPr/>
        <a:lstStyle/>
        <a:p>
          <a:endParaRPr lang="en-US"/>
        </a:p>
      </dgm:t>
    </dgm:pt>
    <dgm:pt modelId="{2E4C5F18-3861-4A8F-A360-21D69CA05C88}">
      <dgm:prSet phldr="0"/>
      <dgm:spPr/>
      <dgm:t>
        <a:bodyPr/>
        <a:lstStyle/>
        <a:p>
          <a:pPr rtl="0"/>
          <a:r>
            <a:rPr lang="en-US">
              <a:solidFill>
                <a:srgbClr val="000000"/>
              </a:solidFill>
              <a:latin typeface="Calibri"/>
              <a:ea typeface="Calibri"/>
              <a:cs typeface="Calibri"/>
            </a:rPr>
            <a:t>DHANYA SAJAN</a:t>
          </a:r>
          <a:endParaRPr lang="en-US">
            <a:latin typeface="Calibri"/>
            <a:ea typeface="Calibri"/>
            <a:cs typeface="Calibri"/>
          </a:endParaRPr>
        </a:p>
      </dgm:t>
    </dgm:pt>
    <dgm:pt modelId="{A15733F0-5053-41A8-9471-7E9019F7B6D3}" type="parTrans" cxnId="{C20E96DF-7A8D-4076-990C-7142876EE63C}">
      <dgm:prSet/>
      <dgm:spPr/>
    </dgm:pt>
    <dgm:pt modelId="{EA9EF02E-1765-4F83-AAC9-746D4526F55A}" type="sibTrans" cxnId="{C20E96DF-7A8D-4076-990C-7142876EE63C}">
      <dgm:prSet/>
      <dgm:spPr/>
    </dgm:pt>
    <dgm:pt modelId="{2EE400F6-EC47-4528-BBAA-EBD613740D27}" type="pres">
      <dgm:prSet presAssocID="{8F0EE692-F46F-4737-A93D-37CE44F5E9C5}" presName="Name0" presStyleCnt="0">
        <dgm:presLayoutVars>
          <dgm:dir/>
          <dgm:animLvl val="lvl"/>
          <dgm:resizeHandles val="exact"/>
        </dgm:presLayoutVars>
      </dgm:prSet>
      <dgm:spPr/>
    </dgm:pt>
    <dgm:pt modelId="{801A0E3B-18D2-4D67-A0F3-2CF5204500BD}" type="pres">
      <dgm:prSet presAssocID="{7F12A61D-6EE8-433A-B23E-C5A4DB79DA61}" presName="linNode" presStyleCnt="0"/>
      <dgm:spPr/>
    </dgm:pt>
    <dgm:pt modelId="{028E7164-7099-49D7-8E86-93C17FB826E7}" type="pres">
      <dgm:prSet presAssocID="{7F12A61D-6EE8-433A-B23E-C5A4DB79DA61}" presName="parentText" presStyleLbl="node1" presStyleIdx="0" presStyleCnt="1" custScaleY="99175">
        <dgm:presLayoutVars>
          <dgm:chMax val="1"/>
          <dgm:bulletEnabled val="1"/>
        </dgm:presLayoutVars>
      </dgm:prSet>
      <dgm:spPr>
        <a:prstGeom prst="flowChartOffpageConnector">
          <a:avLst/>
        </a:prstGeom>
      </dgm:spPr>
    </dgm:pt>
    <dgm:pt modelId="{7B36AEE2-8398-4520-9F40-0C7F8FB7F2C6}" type="pres">
      <dgm:prSet presAssocID="{7F12A61D-6EE8-433A-B23E-C5A4DB79DA61}" presName="descendantText" presStyleLbl="alignAccFollowNode1" presStyleIdx="0" presStyleCnt="1" custLinFactNeighborY="-10563">
        <dgm:presLayoutVars>
          <dgm:bulletEnabled val="1"/>
        </dgm:presLayoutVars>
      </dgm:prSet>
      <dgm:spPr/>
    </dgm:pt>
  </dgm:ptLst>
  <dgm:cxnLst>
    <dgm:cxn modelId="{B5AEDA28-AF86-4AC2-9116-F4C0F4105DEE}" srcId="{7F12A61D-6EE8-433A-B23E-C5A4DB79DA61}" destId="{616EE55B-66CE-40B4-A3BF-FD709AA9E971}" srcOrd="4" destOrd="0" parTransId="{9AB64630-6A2B-4858-97D4-6FEF271895BF}" sibTransId="{E5831183-CECB-4DC5-882B-C0A918F6312F}"/>
    <dgm:cxn modelId="{5B02E22C-794F-49FD-AB93-3AD713B9CA85}" type="presOf" srcId="{6AA39C10-2E00-472A-87DC-B4325B9DEE9A}" destId="{7B36AEE2-8398-4520-9F40-0C7F8FB7F2C6}" srcOrd="0" destOrd="2" presId="urn:microsoft.com/office/officeart/2005/8/layout/vList5"/>
    <dgm:cxn modelId="{D7C1C12F-FE83-480C-B073-4DCCE112902C}" type="presOf" srcId="{7F12A61D-6EE8-433A-B23E-C5A4DB79DA61}" destId="{028E7164-7099-49D7-8E86-93C17FB826E7}" srcOrd="0" destOrd="0" presId="urn:microsoft.com/office/officeart/2005/8/layout/vList5"/>
    <dgm:cxn modelId="{ACEF6140-3111-418F-9DF0-F8DA5962D144}" type="presOf" srcId="{8F0EE692-F46F-4737-A93D-37CE44F5E9C5}" destId="{2EE400F6-EC47-4528-BBAA-EBD613740D27}" srcOrd="0" destOrd="0" presId="urn:microsoft.com/office/officeart/2005/8/layout/vList5"/>
    <dgm:cxn modelId="{5C0C4860-71B4-4667-B7A5-ABF5B6655B0B}" type="presOf" srcId="{0089FB97-5FA9-463D-8698-B1E0C20C2677}" destId="{7B36AEE2-8398-4520-9F40-0C7F8FB7F2C6}" srcOrd="0" destOrd="6" presId="urn:microsoft.com/office/officeart/2005/8/layout/vList5"/>
    <dgm:cxn modelId="{49759F49-93C4-416E-90DA-1A618447398B}" type="presOf" srcId="{96178FD5-FFB2-48D5-BE61-97892BB251DA}" destId="{7B36AEE2-8398-4520-9F40-0C7F8FB7F2C6}" srcOrd="0" destOrd="1" presId="urn:microsoft.com/office/officeart/2005/8/layout/vList5"/>
    <dgm:cxn modelId="{86900C83-9010-4BD7-B086-733928F2104C}" srcId="{7F12A61D-6EE8-433A-B23E-C5A4DB79DA61}" destId="{0089FB97-5FA9-463D-8698-B1E0C20C2677}" srcOrd="6" destOrd="0" parTransId="{3223C58A-4731-49AA-98BE-42ECCC120BB1}" sibTransId="{C7D49865-450C-42FB-B113-946BF123BAF6}"/>
    <dgm:cxn modelId="{DFF61889-A90C-4C87-8471-3A0FAF740D7C}" type="presOf" srcId="{229B5BC8-6C42-43B6-877C-67071B1D37E2}" destId="{7B36AEE2-8398-4520-9F40-0C7F8FB7F2C6}" srcOrd="0" destOrd="5" presId="urn:microsoft.com/office/officeart/2005/8/layout/vList5"/>
    <dgm:cxn modelId="{F196B08C-4FE7-4B59-8560-B858E12E6F4C}" srcId="{7F12A61D-6EE8-433A-B23E-C5A4DB79DA61}" destId="{8E29F3F5-4043-4861-86F2-6607188291FB}" srcOrd="0" destOrd="0" parTransId="{2D82496C-3500-44CE-92B1-BF71406860E2}" sibTransId="{69C6487C-BEE2-4ADB-B056-DCEA4CE9986C}"/>
    <dgm:cxn modelId="{4B03BEB7-609C-478F-BFBB-8562ACBE9718}" srcId="{7F12A61D-6EE8-433A-B23E-C5A4DB79DA61}" destId="{96178FD5-FFB2-48D5-BE61-97892BB251DA}" srcOrd="1" destOrd="0" parTransId="{12685AF4-D549-4725-A18A-CEA89473E43B}" sibTransId="{18B956DD-3193-46B6-912D-932CEE423A31}"/>
    <dgm:cxn modelId="{461C03B9-2238-4BAD-8D5A-2481BC6C09E5}" srcId="{7F12A61D-6EE8-433A-B23E-C5A4DB79DA61}" destId="{6AA39C10-2E00-472A-87DC-B4325B9DEE9A}" srcOrd="2" destOrd="0" parTransId="{94CCFF37-44B3-4025-8FBF-F4C27DDD974B}" sibTransId="{46BB95B5-BB6C-4D86-B24E-416A2F5CF1E5}"/>
    <dgm:cxn modelId="{40387FC5-B412-4763-A254-5370B5E0681B}" type="presOf" srcId="{8E29F3F5-4043-4861-86F2-6607188291FB}" destId="{7B36AEE2-8398-4520-9F40-0C7F8FB7F2C6}" srcOrd="0" destOrd="0" presId="urn:microsoft.com/office/officeart/2005/8/layout/vList5"/>
    <dgm:cxn modelId="{7DB48CDC-C8A3-4C61-8069-5D4264996497}" type="presOf" srcId="{2E4C5F18-3861-4A8F-A360-21D69CA05C88}" destId="{7B36AEE2-8398-4520-9F40-0C7F8FB7F2C6}" srcOrd="0" destOrd="3" presId="urn:microsoft.com/office/officeart/2005/8/layout/vList5"/>
    <dgm:cxn modelId="{C20E96DF-7A8D-4076-990C-7142876EE63C}" srcId="{7F12A61D-6EE8-433A-B23E-C5A4DB79DA61}" destId="{2E4C5F18-3861-4A8F-A360-21D69CA05C88}" srcOrd="3" destOrd="0" parTransId="{A15733F0-5053-41A8-9471-7E9019F7B6D3}" sibTransId="{EA9EF02E-1765-4F83-AAC9-746D4526F55A}"/>
    <dgm:cxn modelId="{1A084AE7-090F-4544-ABE0-B46CC2411CED}" type="presOf" srcId="{616EE55B-66CE-40B4-A3BF-FD709AA9E971}" destId="{7B36AEE2-8398-4520-9F40-0C7F8FB7F2C6}" srcOrd="0" destOrd="4" presId="urn:microsoft.com/office/officeart/2005/8/layout/vList5"/>
    <dgm:cxn modelId="{6F6F29EE-8930-4187-88B5-A59364F314E2}" srcId="{8F0EE692-F46F-4737-A93D-37CE44F5E9C5}" destId="{7F12A61D-6EE8-433A-B23E-C5A4DB79DA61}" srcOrd="0" destOrd="0" parTransId="{E0E9AD4E-CF8A-4DE2-AF28-B8DBDB7001F9}" sibTransId="{34319A3C-8235-447B-8FDE-6BC4EC316C5E}"/>
    <dgm:cxn modelId="{A79951F0-E539-47B6-BF2B-87BD803B9515}" srcId="{7F12A61D-6EE8-433A-B23E-C5A4DB79DA61}" destId="{229B5BC8-6C42-43B6-877C-67071B1D37E2}" srcOrd="5" destOrd="0" parTransId="{ED317FC9-8E5D-44C5-A9DD-F68F03392FB4}" sibTransId="{A165DCF3-E819-43EF-9C2F-087BB4420D22}"/>
    <dgm:cxn modelId="{1C4D3FA7-E9F1-4D4E-BE40-6560010543E6}" type="presParOf" srcId="{2EE400F6-EC47-4528-BBAA-EBD613740D27}" destId="{801A0E3B-18D2-4D67-A0F3-2CF5204500BD}" srcOrd="0" destOrd="0" presId="urn:microsoft.com/office/officeart/2005/8/layout/vList5"/>
    <dgm:cxn modelId="{C51FB4E0-163E-4B5D-B637-ACA9EA184082}" type="presParOf" srcId="{801A0E3B-18D2-4D67-A0F3-2CF5204500BD}" destId="{028E7164-7099-49D7-8E86-93C17FB826E7}" srcOrd="0" destOrd="0" presId="urn:microsoft.com/office/officeart/2005/8/layout/vList5"/>
    <dgm:cxn modelId="{EC5C79C2-ABAF-4EB5-99AC-1B2363C12769}" type="presParOf" srcId="{801A0E3B-18D2-4D67-A0F3-2CF5204500BD}" destId="{7B36AEE2-8398-4520-9F40-0C7F8FB7F2C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6AEE2-8398-4520-9F40-0C7F8FB7F2C6}">
      <dsp:nvSpPr>
        <dsp:cNvPr id="0" name=""/>
        <dsp:cNvSpPr/>
      </dsp:nvSpPr>
      <dsp:spPr>
        <a:xfrm rot="5400000">
          <a:off x="4405757" y="-1119765"/>
          <a:ext cx="3356609" cy="57261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a:t>ARSH PARNAMI</a:t>
          </a:r>
          <a:r>
            <a:rPr lang="en-US" sz="2600" kern="1200">
              <a:latin typeface="Century Gothic" panose="020B0502020202020204"/>
            </a:rPr>
            <a:t> - SPOC</a:t>
          </a:r>
          <a:endParaRPr lang="en-US" sz="2600" kern="1200"/>
        </a:p>
        <a:p>
          <a:pPr marL="228600" lvl="1" indent="-228600" algn="l" defTabSz="1155700" rtl="0">
            <a:lnSpc>
              <a:spcPct val="90000"/>
            </a:lnSpc>
            <a:spcBef>
              <a:spcPct val="0"/>
            </a:spcBef>
            <a:spcAft>
              <a:spcPct val="15000"/>
            </a:spcAft>
            <a:buChar char="•"/>
          </a:pPr>
          <a:r>
            <a:rPr lang="en-US" sz="2600" kern="1200">
              <a:latin typeface="Century Gothic" panose="020B0502020202020204"/>
            </a:rPr>
            <a:t> </a:t>
          </a:r>
          <a:r>
            <a:rPr lang="en-US" sz="2600" kern="1200">
              <a:solidFill>
                <a:srgbClr val="000000"/>
              </a:solidFill>
              <a:latin typeface="Calibri"/>
              <a:ea typeface="Calibri"/>
              <a:cs typeface="Calibri"/>
            </a:rPr>
            <a:t>APOORVA S DESHPANDE</a:t>
          </a:r>
        </a:p>
        <a:p>
          <a:pPr marL="228600" lvl="1" indent="-228600" algn="l" defTabSz="1155700" rtl="0">
            <a:lnSpc>
              <a:spcPct val="90000"/>
            </a:lnSpc>
            <a:spcBef>
              <a:spcPct val="0"/>
            </a:spcBef>
            <a:spcAft>
              <a:spcPct val="15000"/>
            </a:spcAft>
            <a:buChar char="•"/>
          </a:pPr>
          <a:r>
            <a:rPr lang="en-US" sz="2600" kern="1200">
              <a:solidFill>
                <a:srgbClr val="000000"/>
              </a:solidFill>
              <a:latin typeface="Calibri"/>
              <a:ea typeface="Calibri"/>
              <a:cs typeface="Calibri"/>
            </a:rPr>
            <a:t>BIBHANSHU JHA</a:t>
          </a:r>
        </a:p>
        <a:p>
          <a:pPr marL="228600" lvl="1" indent="-228600" algn="l" defTabSz="1155700" rtl="0">
            <a:lnSpc>
              <a:spcPct val="90000"/>
            </a:lnSpc>
            <a:spcBef>
              <a:spcPct val="0"/>
            </a:spcBef>
            <a:spcAft>
              <a:spcPct val="15000"/>
            </a:spcAft>
            <a:buChar char="•"/>
          </a:pPr>
          <a:r>
            <a:rPr lang="en-US" sz="2600" kern="1200">
              <a:solidFill>
                <a:srgbClr val="000000"/>
              </a:solidFill>
              <a:latin typeface="Calibri"/>
              <a:ea typeface="Calibri"/>
              <a:cs typeface="Calibri"/>
            </a:rPr>
            <a:t>DHANYA SAJAN</a:t>
          </a:r>
          <a:endParaRPr lang="en-US" sz="2600" kern="1200">
            <a:latin typeface="Calibri"/>
            <a:ea typeface="Calibri"/>
            <a:cs typeface="Calibri"/>
          </a:endParaRPr>
        </a:p>
        <a:p>
          <a:pPr marL="228600" lvl="1" indent="-228600" algn="l" defTabSz="1155700">
            <a:lnSpc>
              <a:spcPct val="90000"/>
            </a:lnSpc>
            <a:spcBef>
              <a:spcPct val="0"/>
            </a:spcBef>
            <a:spcAft>
              <a:spcPct val="15000"/>
            </a:spcAft>
            <a:buChar char="•"/>
          </a:pPr>
          <a:r>
            <a:rPr lang="en-US" sz="2600" kern="1200"/>
            <a:t>DIVYA KURMI</a:t>
          </a:r>
        </a:p>
        <a:p>
          <a:pPr marL="228600" lvl="1" indent="-228600" algn="l" defTabSz="1155700">
            <a:lnSpc>
              <a:spcPct val="90000"/>
            </a:lnSpc>
            <a:spcBef>
              <a:spcPct val="0"/>
            </a:spcBef>
            <a:spcAft>
              <a:spcPct val="15000"/>
            </a:spcAft>
            <a:buChar char="•"/>
          </a:pPr>
          <a:r>
            <a:rPr lang="en-US" sz="2600" kern="1200"/>
            <a:t>SHRUTHI MEHTA</a:t>
          </a:r>
        </a:p>
        <a:p>
          <a:pPr marL="228600" lvl="1" indent="-228600" algn="l" defTabSz="1155700">
            <a:lnSpc>
              <a:spcPct val="90000"/>
            </a:lnSpc>
            <a:spcBef>
              <a:spcPct val="0"/>
            </a:spcBef>
            <a:spcAft>
              <a:spcPct val="15000"/>
            </a:spcAft>
            <a:buChar char="•"/>
          </a:pPr>
          <a:r>
            <a:rPr lang="en-US" sz="2600" kern="1200"/>
            <a:t>SRIPRIYA</a:t>
          </a:r>
        </a:p>
      </dsp:txBody>
      <dsp:txXfrm rot="-5400000">
        <a:off x="3220974" y="228874"/>
        <a:ext cx="5562320" cy="3028897"/>
      </dsp:txXfrm>
    </dsp:sp>
    <dsp:sp modelId="{028E7164-7099-49D7-8E86-93C17FB826E7}">
      <dsp:nvSpPr>
        <dsp:cNvPr id="0" name=""/>
        <dsp:cNvSpPr/>
      </dsp:nvSpPr>
      <dsp:spPr>
        <a:xfrm>
          <a:off x="0" y="17307"/>
          <a:ext cx="3220974" cy="4161146"/>
        </a:xfrm>
        <a:prstGeom prst="flowChartOffpageConnector">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b="0" i="0" kern="1200"/>
            <a:t>Submitted by:</a:t>
          </a:r>
          <a:endParaRPr lang="en-US" sz="4500" kern="1200"/>
        </a:p>
      </dsp:txBody>
      <dsp:txXfrm>
        <a:off x="0" y="17307"/>
        <a:ext cx="3220974" cy="33289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9/14/2023</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D57F1E4F-1CFF-5643-939E-02111984F56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3878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8716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70986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1200"/>
            </a:lvl1pPr>
          </a:lstStyle>
          <a:p>
            <a:fld id="{4509A250-FF31-4206-8172-F9D3106AACB1}" type="datetimeFigureOut">
              <a:rPr lang="en-US" smtClean="0"/>
              <a:t>9/14/2023</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3288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3493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3619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12064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09A250-FF31-4206-8172-F9D3106AACB1}"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1145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376357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13452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509A250-FF31-4206-8172-F9D3106AACB1}" type="datetimeFigureOut">
              <a:rPr lang="en-US" smtClean="0"/>
              <a:t>9/14/2023</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D57F1E4F-1CFF-5643-939E-02111984F56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81509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509A250-FF31-4206-8172-F9D3106AACB1}" type="datetimeFigureOut">
              <a:rPr lang="en-US" smtClean="0"/>
              <a:t>9/14/2023</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2276708467"/>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F2C8-A68C-D7DC-5A58-4A8C34782CB8}"/>
              </a:ext>
            </a:extLst>
          </p:cNvPr>
          <p:cNvSpPr>
            <a:spLocks noGrp="1"/>
          </p:cNvSpPr>
          <p:nvPr>
            <p:ph type="title"/>
          </p:nvPr>
        </p:nvSpPr>
        <p:spPr>
          <a:xfrm>
            <a:off x="-171451" y="95250"/>
            <a:ext cx="12543843" cy="1593592"/>
          </a:xfrm>
        </p:spPr>
        <p:txBody>
          <a:bodyPr vert="horz" lIns="91440" tIns="45720" rIns="91440" bIns="45720" rtlCol="0" anchor="b">
            <a:normAutofit/>
          </a:bodyPr>
          <a:lstStyle/>
          <a:p>
            <a:pPr>
              <a:lnSpc>
                <a:spcPct val="90000"/>
              </a:lnSpc>
            </a:pPr>
            <a:r>
              <a:rPr lang="en-US" sz="6100"/>
              <a:t>                             </a:t>
            </a:r>
          </a:p>
        </p:txBody>
      </p:sp>
      <p:graphicFrame>
        <p:nvGraphicFramePr>
          <p:cNvPr id="17" name="Content Placeholder 2">
            <a:extLst>
              <a:ext uri="{FF2B5EF4-FFF2-40B4-BE49-F238E27FC236}">
                <a16:creationId xmlns:a16="http://schemas.microsoft.com/office/drawing/2014/main" id="{8F541C6B-538E-0DBE-5596-F06EBB441C78}"/>
              </a:ext>
            </a:extLst>
          </p:cNvPr>
          <p:cNvGraphicFramePr>
            <a:graphicFrameLocks noGrp="1"/>
          </p:cNvGraphicFramePr>
          <p:nvPr>
            <p:ph idx="1"/>
            <p:extLst>
              <p:ext uri="{D42A27DB-BD31-4B8C-83A1-F6EECF244321}">
                <p14:modId xmlns:p14="http://schemas.microsoft.com/office/powerpoint/2010/main" val="2126456682"/>
              </p:ext>
            </p:extLst>
          </p:nvPr>
        </p:nvGraphicFramePr>
        <p:xfrm>
          <a:off x="1715060" y="227801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739FC98E-DD56-7D9F-1B0B-A087AD81B03B}"/>
              </a:ext>
            </a:extLst>
          </p:cNvPr>
          <p:cNvSpPr/>
          <p:nvPr/>
        </p:nvSpPr>
        <p:spPr>
          <a:xfrm>
            <a:off x="1169253" y="765512"/>
            <a:ext cx="9629559" cy="923330"/>
          </a:xfrm>
          <a:prstGeom prst="rect">
            <a:avLst/>
          </a:prstGeom>
          <a:noFill/>
        </p:spPr>
        <p:txBody>
          <a:bodyPr wrap="none" lIns="91440" tIns="45720" rIns="91440" bIns="45720">
            <a:spAutoFit/>
          </a:bodyPr>
          <a:lstStyle/>
          <a:p>
            <a:pPr algn="ctr"/>
            <a:r>
              <a:rPr lang="en-US" sz="5400" b="0" cap="none" spc="0">
                <a:ln w="0"/>
                <a:solidFill>
                  <a:schemeClr val="accent1"/>
                </a:solidFill>
                <a:effectLst>
                  <a:outerShdw blurRad="38100" dist="25400" dir="5400000" algn="ctr" rotWithShape="0">
                    <a:srgbClr val="6E747A">
                      <a:alpha val="43000"/>
                    </a:srgbClr>
                  </a:outerShdw>
                </a:effectLst>
              </a:rPr>
              <a:t>ORDER PROCESSING SYSTEM</a:t>
            </a:r>
            <a:endParaRPr lang="en-IN"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71098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3154" y="1079007"/>
            <a:ext cx="9913160" cy="4490537"/>
          </a:xfrm>
        </p:spPr>
        <p:txBody>
          <a:bodyPr vert="horz" lIns="91440" tIns="45720" rIns="91440" bIns="45720" rtlCol="0" anchor="t">
            <a:noAutofit/>
          </a:bodyPr>
          <a:lstStyle/>
          <a:p>
            <a:pPr>
              <a:lnSpc>
                <a:spcPct val="90000"/>
              </a:lnSpc>
            </a:pPr>
            <a:endParaRPr lang="en-US" sz="1400">
              <a:solidFill>
                <a:schemeClr val="tx1"/>
              </a:solidFill>
            </a:endParaRPr>
          </a:p>
          <a:p>
            <a:pPr>
              <a:lnSpc>
                <a:spcPct val="90000"/>
              </a:lnSpc>
            </a:pPr>
            <a:r>
              <a:rPr lang="en-US" b="1"/>
              <a:t>COMPANY MODULE:</a:t>
            </a:r>
          </a:p>
          <a:p>
            <a:pPr>
              <a:lnSpc>
                <a:spcPct val="90000"/>
              </a:lnSpc>
            </a:pPr>
            <a:endParaRPr lang="en-US" b="1"/>
          </a:p>
          <a:p>
            <a:pPr marL="285750" indent="-285750" algn="just">
              <a:lnSpc>
                <a:spcPct val="90000"/>
              </a:lnSpc>
              <a:buFont typeface="Wingdings" panose="020B0604020202020204" pitchFamily="34" charset="0"/>
              <a:buChar char="Ø"/>
            </a:pPr>
            <a:r>
              <a:rPr lang="en-US" sz="1400" b="1"/>
              <a:t>Purpose</a:t>
            </a:r>
            <a:r>
              <a:rPr lang="en-US" sz="1400"/>
              <a:t>: The</a:t>
            </a:r>
            <a:r>
              <a:rPr lang="en-US" sz="1400">
                <a:ea typeface="+mn-lt"/>
                <a:cs typeface="+mn-lt"/>
              </a:rPr>
              <a:t> company module has the company details .</a:t>
            </a:r>
          </a:p>
          <a:p>
            <a:pPr marL="285750" indent="-285750" algn="just">
              <a:lnSpc>
                <a:spcPct val="90000"/>
              </a:lnSpc>
              <a:buFont typeface="Wingdings" panose="020B0604020202020204" pitchFamily="34" charset="0"/>
              <a:buChar char="Ø"/>
            </a:pPr>
            <a:r>
              <a:rPr lang="en-US" sz="1400" b="1">
                <a:ea typeface="+mn-lt"/>
                <a:cs typeface="+mn-lt"/>
              </a:rPr>
              <a:t>Key functionalities</a:t>
            </a:r>
            <a:r>
              <a:rPr lang="en-US" sz="1400">
                <a:ea typeface="+mn-lt"/>
                <a:cs typeface="+mn-lt"/>
              </a:rPr>
              <a:t>: </a:t>
            </a:r>
            <a:endParaRPr lang="en-US" sz="1400"/>
          </a:p>
          <a:p>
            <a:pPr algn="just"/>
            <a:r>
              <a:rPr lang="en-US" sz="1400">
                <a:ea typeface="+mn-lt"/>
                <a:cs typeface="+mn-lt"/>
              </a:rPr>
              <a:t>Adding Product : Allows the employees of company to add the products.</a:t>
            </a:r>
            <a:endParaRPr lang="en-US" sz="1400"/>
          </a:p>
          <a:p>
            <a:pPr algn="just"/>
            <a:r>
              <a:rPr lang="en-US" sz="1400">
                <a:ea typeface="+mn-lt"/>
                <a:cs typeface="+mn-lt"/>
              </a:rPr>
              <a:t>Track the order: Employees from the company will be able to track the orders</a:t>
            </a:r>
          </a:p>
          <a:p>
            <a:pPr marL="285750" indent="-285750" algn="just">
              <a:buFont typeface="Wingdings" panose="020B0604020202020204" pitchFamily="34" charset="0"/>
              <a:buChar char="Ø"/>
            </a:pPr>
            <a:r>
              <a:rPr lang="en-US" sz="1400" b="1">
                <a:ea typeface="+mn-lt"/>
                <a:cs typeface="+mn-lt"/>
              </a:rPr>
              <a:t>Use case</a:t>
            </a:r>
            <a:r>
              <a:rPr lang="en-US" sz="1400">
                <a:ea typeface="+mn-lt"/>
                <a:cs typeface="+mn-lt"/>
              </a:rPr>
              <a:t>: </a:t>
            </a:r>
            <a:endParaRPr lang="en-US" sz="1400"/>
          </a:p>
          <a:p>
            <a:pPr algn="just">
              <a:lnSpc>
                <a:spcPct val="150000"/>
              </a:lnSpc>
            </a:pPr>
            <a:r>
              <a:rPr lang="en-US" sz="1400">
                <a:ea typeface="+mn-lt"/>
                <a:cs typeface="+mn-lt"/>
              </a:rPr>
              <a:t>When the order request sent by the customer , the approval should be done by the company employee. As soon as the approval of order request is done, </a:t>
            </a:r>
            <a:endParaRPr lang="en-US" sz="1400"/>
          </a:p>
        </p:txBody>
      </p:sp>
    </p:spTree>
    <p:extLst>
      <p:ext uri="{BB962C8B-B14F-4D97-AF65-F5344CB8AC3E}">
        <p14:creationId xmlns:p14="http://schemas.microsoft.com/office/powerpoint/2010/main" val="26982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83CECF1-343D-4CCE-81D8-FC14A12A7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D8C8DD9-12AA-4935-A6DE-05EACDADD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1002973" y="326227"/>
            <a:ext cx="3852444" cy="1049235"/>
          </a:xfrm>
        </p:spPr>
        <p:txBody>
          <a:bodyPr vert="horz" lIns="91440" tIns="45720" rIns="91440" bIns="45720" rtlCol="0" anchor="t">
            <a:normAutofit/>
          </a:bodyPr>
          <a:lstStyle/>
          <a:p>
            <a:br>
              <a:rPr lang="en-US" spc="0">
                <a:ln w="9525">
                  <a:solidFill>
                    <a:schemeClr val="bg1"/>
                  </a:solidFill>
                  <a:prstDash val="solid"/>
                </a:ln>
              </a:rPr>
            </a:br>
            <a:r>
              <a:rPr lang="en-US" sz="3600" b="1">
                <a:ln w="9525">
                  <a:solidFill>
                    <a:prstClr val="white"/>
                  </a:solidFill>
                  <a:prstDash val="solid"/>
                </a:ln>
              </a:rPr>
              <a:t>DIAGRAMS</a:t>
            </a:r>
            <a:endParaRPr lang="en-US" sz="3600" b="1"/>
          </a:p>
        </p:txBody>
      </p:sp>
      <p:pic>
        <p:nvPicPr>
          <p:cNvPr id="75" name="Picture 74">
            <a:extLst>
              <a:ext uri="{FF2B5EF4-FFF2-40B4-BE49-F238E27FC236}">
                <a16:creationId xmlns:a16="http://schemas.microsoft.com/office/drawing/2014/main" id="{E4C54BC8-CF23-429D-A14B-9E16015839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8" name="Title 1">
            <a:extLst>
              <a:ext uri="{FF2B5EF4-FFF2-40B4-BE49-F238E27FC236}">
                <a16:creationId xmlns:a16="http://schemas.microsoft.com/office/drawing/2014/main" id="{8A7350EF-3A47-A877-5157-DDFBCC92E539}"/>
              </a:ext>
            </a:extLst>
          </p:cNvPr>
          <p:cNvSpPr txBox="1">
            <a:spLocks/>
          </p:cNvSpPr>
          <p:nvPr/>
        </p:nvSpPr>
        <p:spPr>
          <a:xfrm>
            <a:off x="573678" y="2167151"/>
            <a:ext cx="4395830" cy="32991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nSpc>
                <a:spcPct val="120000"/>
              </a:lnSpc>
              <a:spcAft>
                <a:spcPts val="600"/>
              </a:spcAft>
              <a:buClr>
                <a:schemeClr val="accent1"/>
              </a:buClr>
              <a:buSzPct val="100000"/>
            </a:pPr>
            <a:br>
              <a:rPr lang="en-US">
                <a:ln w="9525">
                  <a:solidFill>
                    <a:schemeClr val="bg1"/>
                  </a:solidFill>
                  <a:prstDash val="solid"/>
                </a:ln>
                <a:latin typeface="+mn-lt"/>
                <a:ea typeface="+mn-ea"/>
                <a:cs typeface="+mn-cs"/>
              </a:rPr>
            </a:br>
            <a:r>
              <a:rPr lang="en-US" sz="2800" b="1">
                <a:ln w="9525">
                  <a:solidFill>
                    <a:prstClr val="white"/>
                  </a:solidFill>
                  <a:prstDash val="solid"/>
                </a:ln>
                <a:latin typeface="+mn-lt"/>
                <a:ea typeface="+mn-ea"/>
                <a:cs typeface="+mn-cs"/>
              </a:rPr>
              <a:t>DATA FLOW DIAGRAM:</a:t>
            </a:r>
            <a:endParaRPr lang="en-US">
              <a:ea typeface="+mn-ea"/>
              <a:cs typeface="+mn-cs"/>
            </a:endParaRPr>
          </a:p>
        </p:txBody>
      </p:sp>
      <p:grpSp>
        <p:nvGrpSpPr>
          <p:cNvPr id="77" name="Group 76">
            <a:extLst>
              <a:ext uri="{FF2B5EF4-FFF2-40B4-BE49-F238E27FC236}">
                <a16:creationId xmlns:a16="http://schemas.microsoft.com/office/drawing/2014/main" id="{C50EE599-83F0-4F92-85EF-F5B760FC1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83" name="Rectangle 82">
              <a:extLst>
                <a:ext uri="{FF2B5EF4-FFF2-40B4-BE49-F238E27FC236}">
                  <a16:creationId xmlns:a16="http://schemas.microsoft.com/office/drawing/2014/main" id="{4D65F24F-937E-455B-A52F-99B2EBE6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8CEABBA2-C294-4754-8D03-90027C80A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descr="A diagram of a company&#10;&#10;Description automatically generated">
            <a:extLst>
              <a:ext uri="{FF2B5EF4-FFF2-40B4-BE49-F238E27FC236}">
                <a16:creationId xmlns:a16="http://schemas.microsoft.com/office/drawing/2014/main" id="{9D891139-BF74-302B-D5A4-AA26FEC2E843}"/>
              </a:ext>
            </a:extLst>
          </p:cNvPr>
          <p:cNvPicPr>
            <a:picLocks noChangeAspect="1"/>
          </p:cNvPicPr>
          <p:nvPr/>
        </p:nvPicPr>
        <p:blipFill rotWithShape="1">
          <a:blip r:embed="rId3"/>
          <a:srcRect r="546" b="3"/>
          <a:stretch/>
        </p:blipFill>
        <p:spPr>
          <a:xfrm>
            <a:off x="6093926" y="1116345"/>
            <a:ext cx="4821551" cy="3866172"/>
          </a:xfrm>
          <a:prstGeom prst="rect">
            <a:avLst/>
          </a:prstGeom>
        </p:spPr>
      </p:pic>
      <p:pic>
        <p:nvPicPr>
          <p:cNvPr id="81" name="Picture 80">
            <a:extLst>
              <a:ext uri="{FF2B5EF4-FFF2-40B4-BE49-F238E27FC236}">
                <a16:creationId xmlns:a16="http://schemas.microsoft.com/office/drawing/2014/main" id="{5EADD913-1FB7-4B46-9CA9-86858689E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85" name="Straight Connector 84">
            <a:extLst>
              <a:ext uri="{FF2B5EF4-FFF2-40B4-BE49-F238E27FC236}">
                <a16:creationId xmlns:a16="http://schemas.microsoft.com/office/drawing/2014/main" id="{36995421-4CA7-48D9-B029-EFD71203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10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00859BFC-CBBF-4A4F-A2F9-14B4EEA1C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B78DA6-B234-48EB-950B-A4809090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8244181" y="977366"/>
            <a:ext cx="3277398" cy="2415532"/>
          </a:xfrm>
        </p:spPr>
        <p:txBody>
          <a:bodyPr vert="horz" lIns="91440" tIns="45720" rIns="91440" bIns="0" rtlCol="0" anchor="b">
            <a:normAutofit/>
          </a:bodyPr>
          <a:lstStyle/>
          <a:p>
            <a:r>
              <a:rPr lang="en-US" sz="3600" b="1">
                <a:ln w="9525">
                  <a:solidFill>
                    <a:schemeClr val="bg1"/>
                  </a:solidFill>
                  <a:prstDash val="solid"/>
                </a:ln>
              </a:rPr>
              <a:t>ER DIAGRAM</a:t>
            </a:r>
            <a:br>
              <a:rPr lang="en-US" sz="3600" spc="0">
                <a:ln w="9525">
                  <a:solidFill>
                    <a:schemeClr val="bg1"/>
                  </a:solidFill>
                  <a:prstDash val="solid"/>
                </a:ln>
              </a:rPr>
            </a:br>
            <a:endParaRPr lang="en-US" sz="3600"/>
          </a:p>
        </p:txBody>
      </p:sp>
      <p:grpSp>
        <p:nvGrpSpPr>
          <p:cNvPr id="20" name="Group 19">
            <a:extLst>
              <a:ext uri="{FF2B5EF4-FFF2-40B4-BE49-F238E27FC236}">
                <a16:creationId xmlns:a16="http://schemas.microsoft.com/office/drawing/2014/main" id="{A4CF3562-A1AF-4446-AE50-D15E4C72BE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1" name="Rectangle 20">
              <a:extLst>
                <a:ext uri="{FF2B5EF4-FFF2-40B4-BE49-F238E27FC236}">
                  <a16:creationId xmlns:a16="http://schemas.microsoft.com/office/drawing/2014/main" id="{944EEB06-F5BF-4E66-941C-9CDD4B93B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F96BFF-C7EE-4448-9E17-BC1C00F4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CF4844E2-B281-476F-B694-257B7889C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sp>
        <p:nvSpPr>
          <p:cNvPr id="26" name="Rectangle 25">
            <a:extLst>
              <a:ext uri="{FF2B5EF4-FFF2-40B4-BE49-F238E27FC236}">
                <a16:creationId xmlns:a16="http://schemas.microsoft.com/office/drawing/2014/main" id="{4CDE3AE1-0882-4EB5-A145-A16C7057F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9716"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8983216-3EA4-EDB8-44B6-49BECD2E2D62}"/>
              </a:ext>
            </a:extLst>
          </p:cNvPr>
          <p:cNvPicPr>
            <a:picLocks noChangeAspect="1"/>
          </p:cNvPicPr>
          <p:nvPr/>
        </p:nvPicPr>
        <p:blipFill>
          <a:blip r:embed="rId4"/>
          <a:stretch>
            <a:fillRect/>
          </a:stretch>
        </p:blipFill>
        <p:spPr>
          <a:xfrm>
            <a:off x="1427220" y="1116345"/>
            <a:ext cx="5970923" cy="3866172"/>
          </a:xfrm>
          <a:prstGeom prst="rect">
            <a:avLst/>
          </a:prstGeom>
        </p:spPr>
      </p:pic>
      <p:pic>
        <p:nvPicPr>
          <p:cNvPr id="28" name="Picture 27">
            <a:extLst>
              <a:ext uri="{FF2B5EF4-FFF2-40B4-BE49-F238E27FC236}">
                <a16:creationId xmlns:a16="http://schemas.microsoft.com/office/drawing/2014/main" id="{627DDDD2-A00E-491F-BFD3-56E7261A7E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BE0CFF93-B6EB-4924-81B1-735AA31F21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91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00859BFC-CBBF-4A4F-A2F9-14B4EEA1C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B78DA6-B234-48EB-950B-A4809090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8244181" y="977366"/>
            <a:ext cx="4500890" cy="2415532"/>
          </a:xfrm>
        </p:spPr>
        <p:txBody>
          <a:bodyPr vert="horz" lIns="91440" tIns="45720" rIns="91440" bIns="0" rtlCol="0" anchor="b">
            <a:normAutofit/>
          </a:bodyPr>
          <a:lstStyle/>
          <a:p>
            <a:r>
              <a:rPr lang="en-US" b="1">
                <a:ln w="9525">
                  <a:solidFill>
                    <a:schemeClr val="bg1"/>
                  </a:solidFill>
                  <a:prstDash val="solid"/>
                </a:ln>
              </a:rPr>
              <a:t>USECASE DIAGRAM</a:t>
            </a:r>
            <a:br>
              <a:rPr lang="en-US" sz="3600" spc="0">
                <a:ln w="9525">
                  <a:solidFill>
                    <a:schemeClr val="bg1"/>
                  </a:solidFill>
                  <a:prstDash val="solid"/>
                </a:ln>
              </a:rPr>
            </a:br>
            <a:endParaRPr lang="en-US" sz="3600"/>
          </a:p>
        </p:txBody>
      </p:sp>
      <p:grpSp>
        <p:nvGrpSpPr>
          <p:cNvPr id="20" name="Group 19">
            <a:extLst>
              <a:ext uri="{FF2B5EF4-FFF2-40B4-BE49-F238E27FC236}">
                <a16:creationId xmlns:a16="http://schemas.microsoft.com/office/drawing/2014/main" id="{A4CF3562-A1AF-4446-AE50-D15E4C72BE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1" name="Rectangle 20">
              <a:extLst>
                <a:ext uri="{FF2B5EF4-FFF2-40B4-BE49-F238E27FC236}">
                  <a16:creationId xmlns:a16="http://schemas.microsoft.com/office/drawing/2014/main" id="{944EEB06-F5BF-4E66-941C-9CDD4B93B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F96BFF-C7EE-4448-9E17-BC1C00F4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CF4844E2-B281-476F-B694-257B7889C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sp>
        <p:nvSpPr>
          <p:cNvPr id="26" name="Rectangle 25">
            <a:extLst>
              <a:ext uri="{FF2B5EF4-FFF2-40B4-BE49-F238E27FC236}">
                <a16:creationId xmlns:a16="http://schemas.microsoft.com/office/drawing/2014/main" id="{4CDE3AE1-0882-4EB5-A145-A16C7057F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9716"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erson with text&#10;&#10;Description automatically generated">
            <a:extLst>
              <a:ext uri="{FF2B5EF4-FFF2-40B4-BE49-F238E27FC236}">
                <a16:creationId xmlns:a16="http://schemas.microsoft.com/office/drawing/2014/main" id="{68983216-3EA4-EDB8-44B6-49BECD2E2D62}"/>
              </a:ext>
            </a:extLst>
          </p:cNvPr>
          <p:cNvPicPr>
            <a:picLocks noChangeAspect="1"/>
          </p:cNvPicPr>
          <p:nvPr/>
        </p:nvPicPr>
        <p:blipFill>
          <a:blip r:embed="rId4"/>
          <a:stretch>
            <a:fillRect/>
          </a:stretch>
        </p:blipFill>
        <p:spPr>
          <a:xfrm>
            <a:off x="1164660" y="1116345"/>
            <a:ext cx="6549704" cy="3866172"/>
          </a:xfrm>
          <a:prstGeom prst="rect">
            <a:avLst/>
          </a:prstGeom>
        </p:spPr>
      </p:pic>
      <p:pic>
        <p:nvPicPr>
          <p:cNvPr id="28" name="Picture 27">
            <a:extLst>
              <a:ext uri="{FF2B5EF4-FFF2-40B4-BE49-F238E27FC236}">
                <a16:creationId xmlns:a16="http://schemas.microsoft.com/office/drawing/2014/main" id="{627DDDD2-A00E-491F-BFD3-56E7261A7E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BE0CFF93-B6EB-4924-81B1-735AA31F21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40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0" name="Rectangle 9">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16" name="Rectangle 15">
            <a:extLst>
              <a:ext uri="{FF2B5EF4-FFF2-40B4-BE49-F238E27FC236}">
                <a16:creationId xmlns:a16="http://schemas.microsoft.com/office/drawing/2014/main" id="{00859BFC-CBBF-4A4F-A2F9-14B4EEA1C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B78DA6-B234-48EB-950B-A48090906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8244181" y="977366"/>
            <a:ext cx="4500890" cy="2415532"/>
          </a:xfrm>
        </p:spPr>
        <p:txBody>
          <a:bodyPr vert="horz" lIns="91440" tIns="45720" rIns="91440" bIns="0" rtlCol="0" anchor="b">
            <a:normAutofit/>
          </a:bodyPr>
          <a:lstStyle/>
          <a:p>
            <a:r>
              <a:rPr lang="en-US" b="1">
                <a:ln w="9525">
                  <a:solidFill>
                    <a:schemeClr val="bg1"/>
                  </a:solidFill>
                  <a:prstDash val="solid"/>
                </a:ln>
              </a:rPr>
              <a:t>CLASS DIAGRAM</a:t>
            </a:r>
            <a:br>
              <a:rPr lang="en-US" sz="3600" spc="0">
                <a:ln w="9525">
                  <a:solidFill>
                    <a:schemeClr val="bg1"/>
                  </a:solidFill>
                  <a:prstDash val="solid"/>
                </a:ln>
              </a:rPr>
            </a:br>
            <a:endParaRPr lang="en-US" sz="3600"/>
          </a:p>
        </p:txBody>
      </p:sp>
      <p:grpSp>
        <p:nvGrpSpPr>
          <p:cNvPr id="20" name="Group 19">
            <a:extLst>
              <a:ext uri="{FF2B5EF4-FFF2-40B4-BE49-F238E27FC236}">
                <a16:creationId xmlns:a16="http://schemas.microsoft.com/office/drawing/2014/main" id="{A4CF3562-A1AF-4446-AE50-D15E4C72BE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632237" y="482171"/>
            <a:chExt cx="7560115" cy="5149101"/>
          </a:xfrm>
        </p:grpSpPr>
        <p:sp>
          <p:nvSpPr>
            <p:cNvPr id="21" name="Rectangle 20">
              <a:extLst>
                <a:ext uri="{FF2B5EF4-FFF2-40B4-BE49-F238E27FC236}">
                  <a16:creationId xmlns:a16="http://schemas.microsoft.com/office/drawing/2014/main" id="{944EEB06-F5BF-4E66-941C-9CDD4B93B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F96BFF-C7EE-4448-9E17-BC1C00F43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CF4844E2-B281-476F-B694-257B7889C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6" t="474" r="75094" b="36564"/>
          <a:stretch/>
        </p:blipFill>
        <p:spPr>
          <a:xfrm>
            <a:off x="8669363" y="643464"/>
            <a:ext cx="2852928" cy="155448"/>
          </a:xfrm>
          <a:prstGeom prst="rect">
            <a:avLst/>
          </a:prstGeom>
          <a:noFill/>
          <a:ln>
            <a:noFill/>
          </a:ln>
        </p:spPr>
      </p:pic>
      <p:sp>
        <p:nvSpPr>
          <p:cNvPr id="26" name="Rectangle 25">
            <a:extLst>
              <a:ext uri="{FF2B5EF4-FFF2-40B4-BE49-F238E27FC236}">
                <a16:creationId xmlns:a16="http://schemas.microsoft.com/office/drawing/2014/main" id="{4CDE3AE1-0882-4EB5-A145-A16C7057FF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20" y="977099"/>
            <a:ext cx="6599716"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27DDDD2-A00E-491F-BFD3-56E7261A7E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0" name="Straight Connector 29">
            <a:extLst>
              <a:ext uri="{FF2B5EF4-FFF2-40B4-BE49-F238E27FC236}">
                <a16:creationId xmlns:a16="http://schemas.microsoft.com/office/drawing/2014/main" id="{BE0CFF93-B6EB-4924-81B1-735AA31F21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company&#10;&#10;Description automatically generated">
            <a:extLst>
              <a:ext uri="{FF2B5EF4-FFF2-40B4-BE49-F238E27FC236}">
                <a16:creationId xmlns:a16="http://schemas.microsoft.com/office/drawing/2014/main" id="{0CA7C31A-CE27-C964-E317-C1B79D8F5D09}"/>
              </a:ext>
            </a:extLst>
          </p:cNvPr>
          <p:cNvPicPr>
            <a:picLocks noChangeAspect="1"/>
          </p:cNvPicPr>
          <p:nvPr/>
        </p:nvPicPr>
        <p:blipFill>
          <a:blip r:embed="rId4"/>
          <a:stretch>
            <a:fillRect/>
          </a:stretch>
        </p:blipFill>
        <p:spPr>
          <a:xfrm>
            <a:off x="1117357" y="972903"/>
            <a:ext cx="6590069" cy="4256819"/>
          </a:xfrm>
          <a:prstGeom prst="rect">
            <a:avLst/>
          </a:prstGeom>
        </p:spPr>
      </p:pic>
    </p:spTree>
    <p:extLst>
      <p:ext uri="{BB962C8B-B14F-4D97-AF65-F5344CB8AC3E}">
        <p14:creationId xmlns:p14="http://schemas.microsoft.com/office/powerpoint/2010/main" val="317262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1197774" y="1036720"/>
            <a:ext cx="2731458" cy="535629"/>
          </a:xfrm>
        </p:spPr>
        <p:txBody>
          <a:bodyPr anchor="t">
            <a:normAutofit fontScale="90000"/>
          </a:bodyPr>
          <a:lstStyle/>
          <a:p>
            <a:r>
              <a:rPr lang="en-US" sz="3600" b="1" cap="none" spc="0">
                <a:ln w="9525">
                  <a:solidFill>
                    <a:schemeClr val="bg1"/>
                  </a:solidFill>
                  <a:prstDash val="solid"/>
                </a:ln>
                <a:effectLst>
                  <a:outerShdw blurRad="12700" dist="38100" dir="2700000" algn="tl" rotWithShape="0">
                    <a:schemeClr val="bg1">
                      <a:lumMod val="50000"/>
                    </a:schemeClr>
                  </a:outerShdw>
                </a:effectLst>
              </a:rPr>
              <a:t>SNAPSHOTS</a:t>
            </a:r>
            <a:br>
              <a:rPr lang="en-US" sz="3600" b="1" cap="none" spc="0">
                <a:ln w="9525">
                  <a:solidFill>
                    <a:schemeClr val="bg1"/>
                  </a:solidFill>
                  <a:prstDash val="solid"/>
                </a:ln>
                <a:effectLst>
                  <a:outerShdw blurRad="12700" dist="38100" dir="2700000" algn="tl" rotWithShape="0">
                    <a:schemeClr val="bg1">
                      <a:lumMod val="50000"/>
                    </a:schemeClr>
                  </a:outerShdw>
                </a:effectLst>
              </a:rPr>
            </a:br>
            <a:endParaRPr lang="en-US" sz="3400"/>
          </a:p>
        </p:txBody>
      </p:sp>
      <p:pic>
        <p:nvPicPr>
          <p:cNvPr id="3" name="Picture 2" descr="A screenshot of a computer program&#10;&#10;Description automatically generated">
            <a:extLst>
              <a:ext uri="{FF2B5EF4-FFF2-40B4-BE49-F238E27FC236}">
                <a16:creationId xmlns:a16="http://schemas.microsoft.com/office/drawing/2014/main" id="{3CB2CCB8-F3A0-DABC-E6DA-A32216509D25}"/>
              </a:ext>
            </a:extLst>
          </p:cNvPr>
          <p:cNvPicPr>
            <a:picLocks noChangeAspect="1"/>
          </p:cNvPicPr>
          <p:nvPr/>
        </p:nvPicPr>
        <p:blipFill>
          <a:blip r:embed="rId3"/>
          <a:stretch>
            <a:fillRect/>
          </a:stretch>
        </p:blipFill>
        <p:spPr>
          <a:xfrm>
            <a:off x="1193442" y="1577231"/>
            <a:ext cx="9794383" cy="4347482"/>
          </a:xfrm>
          <a:prstGeom prst="rect">
            <a:avLst/>
          </a:prstGeom>
        </p:spPr>
      </p:pic>
    </p:spTree>
    <p:extLst>
      <p:ext uri="{BB962C8B-B14F-4D97-AF65-F5344CB8AC3E}">
        <p14:creationId xmlns:p14="http://schemas.microsoft.com/office/powerpoint/2010/main" val="328107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CB2CCB8-F3A0-DABC-E6DA-A32216509D25}"/>
              </a:ext>
            </a:extLst>
          </p:cNvPr>
          <p:cNvPicPr>
            <a:picLocks noChangeAspect="1"/>
          </p:cNvPicPr>
          <p:nvPr/>
        </p:nvPicPr>
        <p:blipFill>
          <a:blip r:embed="rId3"/>
          <a:stretch>
            <a:fillRect/>
          </a:stretch>
        </p:blipFill>
        <p:spPr>
          <a:xfrm>
            <a:off x="1077940" y="1029879"/>
            <a:ext cx="9821471" cy="4894834"/>
          </a:xfrm>
          <a:prstGeom prst="rect">
            <a:avLst/>
          </a:prstGeom>
        </p:spPr>
      </p:pic>
    </p:spTree>
    <p:extLst>
      <p:ext uri="{BB962C8B-B14F-4D97-AF65-F5344CB8AC3E}">
        <p14:creationId xmlns:p14="http://schemas.microsoft.com/office/powerpoint/2010/main" val="1675238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CB2CCB8-F3A0-DABC-E6DA-A32216509D25}"/>
              </a:ext>
            </a:extLst>
          </p:cNvPr>
          <p:cNvPicPr>
            <a:picLocks noChangeAspect="1"/>
          </p:cNvPicPr>
          <p:nvPr/>
        </p:nvPicPr>
        <p:blipFill rotWithShape="1">
          <a:blip r:embed="rId3"/>
          <a:srcRect r="1712" b="8621"/>
          <a:stretch/>
        </p:blipFill>
        <p:spPr>
          <a:xfrm>
            <a:off x="1067208" y="897555"/>
            <a:ext cx="9653299" cy="4067199"/>
          </a:xfrm>
          <a:prstGeom prst="rect">
            <a:avLst/>
          </a:prstGeom>
        </p:spPr>
      </p:pic>
    </p:spTree>
    <p:extLst>
      <p:ext uri="{BB962C8B-B14F-4D97-AF65-F5344CB8AC3E}">
        <p14:creationId xmlns:p14="http://schemas.microsoft.com/office/powerpoint/2010/main" val="37419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3CB2CCB8-F3A0-DABC-E6DA-A32216509D25}"/>
              </a:ext>
            </a:extLst>
          </p:cNvPr>
          <p:cNvPicPr>
            <a:picLocks noChangeAspect="1"/>
          </p:cNvPicPr>
          <p:nvPr/>
        </p:nvPicPr>
        <p:blipFill rotWithShape="1">
          <a:blip r:embed="rId3"/>
          <a:srcRect l="-5626" t="-2755" r="24433" b="2755"/>
          <a:stretch/>
        </p:blipFill>
        <p:spPr>
          <a:xfrm>
            <a:off x="237972" y="1177702"/>
            <a:ext cx="10838966" cy="4067207"/>
          </a:xfrm>
          <a:prstGeom prst="rect">
            <a:avLst/>
          </a:prstGeom>
        </p:spPr>
      </p:pic>
    </p:spTree>
    <p:extLst>
      <p:ext uri="{BB962C8B-B14F-4D97-AF65-F5344CB8AC3E}">
        <p14:creationId xmlns:p14="http://schemas.microsoft.com/office/powerpoint/2010/main" val="160296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A9F-E7AD-4630-E193-EA7E1D028991}"/>
              </a:ext>
            </a:extLst>
          </p:cNvPr>
          <p:cNvSpPr>
            <a:spLocks noGrp="1"/>
          </p:cNvSpPr>
          <p:nvPr>
            <p:ph type="title"/>
          </p:nvPr>
        </p:nvSpPr>
        <p:spPr/>
        <p:txBody>
          <a:bodyPr/>
          <a:lstStyle/>
          <a:p>
            <a:r>
              <a:rPr lang="en-US"/>
              <a:t>Snapshots of Frontend</a:t>
            </a:r>
          </a:p>
        </p:txBody>
      </p:sp>
      <p:pic>
        <p:nvPicPr>
          <p:cNvPr id="4" name="Content Placeholder 3" descr="A screenshot of a login form&#10;&#10;Description automatically generated">
            <a:extLst>
              <a:ext uri="{FF2B5EF4-FFF2-40B4-BE49-F238E27FC236}">
                <a16:creationId xmlns:a16="http://schemas.microsoft.com/office/drawing/2014/main" id="{71DADE50-963B-2786-FADA-2F078E034EBC}"/>
              </a:ext>
            </a:extLst>
          </p:cNvPr>
          <p:cNvPicPr>
            <a:picLocks noGrp="1" noChangeAspect="1"/>
          </p:cNvPicPr>
          <p:nvPr>
            <p:ph idx="1"/>
          </p:nvPr>
        </p:nvPicPr>
        <p:blipFill>
          <a:blip r:embed="rId2"/>
          <a:stretch>
            <a:fillRect/>
          </a:stretch>
        </p:blipFill>
        <p:spPr>
          <a:xfrm>
            <a:off x="2169027" y="1546348"/>
            <a:ext cx="7841849" cy="3981449"/>
          </a:xfrm>
        </p:spPr>
      </p:pic>
    </p:spTree>
    <p:extLst>
      <p:ext uri="{BB962C8B-B14F-4D97-AF65-F5344CB8AC3E}">
        <p14:creationId xmlns:p14="http://schemas.microsoft.com/office/powerpoint/2010/main" val="386984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F2C8-A68C-D7DC-5A58-4A8C34782CB8}"/>
              </a:ext>
            </a:extLst>
          </p:cNvPr>
          <p:cNvSpPr>
            <a:spLocks noGrp="1"/>
          </p:cNvSpPr>
          <p:nvPr>
            <p:ph type="title"/>
          </p:nvPr>
        </p:nvSpPr>
        <p:spPr>
          <a:xfrm>
            <a:off x="3948104" y="1087693"/>
            <a:ext cx="4767471" cy="1240934"/>
          </a:xfrm>
        </p:spPr>
        <p:txBody>
          <a:bodyPr>
            <a:normAutofit/>
          </a:bodyPr>
          <a:lstStyle/>
          <a:p>
            <a:r>
              <a:rPr lang="en-US" b="1" cap="none">
                <a:ln w="13462">
                  <a:solidFill>
                    <a:schemeClr val="bg1"/>
                  </a:solidFill>
                  <a:prstDash val="solid"/>
                </a:ln>
                <a:solidFill>
                  <a:schemeClr val="tx1">
                    <a:lumMod val="85000"/>
                    <a:lumOff val="15000"/>
                  </a:schemeClr>
                </a:solidFill>
                <a:effectLst>
                  <a:outerShdw dist="38100" dir="2700000" algn="bl" rotWithShape="0">
                    <a:schemeClr val="accent5"/>
                  </a:outerShdw>
                </a:effectLst>
              </a:rPr>
              <a:t>CONTENTS</a:t>
            </a:r>
            <a:endParaRPr lang="en-US"/>
          </a:p>
        </p:txBody>
      </p:sp>
      <p:sp>
        <p:nvSpPr>
          <p:cNvPr id="3" name="Content Placeholder 2">
            <a:extLst>
              <a:ext uri="{FF2B5EF4-FFF2-40B4-BE49-F238E27FC236}">
                <a16:creationId xmlns:a16="http://schemas.microsoft.com/office/drawing/2014/main" id="{C1964EDD-7621-3A3A-6A08-7FD138A6B2F2}"/>
              </a:ext>
            </a:extLst>
          </p:cNvPr>
          <p:cNvSpPr>
            <a:spLocks noGrp="1"/>
          </p:cNvSpPr>
          <p:nvPr>
            <p:ph idx="1"/>
          </p:nvPr>
        </p:nvSpPr>
        <p:spPr>
          <a:xfrm>
            <a:off x="4032079" y="1962539"/>
            <a:ext cx="4767471" cy="3809999"/>
          </a:xfrm>
        </p:spPr>
        <p:txBody>
          <a:bodyPr vert="horz" lIns="91440" tIns="45720" rIns="91440" bIns="45720" rtlCol="0">
            <a:normAutofit/>
          </a:bodyPr>
          <a:lstStyle/>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ABSTRACT</a:t>
            </a: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IMPLEMENTATION</a:t>
            </a:r>
            <a:endPar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endParaRP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a:t>
            </a:r>
            <a:endPar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endParaRPr>
          </a:p>
          <a:p>
            <a:pPr marL="457200" indent="-457200">
              <a:lnSpc>
                <a:spcPct val="90000"/>
              </a:lnSpc>
              <a:buAutoNum type="arabicPeriod"/>
            </a:pPr>
            <a:r>
              <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rPr>
              <a:t>MODULES &amp; DESCRIPTION</a:t>
            </a:r>
          </a:p>
          <a:p>
            <a:pPr marL="457200" indent="-457200">
              <a:lnSpc>
                <a:spcPct val="90000"/>
              </a:lnSpc>
              <a:buAutoNum type="arabicPeriod"/>
            </a:pPr>
            <a:r>
              <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rPr>
              <a:t>DIAGRAMS</a:t>
            </a: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SNAPSHOTS</a:t>
            </a:r>
            <a:endPar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endParaRP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endParaRPr>
          </a:p>
          <a:p>
            <a:pPr marL="457200" indent="-457200">
              <a:lnSpc>
                <a:spcPct val="90000"/>
              </a:lnSpc>
              <a:buAutoNum type="arabicPeriod"/>
            </a:pPr>
            <a:r>
              <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rPr>
              <a:t>FUTURE SCOPE</a:t>
            </a:r>
            <a:endParaRPr lang="en-US" b="1">
              <a:ln w="13462">
                <a:solidFill>
                  <a:prstClr val="white"/>
                </a:solidFill>
                <a:prstDash val="solid"/>
              </a:ln>
              <a:solidFill>
                <a:schemeClr val="tx1">
                  <a:lumMod val="85000"/>
                  <a:lumOff val="15000"/>
                </a:schemeClr>
              </a:solidFill>
              <a:effectLst>
                <a:outerShdw dist="38100" dir="2700000" algn="bl" rotWithShape="0">
                  <a:srgbClr val="DF8822"/>
                </a:outerShdw>
              </a:effectLst>
            </a:endParaRPr>
          </a:p>
          <a:p>
            <a:pPr marL="457200" indent="-457200">
              <a:lnSpc>
                <a:spcPct val="90000"/>
              </a:lnSpc>
              <a:buAutoNum type="arabicPeriod"/>
            </a:pPr>
            <a:endParaRPr lang="en-US"/>
          </a:p>
          <a:p>
            <a:pPr marL="457200" indent="-457200">
              <a:lnSpc>
                <a:spcPct val="90000"/>
              </a:lnSpc>
              <a:buAutoNum type="arabicPeriod"/>
            </a:pPr>
            <a:endParaRPr lang="en-US"/>
          </a:p>
          <a:p>
            <a:pPr marL="457200" indent="-457200">
              <a:lnSpc>
                <a:spcPct val="90000"/>
              </a:lnSpc>
              <a:buAutoNum type="arabicPeriod"/>
            </a:pPr>
            <a:endParaRPr lang="en-US"/>
          </a:p>
          <a:p>
            <a:pPr marL="457200" indent="-457200">
              <a:lnSpc>
                <a:spcPct val="90000"/>
              </a:lnSpc>
              <a:buAutoNum type="arabicPeriod"/>
            </a:pPr>
            <a:endParaRPr lang="en-US"/>
          </a:p>
        </p:txBody>
      </p:sp>
    </p:spTree>
    <p:extLst>
      <p:ext uri="{BB962C8B-B14F-4D97-AF65-F5344CB8AC3E}">
        <p14:creationId xmlns:p14="http://schemas.microsoft.com/office/powerpoint/2010/main" val="399479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EF9D-7FEA-6CA7-D213-582D78C63DA7}"/>
              </a:ext>
            </a:extLst>
          </p:cNvPr>
          <p:cNvSpPr>
            <a:spLocks noGrp="1"/>
          </p:cNvSpPr>
          <p:nvPr>
            <p:ph type="title"/>
          </p:nvPr>
        </p:nvSpPr>
        <p:spPr/>
        <p:txBody>
          <a:bodyPr/>
          <a:lstStyle/>
          <a:p>
            <a:r>
              <a:rPr lang="en-US"/>
              <a:t>Employee</a:t>
            </a:r>
          </a:p>
        </p:txBody>
      </p:sp>
      <p:pic>
        <p:nvPicPr>
          <p:cNvPr id="4" name="Content Placeholder 3">
            <a:extLst>
              <a:ext uri="{FF2B5EF4-FFF2-40B4-BE49-F238E27FC236}">
                <a16:creationId xmlns:a16="http://schemas.microsoft.com/office/drawing/2014/main" id="{3C7A34F6-131E-B2EA-7805-2D42E12E452B}"/>
              </a:ext>
            </a:extLst>
          </p:cNvPr>
          <p:cNvPicPr>
            <a:picLocks noGrp="1" noChangeAspect="1"/>
          </p:cNvPicPr>
          <p:nvPr>
            <p:ph idx="1"/>
          </p:nvPr>
        </p:nvPicPr>
        <p:blipFill>
          <a:blip r:embed="rId2"/>
          <a:stretch>
            <a:fillRect/>
          </a:stretch>
        </p:blipFill>
        <p:spPr>
          <a:xfrm>
            <a:off x="2640415" y="1532672"/>
            <a:ext cx="7197500" cy="4118027"/>
          </a:xfrm>
        </p:spPr>
      </p:pic>
    </p:spTree>
    <p:extLst>
      <p:ext uri="{BB962C8B-B14F-4D97-AF65-F5344CB8AC3E}">
        <p14:creationId xmlns:p14="http://schemas.microsoft.com/office/powerpoint/2010/main" val="2463966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and blue invoice with blue text&#10;&#10;Description automatically generated">
            <a:extLst>
              <a:ext uri="{FF2B5EF4-FFF2-40B4-BE49-F238E27FC236}">
                <a16:creationId xmlns:a16="http://schemas.microsoft.com/office/drawing/2014/main" id="{8CC8F152-7802-7EAF-F239-D36370D4F043}"/>
              </a:ext>
            </a:extLst>
          </p:cNvPr>
          <p:cNvPicPr>
            <a:picLocks noGrp="1" noChangeAspect="1"/>
          </p:cNvPicPr>
          <p:nvPr>
            <p:ph idx="1"/>
          </p:nvPr>
        </p:nvPicPr>
        <p:blipFill>
          <a:blip r:embed="rId2"/>
          <a:stretch>
            <a:fillRect/>
          </a:stretch>
        </p:blipFill>
        <p:spPr>
          <a:xfrm>
            <a:off x="2691994" y="1163963"/>
            <a:ext cx="6790198" cy="4693249"/>
          </a:xfrm>
        </p:spPr>
      </p:pic>
    </p:spTree>
    <p:extLst>
      <p:ext uri="{BB962C8B-B14F-4D97-AF65-F5344CB8AC3E}">
        <p14:creationId xmlns:p14="http://schemas.microsoft.com/office/powerpoint/2010/main" val="35604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0A994A-0F1C-DDA3-D8B5-9A8EB3AB1C0D}"/>
              </a:ext>
            </a:extLst>
          </p:cNvPr>
          <p:cNvPicPr>
            <a:picLocks noGrp="1" noChangeAspect="1"/>
          </p:cNvPicPr>
          <p:nvPr>
            <p:ph idx="1"/>
          </p:nvPr>
        </p:nvPicPr>
        <p:blipFill>
          <a:blip r:embed="rId2"/>
          <a:stretch>
            <a:fillRect/>
          </a:stretch>
        </p:blipFill>
        <p:spPr>
          <a:xfrm>
            <a:off x="2829607" y="1225414"/>
            <a:ext cx="6536438" cy="4302382"/>
          </a:xfrm>
        </p:spPr>
      </p:pic>
    </p:spTree>
    <p:extLst>
      <p:ext uri="{BB962C8B-B14F-4D97-AF65-F5344CB8AC3E}">
        <p14:creationId xmlns:p14="http://schemas.microsoft.com/office/powerpoint/2010/main" val="2934706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product list&#10;&#10;Description automatically generated">
            <a:extLst>
              <a:ext uri="{FF2B5EF4-FFF2-40B4-BE49-F238E27FC236}">
                <a16:creationId xmlns:a16="http://schemas.microsoft.com/office/drawing/2014/main" id="{E2CE0EF3-C571-BA92-2E30-E832A4858843}"/>
              </a:ext>
            </a:extLst>
          </p:cNvPr>
          <p:cNvPicPr>
            <a:picLocks noGrp="1" noChangeAspect="1"/>
          </p:cNvPicPr>
          <p:nvPr>
            <p:ph idx="1"/>
          </p:nvPr>
        </p:nvPicPr>
        <p:blipFill>
          <a:blip r:embed="rId2"/>
          <a:stretch>
            <a:fillRect/>
          </a:stretch>
        </p:blipFill>
        <p:spPr>
          <a:xfrm>
            <a:off x="1914320" y="1717026"/>
            <a:ext cx="8367014" cy="4056576"/>
          </a:xfrm>
        </p:spPr>
      </p:pic>
      <p:sp>
        <p:nvSpPr>
          <p:cNvPr id="5" name="TextBox 4">
            <a:extLst>
              <a:ext uri="{FF2B5EF4-FFF2-40B4-BE49-F238E27FC236}">
                <a16:creationId xmlns:a16="http://schemas.microsoft.com/office/drawing/2014/main" id="{7EEA0810-8268-8331-8DFE-3FC965A58BBA}"/>
              </a:ext>
            </a:extLst>
          </p:cNvPr>
          <p:cNvSpPr txBox="1"/>
          <p:nvPr/>
        </p:nvSpPr>
        <p:spPr>
          <a:xfrm>
            <a:off x="1198306" y="995515"/>
            <a:ext cx="322620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t>Customer</a:t>
            </a:r>
          </a:p>
        </p:txBody>
      </p:sp>
    </p:spTree>
    <p:extLst>
      <p:ext uri="{BB962C8B-B14F-4D97-AF65-F5344CB8AC3E}">
        <p14:creationId xmlns:p14="http://schemas.microsoft.com/office/powerpoint/2010/main" val="4185728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1197774" y="1036720"/>
            <a:ext cx="3001002" cy="535629"/>
          </a:xfrm>
        </p:spPr>
        <p:txBody>
          <a:bodyPr anchor="t">
            <a:normAutofit fontScale="90000"/>
          </a:bodyPr>
          <a:lstStyle/>
          <a:p>
            <a:r>
              <a:rPr lang="en-US" sz="3600" b="1">
                <a:ln w="9525">
                  <a:solidFill>
                    <a:schemeClr val="bg1"/>
                  </a:solidFill>
                  <a:prstDash val="solid"/>
                </a:ln>
                <a:effectLst>
                  <a:outerShdw blurRad="12700" dist="38100" dir="2700000" algn="tl" rotWithShape="0">
                    <a:schemeClr val="bg1">
                      <a:lumMod val="50000"/>
                    </a:schemeClr>
                  </a:outerShdw>
                </a:effectLst>
              </a:rPr>
              <a:t>CONCLUSION</a:t>
            </a:r>
            <a:br>
              <a:rPr lang="en-US" sz="3600" b="1" cap="none" spc="0">
                <a:ln w="9525">
                  <a:solidFill>
                    <a:schemeClr val="bg1"/>
                  </a:solidFill>
                  <a:prstDash val="solid"/>
                </a:ln>
                <a:effectLst>
                  <a:outerShdw blurRad="12700" dist="38100" dir="2700000" algn="tl" rotWithShape="0">
                    <a:schemeClr val="bg1">
                      <a:lumMod val="50000"/>
                    </a:schemeClr>
                  </a:outerShdw>
                </a:effectLst>
              </a:rPr>
            </a:br>
            <a:endParaRPr lang="en-US" sz="3400"/>
          </a:p>
        </p:txBody>
      </p:sp>
      <p:sp>
        <p:nvSpPr>
          <p:cNvPr id="4" name="TextBox 3">
            <a:extLst>
              <a:ext uri="{FF2B5EF4-FFF2-40B4-BE49-F238E27FC236}">
                <a16:creationId xmlns:a16="http://schemas.microsoft.com/office/drawing/2014/main" id="{394D25AD-9949-98D2-B68B-0A917E8AAD81}"/>
              </a:ext>
            </a:extLst>
          </p:cNvPr>
          <p:cNvSpPr txBox="1"/>
          <p:nvPr/>
        </p:nvSpPr>
        <p:spPr>
          <a:xfrm>
            <a:off x="1073020" y="1847662"/>
            <a:ext cx="9778482" cy="3363678"/>
          </a:xfrm>
          <a:prstGeom prst="rect">
            <a:avLst/>
          </a:prstGeom>
          <a:noFill/>
        </p:spPr>
        <p:txBody>
          <a:bodyPr wrap="square" lIns="91440" tIns="45720" rIns="91440" bIns="45720" anchor="t">
            <a:spAutoFit/>
          </a:bodyPr>
          <a:lstStyle/>
          <a:p>
            <a:pPr algn="just">
              <a:lnSpc>
                <a:spcPct val="150000"/>
              </a:lnSpc>
            </a:pPr>
            <a:r>
              <a:rPr lang="en-US" b="0" i="0">
                <a:effectLst/>
                <a:latin typeface="+mj-lt"/>
              </a:rPr>
              <a:t>In conclusion, our Order Processing System has successfully addressed the critical need for efficiency and accuracy in managing customer orders. Through the strategic utilization of a robust Database Management System, we have streamlined order creation, tracking, </a:t>
            </a:r>
            <a:r>
              <a:rPr lang="en-US">
                <a:latin typeface="+mj-lt"/>
              </a:rPr>
              <a:t>product</a:t>
            </a:r>
            <a:r>
              <a:rPr lang="en-US" b="0" i="0">
                <a:effectLst/>
                <a:latin typeface="+mj-lt"/>
              </a:rPr>
              <a:t> management resulting in significantly improved operational efficiency.</a:t>
            </a:r>
          </a:p>
          <a:p>
            <a:pPr algn="just">
              <a:lnSpc>
                <a:spcPct val="150000"/>
              </a:lnSpc>
            </a:pPr>
            <a:r>
              <a:rPr lang="en-US">
                <a:latin typeface="+mj-lt"/>
              </a:rPr>
              <a:t> </a:t>
            </a:r>
            <a:r>
              <a:rPr lang="en-US" b="0" i="0">
                <a:effectLst/>
                <a:latin typeface="+mj-lt"/>
              </a:rPr>
              <a:t>Real-time order tracking and automated invoice generation will enhance customer satisfaction, while the normalization of our database schema has ensured data integrity and accuracy.</a:t>
            </a:r>
            <a:r>
              <a:rPr lang="en-US">
                <a:latin typeface="+mj-lt"/>
              </a:rPr>
              <a:t> </a:t>
            </a:r>
            <a:endParaRPr lang="en-IN">
              <a:latin typeface="+mj-lt"/>
            </a:endParaRPr>
          </a:p>
        </p:txBody>
      </p:sp>
    </p:spTree>
    <p:extLst>
      <p:ext uri="{BB962C8B-B14F-4D97-AF65-F5344CB8AC3E}">
        <p14:creationId xmlns:p14="http://schemas.microsoft.com/office/powerpoint/2010/main" val="3529327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1197774" y="1036720"/>
            <a:ext cx="3633826" cy="535629"/>
          </a:xfrm>
        </p:spPr>
        <p:txBody>
          <a:bodyPr anchor="t">
            <a:normAutofit fontScale="90000"/>
          </a:bodyPr>
          <a:lstStyle/>
          <a:p>
            <a:r>
              <a:rPr lang="en-US" sz="3600" b="1">
                <a:ln w="9525">
                  <a:solidFill>
                    <a:schemeClr val="bg1"/>
                  </a:solidFill>
                  <a:prstDash val="solid"/>
                </a:ln>
                <a:effectLst>
                  <a:outerShdw blurRad="12700" dist="38100" dir="2700000" algn="tl" rotWithShape="0">
                    <a:schemeClr val="bg1">
                      <a:lumMod val="50000"/>
                    </a:schemeClr>
                  </a:outerShdw>
                </a:effectLst>
              </a:rPr>
              <a:t>FUTURE SCOPE</a:t>
            </a:r>
            <a:br>
              <a:rPr lang="en-US" sz="3600" b="1" cap="none" spc="0">
                <a:ln w="9525">
                  <a:solidFill>
                    <a:schemeClr val="bg1"/>
                  </a:solidFill>
                  <a:prstDash val="solid"/>
                </a:ln>
                <a:effectLst>
                  <a:outerShdw blurRad="12700" dist="38100" dir="2700000" algn="tl" rotWithShape="0">
                    <a:schemeClr val="bg1">
                      <a:lumMod val="50000"/>
                    </a:schemeClr>
                  </a:outerShdw>
                </a:effectLst>
              </a:rPr>
            </a:br>
            <a:endParaRPr lang="en-US" sz="3400"/>
          </a:p>
        </p:txBody>
      </p:sp>
      <p:sp>
        <p:nvSpPr>
          <p:cNvPr id="4" name="TextBox 3">
            <a:extLst>
              <a:ext uri="{FF2B5EF4-FFF2-40B4-BE49-F238E27FC236}">
                <a16:creationId xmlns:a16="http://schemas.microsoft.com/office/drawing/2014/main" id="{B3EF7E35-0CA8-DCCE-5A01-D8A2B985B3FD}"/>
              </a:ext>
            </a:extLst>
          </p:cNvPr>
          <p:cNvSpPr txBox="1"/>
          <p:nvPr/>
        </p:nvSpPr>
        <p:spPr>
          <a:xfrm>
            <a:off x="1202791" y="1572349"/>
            <a:ext cx="9588414" cy="4801314"/>
          </a:xfrm>
          <a:prstGeom prst="rect">
            <a:avLst/>
          </a:prstGeom>
          <a:noFill/>
        </p:spPr>
        <p:txBody>
          <a:bodyPr wrap="square" lIns="91440" tIns="45720" rIns="91440" bIns="45720" anchor="t">
            <a:spAutoFit/>
          </a:bodyPr>
          <a:lstStyle/>
          <a:p>
            <a:pPr marL="285750" indent="-285750">
              <a:buFont typeface="Wingdings" panose="05000000000000000000" pitchFamily="2" charset="2"/>
              <a:buChar char="Ø"/>
            </a:pPr>
            <a:endParaRPr lang="en-US" b="1">
              <a:latin typeface="+mj-lt"/>
            </a:endParaRPr>
          </a:p>
          <a:p>
            <a:pPr marL="285750" indent="-285750">
              <a:buFont typeface="Wingdings" panose="05000000000000000000" pitchFamily="2" charset="2"/>
              <a:buChar char="Ø"/>
            </a:pPr>
            <a:r>
              <a:rPr lang="en-US" b="1" i="0">
                <a:effectLst/>
                <a:latin typeface="+mj-lt"/>
              </a:rPr>
              <a:t>Advanced Analytics:</a:t>
            </a:r>
            <a:r>
              <a:rPr lang="en-US" b="0" i="0">
                <a:solidFill>
                  <a:srgbClr val="374151"/>
                </a:solidFill>
                <a:effectLst/>
                <a:latin typeface="+mj-lt"/>
              </a:rPr>
              <a:t> Implement advanced data analytics and reporting features to gain deeper insights into order trends, customer behavior, and inventory management.</a:t>
            </a:r>
            <a:r>
              <a:rPr lang="en-US">
                <a:solidFill>
                  <a:srgbClr val="374151"/>
                </a:solidFill>
                <a:latin typeface="+mj-lt"/>
              </a:rPr>
              <a:t> </a:t>
            </a:r>
            <a:endParaRPr lang="en-US"/>
          </a:p>
          <a:p>
            <a:pPr marL="285750" indent="-285750">
              <a:buFont typeface="Wingdings" panose="05000000000000000000" pitchFamily="2" charset="2"/>
              <a:buChar char="Ø"/>
            </a:pPr>
            <a:r>
              <a:rPr lang="en-US" b="1" i="0">
                <a:effectLst/>
                <a:latin typeface="+mj-lt"/>
              </a:rPr>
              <a:t>Mobile Application:</a:t>
            </a:r>
            <a:r>
              <a:rPr lang="en-US" b="0" i="0">
                <a:solidFill>
                  <a:srgbClr val="374151"/>
                </a:solidFill>
                <a:effectLst/>
                <a:latin typeface="+mj-lt"/>
              </a:rPr>
              <a:t> Develop a mobile application to allow customers to place orders and track their status conveniently. Additionally, consider providing a mobile app for field sales representatives to input orders while on-site.</a:t>
            </a:r>
          </a:p>
          <a:p>
            <a:pPr marL="285750" indent="-285750">
              <a:buFont typeface="Wingdings" panose="05000000000000000000" pitchFamily="2" charset="2"/>
              <a:buChar char="Ø"/>
            </a:pPr>
            <a:r>
              <a:rPr lang="en-US" b="1" i="0">
                <a:effectLst/>
                <a:latin typeface="+mj-lt"/>
              </a:rPr>
              <a:t>Customer Self-Service Portal:</a:t>
            </a:r>
            <a:r>
              <a:rPr lang="en-US" b="0" i="0">
                <a:solidFill>
                  <a:srgbClr val="374151"/>
                </a:solidFill>
                <a:effectLst/>
                <a:latin typeface="+mj-lt"/>
              </a:rPr>
              <a:t> Expand the customer self-service capabilities, allowing customers to modify orders, request returns, and manage their profiles independently.</a:t>
            </a:r>
            <a:endParaRPr lang="en-US">
              <a:solidFill>
                <a:srgbClr val="374151"/>
              </a:solidFill>
              <a:latin typeface="+mj-lt"/>
            </a:endParaRPr>
          </a:p>
          <a:p>
            <a:pPr marL="285750" indent="-285750">
              <a:buFont typeface="Wingdings" panose="05000000000000000000" pitchFamily="2" charset="2"/>
              <a:buChar char="Ø"/>
            </a:pPr>
            <a:r>
              <a:rPr lang="en-US" b="1" i="0">
                <a:effectLst/>
                <a:latin typeface="+mj-lt"/>
              </a:rPr>
              <a:t>Customer Feedback and Surveys:</a:t>
            </a:r>
            <a:r>
              <a:rPr lang="en-US" b="0" i="0">
                <a:solidFill>
                  <a:srgbClr val="374151"/>
                </a:solidFill>
                <a:effectLst/>
                <a:latin typeface="+mj-lt"/>
              </a:rPr>
              <a:t> Incorporate mechanisms for collecting customer feedback and conducting surveys to gauge satisfaction and gather insights for continuous improvement.</a:t>
            </a:r>
          </a:p>
          <a:p>
            <a:pPr marL="285750" indent="-285750">
              <a:buFont typeface="Wingdings" panose="05000000000000000000" pitchFamily="2" charset="2"/>
              <a:buChar char="Ø"/>
            </a:pPr>
            <a:r>
              <a:rPr lang="en-US" b="1" i="0">
                <a:effectLst/>
                <a:latin typeface="+mj-lt"/>
              </a:rPr>
              <a:t>Mobile Notification Services:</a:t>
            </a:r>
            <a:r>
              <a:rPr lang="en-US" b="0" i="0">
                <a:solidFill>
                  <a:srgbClr val="374151"/>
                </a:solidFill>
                <a:effectLst/>
                <a:latin typeface="+mj-lt"/>
              </a:rPr>
              <a:t> Develop mobile notification services that provide customers with real-time updates on their orders through SMS, email, or push notifications via a mobile app.</a:t>
            </a:r>
          </a:p>
          <a:p>
            <a:pPr marL="285750" indent="-285750">
              <a:buFont typeface="Wingdings" panose="05000000000000000000" pitchFamily="2" charset="2"/>
              <a:buChar char="Ø"/>
            </a:pPr>
            <a:endParaRPr lang="en-US">
              <a:solidFill>
                <a:srgbClr val="374151"/>
              </a:solidFill>
              <a:latin typeface="Söhne"/>
            </a:endParaRPr>
          </a:p>
        </p:txBody>
      </p:sp>
    </p:spTree>
    <p:extLst>
      <p:ext uri="{BB962C8B-B14F-4D97-AF65-F5344CB8AC3E}">
        <p14:creationId xmlns:p14="http://schemas.microsoft.com/office/powerpoint/2010/main" val="327534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2000"/>
                <a:hueMod val="96000"/>
                <a:satMod val="128000"/>
                <a:lumMod val="114000"/>
              </a:schemeClr>
            </a:gs>
            <a:gs pos="100000">
              <a:schemeClr val="bg1">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9460-D7DC-6D73-4C94-6536445526D7}"/>
              </a:ext>
            </a:extLst>
          </p:cNvPr>
          <p:cNvSpPr>
            <a:spLocks noGrp="1"/>
          </p:cNvSpPr>
          <p:nvPr>
            <p:ph type="title"/>
          </p:nvPr>
        </p:nvSpPr>
        <p:spPr>
          <a:xfrm>
            <a:off x="1050445" y="1248698"/>
            <a:ext cx="9291215" cy="4360606"/>
          </a:xfrm>
        </p:spPr>
        <p:txBody>
          <a:bodyPr vert="horz" lIns="91440" tIns="45720" rIns="91440" bIns="45720" rtlCol="0" anchor="ctr">
            <a:normAutofit/>
          </a:bodyPr>
          <a:lstStyle/>
          <a:p>
            <a:br>
              <a:rPr lang="en-US" sz="7200"/>
            </a:br>
            <a:endParaRPr lang="en-US" sz="7200">
              <a:solidFill>
                <a:schemeClr val="bg2"/>
              </a:solidFill>
            </a:endParaRPr>
          </a:p>
        </p:txBody>
      </p:sp>
      <p:sp>
        <p:nvSpPr>
          <p:cNvPr id="3" name="Rectangle 2">
            <a:extLst>
              <a:ext uri="{FF2B5EF4-FFF2-40B4-BE49-F238E27FC236}">
                <a16:creationId xmlns:a16="http://schemas.microsoft.com/office/drawing/2014/main" id="{B842A67F-5392-7342-5D8E-01372B779284}"/>
              </a:ext>
            </a:extLst>
          </p:cNvPr>
          <p:cNvSpPr/>
          <p:nvPr/>
        </p:nvSpPr>
        <p:spPr>
          <a:xfrm>
            <a:off x="3726039" y="2326715"/>
            <a:ext cx="5418151" cy="923330"/>
          </a:xfrm>
          <a:prstGeom prst="rect">
            <a:avLst/>
          </a:prstGeom>
          <a:noFill/>
        </p:spPr>
        <p:txBody>
          <a:bodyPr wrap="square" lIns="91440" tIns="45720" rIns="91440" bIns="45720">
            <a:spAutoFit/>
          </a:bodyPr>
          <a:lstStyle/>
          <a:p>
            <a:pPr algn="ctr"/>
            <a:r>
              <a:rPr lang="en-US"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54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Graphic 3" descr="Bullseye with solid fill">
            <a:extLst>
              <a:ext uri="{FF2B5EF4-FFF2-40B4-BE49-F238E27FC236}">
                <a16:creationId xmlns:a16="http://schemas.microsoft.com/office/drawing/2014/main" id="{BF8CDCCA-B704-975F-8695-D5632322FD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80248" y="2059405"/>
            <a:ext cx="1455821" cy="1455821"/>
          </a:xfrm>
          <a:prstGeom prst="rect">
            <a:avLst/>
          </a:prstGeom>
        </p:spPr>
      </p:pic>
    </p:spTree>
    <p:extLst>
      <p:ext uri="{BB962C8B-B14F-4D97-AF65-F5344CB8AC3E}">
        <p14:creationId xmlns:p14="http://schemas.microsoft.com/office/powerpoint/2010/main" val="13633706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7129" y="906623"/>
            <a:ext cx="4229982" cy="875523"/>
          </a:xfrm>
        </p:spPr>
        <p:txBody>
          <a:bodyPr vert="horz" lIns="91440" tIns="45720" rIns="91440" bIns="45720" rtlCol="0" anchor="t">
            <a:normAutofit/>
          </a:bodyPr>
          <a:lstStyle/>
          <a:p>
            <a:r>
              <a:rPr lang="en-US" sz="3200" b="1">
                <a:ln w="9525">
                  <a:solidFill>
                    <a:schemeClr val="bg1"/>
                  </a:solidFill>
                  <a:prstDash val="solid"/>
                </a:ln>
                <a:effectLst>
                  <a:outerShdw blurRad="12700" dist="38100" dir="2700000" algn="tl" rotWithShape="0">
                    <a:schemeClr val="bg1">
                      <a:lumMod val="50000"/>
                    </a:schemeClr>
                  </a:outerShdw>
                </a:effectLst>
              </a:rPr>
              <a:t>ABSTRACT</a:t>
            </a:r>
          </a:p>
        </p:txBody>
      </p:sp>
      <p:sp>
        <p:nvSpPr>
          <p:cNvPr id="3" name="Subtitle 2"/>
          <p:cNvSpPr>
            <a:spLocks noGrp="1"/>
          </p:cNvSpPr>
          <p:nvPr>
            <p:ph type="subTitle" idx="1"/>
          </p:nvPr>
        </p:nvSpPr>
        <p:spPr>
          <a:xfrm>
            <a:off x="973022" y="1417501"/>
            <a:ext cx="9913160" cy="3517986"/>
          </a:xfrm>
        </p:spPr>
        <p:txBody>
          <a:bodyPr vert="horz" lIns="91440" tIns="45720" rIns="91440" bIns="45720" rtlCol="0" anchor="t">
            <a:noAutofit/>
          </a:bodyPr>
          <a:lstStyle/>
          <a:p>
            <a:pPr algn="just">
              <a:lnSpc>
                <a:spcPct val="150000"/>
              </a:lnSpc>
            </a:pPr>
            <a:r>
              <a:rPr lang="en-US" sz="1800">
                <a:latin typeface="+mj-lt"/>
                <a:cs typeface="Times New Roman"/>
              </a:rPr>
              <a:t>This project is aimed at developing </a:t>
            </a:r>
            <a:r>
              <a:rPr lang="en-US">
                <a:latin typeface="+mj-lt"/>
                <a:cs typeface="Times New Roman"/>
              </a:rPr>
              <a:t>an</a:t>
            </a:r>
            <a:r>
              <a:rPr lang="en-US" sz="1800">
                <a:latin typeface="+mj-lt"/>
                <a:cs typeface="Times New Roman"/>
              </a:rPr>
              <a:t> order processing system that is useful for customers to browse mu</a:t>
            </a:r>
            <a:r>
              <a:rPr lang="en-US">
                <a:latin typeface="+mj-lt"/>
                <a:cs typeface="Times New Roman"/>
              </a:rPr>
              <a:t>lti range of products of different company. It is a useful application as it provides customers efficient service . Customer will be able to view product and can order them and can get the invoice after the order is accepted by the company.</a:t>
            </a:r>
          </a:p>
          <a:p>
            <a:pPr algn="just">
              <a:lnSpc>
                <a:spcPct val="150000"/>
              </a:lnSpc>
            </a:pPr>
            <a:r>
              <a:rPr lang="en-US" sz="1800">
                <a:latin typeface="+mj-lt"/>
                <a:cs typeface="Times New Roman"/>
              </a:rPr>
              <a:t>The compa</a:t>
            </a:r>
            <a:r>
              <a:rPr lang="en-US">
                <a:latin typeface="+mj-lt"/>
                <a:cs typeface="Times New Roman"/>
              </a:rPr>
              <a:t>ny will have employees who will login and can add products .They can also track the orders of the customer and accept the requested orders. As soon as the company accepts the order requests, invoice will be generated for the customers which both the customers as well as company can view. </a:t>
            </a:r>
            <a:r>
              <a:rPr lang="en-US" sz="1800">
                <a:latin typeface="+mj-lt"/>
                <a:cs typeface="Times New Roman"/>
              </a:rPr>
              <a:t>The project thus aims at providing </a:t>
            </a:r>
            <a:r>
              <a:rPr lang="en-US">
                <a:latin typeface="+mj-lt"/>
                <a:cs typeface="Times New Roman"/>
              </a:rPr>
              <a:t>an</a:t>
            </a:r>
            <a:r>
              <a:rPr lang="en-US" sz="1800">
                <a:latin typeface="+mj-lt"/>
                <a:cs typeface="Times New Roman"/>
              </a:rPr>
              <a:t> efficient and user</a:t>
            </a:r>
            <a:r>
              <a:rPr lang="en-US">
                <a:latin typeface="+mj-lt"/>
                <a:cs typeface="Times New Roman"/>
              </a:rPr>
              <a:t>-friendly interface for the customers to order the products and also to process and manage the products efficiently.</a:t>
            </a:r>
            <a:endParaRPr lang="en-US" sz="1800">
              <a:latin typeface="+mj-lt"/>
              <a:cs typeface="Times New Roman"/>
            </a:endParaRPr>
          </a:p>
          <a:p>
            <a:pPr>
              <a:lnSpc>
                <a:spcPct val="90000"/>
              </a:lnSpc>
              <a:buFont typeface="Wingdings 3" charset="2"/>
              <a:buChar char=""/>
            </a:pPr>
            <a:endParaRPr lang="en-US" sz="1800">
              <a:solidFill>
                <a:schemeClr val="tx1"/>
              </a:solidFill>
              <a:latin typeface="Franklin Gothic Medium"/>
              <a:cs typeface="Times New Roman"/>
            </a:endParaRPr>
          </a:p>
          <a:p>
            <a:pPr>
              <a:lnSpc>
                <a:spcPct val="90000"/>
              </a:lnSpc>
              <a:buFont typeface="Wingdings 3" charset="2"/>
              <a:buChar char=""/>
            </a:pPr>
            <a:endParaRPr lang="en-US" sz="1400">
              <a:solidFill>
                <a:schemeClr val="tx1"/>
              </a:solidFill>
            </a:endParaRPr>
          </a:p>
        </p:txBody>
      </p:sp>
    </p:spTree>
    <p:extLst>
      <p:ext uri="{BB962C8B-B14F-4D97-AF65-F5344CB8AC3E}">
        <p14:creationId xmlns:p14="http://schemas.microsoft.com/office/powerpoint/2010/main" val="412153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6195" y="804672"/>
            <a:ext cx="3803127" cy="995936"/>
          </a:xfrm>
        </p:spPr>
        <p:txBody>
          <a:bodyPr vert="horz" lIns="91440" tIns="45720" rIns="91440" bIns="45720" rtlCol="0" anchor="ctr">
            <a:normAutofit fontScale="90000"/>
          </a:bodyPr>
          <a:lstStyle/>
          <a:p>
            <a:pPr algn="ctr"/>
            <a:r>
              <a:rPr lang="en-US" sz="36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br>
              <a:rPr lang="en-US" sz="3600" b="1" cap="none" spc="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US" sz="3300" b="0" i="0" kern="1200">
              <a:solidFill>
                <a:schemeClr val="tx2"/>
              </a:solidFill>
              <a:latin typeface="+mj-lt"/>
              <a:ea typeface="+mj-ea"/>
              <a:cs typeface="+mj-cs"/>
            </a:endParaRPr>
          </a:p>
        </p:txBody>
      </p:sp>
      <p:sp>
        <p:nvSpPr>
          <p:cNvPr id="3" name="Subtitle 2"/>
          <p:cNvSpPr>
            <a:spLocks noGrp="1"/>
          </p:cNvSpPr>
          <p:nvPr>
            <p:ph type="subTitle" idx="1"/>
          </p:nvPr>
        </p:nvSpPr>
        <p:spPr>
          <a:xfrm>
            <a:off x="971446" y="1446246"/>
            <a:ext cx="10249108" cy="4401897"/>
          </a:xfrm>
        </p:spPr>
        <p:txBody>
          <a:bodyPr vert="horz" lIns="91440" tIns="45720" rIns="91440" bIns="45720" rtlCol="0" anchor="ctr">
            <a:normAutofit/>
          </a:bodyPr>
          <a:lstStyle/>
          <a:p>
            <a:pPr algn="just">
              <a:lnSpc>
                <a:spcPct val="150000"/>
              </a:lnSpc>
              <a:buClr>
                <a:schemeClr val="bg2">
                  <a:lumMod val="40000"/>
                  <a:lumOff val="60000"/>
                </a:schemeClr>
              </a:buClr>
            </a:pPr>
            <a:r>
              <a:rPr lang="en-US" b="0" i="0">
                <a:effectLst/>
                <a:latin typeface="+mj-lt"/>
              </a:rPr>
              <a:t>In today's fast-paced and highly competitive business landscape, the ability to efficiently manage customer orders is a mission-critical component of success.</a:t>
            </a:r>
            <a:r>
              <a:rPr lang="en-US" b="0" i="0">
                <a:solidFill>
                  <a:srgbClr val="374151"/>
                </a:solidFill>
                <a:effectLst/>
                <a:latin typeface="Söhne"/>
              </a:rPr>
              <a:t> </a:t>
            </a:r>
            <a:r>
              <a:rPr lang="en-US" b="0" i="0">
                <a:effectLst/>
                <a:latin typeface="+mj-lt"/>
              </a:rPr>
              <a:t>In a world where customers are at the heart of our business, ensuring their satisfaction is paramount.</a:t>
            </a:r>
          </a:p>
          <a:p>
            <a:pPr algn="just">
              <a:lnSpc>
                <a:spcPct val="150000"/>
              </a:lnSpc>
              <a:buClr>
                <a:schemeClr val="bg2">
                  <a:lumMod val="40000"/>
                  <a:lumOff val="60000"/>
                </a:schemeClr>
              </a:buClr>
            </a:pPr>
            <a:r>
              <a:rPr lang="en-US" b="0" i="0">
                <a:solidFill>
                  <a:sysClr val="windowText" lastClr="000000"/>
                </a:solidFill>
                <a:effectLst/>
                <a:latin typeface="+mj-lt"/>
              </a:rPr>
              <a:t>An Order Processing System is a critical component of a company's business operations, primarily focused on managing and fulfilling customer orders efficiently and accurately.</a:t>
            </a:r>
          </a:p>
          <a:p>
            <a:pPr algn="just">
              <a:lnSpc>
                <a:spcPct val="150000"/>
              </a:lnSpc>
              <a:buClr>
                <a:schemeClr val="bg2">
                  <a:lumMod val="40000"/>
                  <a:lumOff val="60000"/>
                </a:schemeClr>
              </a:buClr>
            </a:pPr>
            <a:r>
              <a:rPr lang="en-US" b="0" i="0">
                <a:solidFill>
                  <a:sysClr val="windowText" lastClr="000000"/>
                </a:solidFill>
                <a:effectLst/>
                <a:latin typeface="+mj-lt"/>
              </a:rPr>
              <a:t> The system will consist of efficient and user friendly </a:t>
            </a:r>
            <a:r>
              <a:rPr lang="en-US">
                <a:solidFill>
                  <a:sysClr val="windowText" lastClr="000000"/>
                </a:solidFill>
                <a:latin typeface="+mj-lt"/>
              </a:rPr>
              <a:t>interface for the Customers to check the products ,order the products and get the invoice for the order. The system also consists of interface for the employee of the company to track the orders of the customers.</a:t>
            </a:r>
            <a:endParaRPr lang="en-US" sz="1700">
              <a:solidFill>
                <a:schemeClr val="tx1"/>
              </a:solidFill>
            </a:endParaRPr>
          </a:p>
          <a:p>
            <a:pPr>
              <a:lnSpc>
                <a:spcPct val="90000"/>
              </a:lnSpc>
              <a:buClr>
                <a:schemeClr val="bg2">
                  <a:lumMod val="40000"/>
                  <a:lumOff val="60000"/>
                </a:schemeClr>
              </a:buClr>
              <a:buFont typeface="Wingdings 3" charset="2"/>
              <a:buChar char=""/>
            </a:pPr>
            <a:endParaRPr lang="en-US" sz="1700">
              <a:solidFill>
                <a:schemeClr val="tx1"/>
              </a:solidFill>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7129" y="906623"/>
            <a:ext cx="4229982" cy="875523"/>
          </a:xfrm>
        </p:spPr>
        <p:txBody>
          <a:bodyPr vert="horz" lIns="91440" tIns="45720" rIns="91440" bIns="45720" rtlCol="0" anchor="t">
            <a:normAutofit/>
          </a:bodyPr>
          <a:lstStyle/>
          <a:p>
            <a:r>
              <a:rPr lang="en-US" sz="3200" b="1">
                <a:ln w="9525">
                  <a:solidFill>
                    <a:schemeClr val="bg1"/>
                  </a:solidFill>
                  <a:prstDash val="solid"/>
                </a:ln>
                <a:effectLst>
                  <a:outerShdw blurRad="12700" dist="38100" dir="2700000" algn="tl" rotWithShape="0">
                    <a:schemeClr val="bg1">
                      <a:lumMod val="50000"/>
                    </a:schemeClr>
                  </a:outerShdw>
                </a:effectLst>
              </a:rPr>
              <a:t>IMPLEMENTATION</a:t>
            </a:r>
          </a:p>
        </p:txBody>
      </p:sp>
      <p:sp>
        <p:nvSpPr>
          <p:cNvPr id="3" name="Subtitle 2"/>
          <p:cNvSpPr>
            <a:spLocks noGrp="1"/>
          </p:cNvSpPr>
          <p:nvPr>
            <p:ph type="subTitle" idx="1"/>
          </p:nvPr>
        </p:nvSpPr>
        <p:spPr>
          <a:xfrm>
            <a:off x="1023154" y="1557869"/>
            <a:ext cx="9913160" cy="3517986"/>
          </a:xfrm>
        </p:spPr>
        <p:txBody>
          <a:bodyPr vert="horz" lIns="91440" tIns="45720" rIns="91440" bIns="45720" rtlCol="0" anchor="t">
            <a:noAutofit/>
          </a:bodyPr>
          <a:lstStyle/>
          <a:p>
            <a:pPr algn="just">
              <a:lnSpc>
                <a:spcPct val="150000"/>
              </a:lnSpc>
            </a:pPr>
            <a:endParaRPr lang="en-US">
              <a:latin typeface="+mj-lt"/>
              <a:cs typeface="Times New Roman"/>
            </a:endParaRPr>
          </a:p>
          <a:p>
            <a:pPr>
              <a:lnSpc>
                <a:spcPct val="90000"/>
              </a:lnSpc>
            </a:pPr>
            <a:endParaRPr lang="en-US" sz="1800">
              <a:solidFill>
                <a:schemeClr val="tx1"/>
              </a:solidFill>
              <a:latin typeface="Franklin Gothic Medium"/>
              <a:cs typeface="Times New Roman"/>
            </a:endParaRPr>
          </a:p>
          <a:p>
            <a:pPr>
              <a:lnSpc>
                <a:spcPct val="90000"/>
              </a:lnSpc>
            </a:pPr>
            <a:endParaRPr lang="en-US" sz="1400">
              <a:solidFill>
                <a:schemeClr val="tx1"/>
              </a:solidFill>
            </a:endParaRPr>
          </a:p>
        </p:txBody>
      </p:sp>
      <p:pic>
        <p:nvPicPr>
          <p:cNvPr id="5" name="Picture 4">
            <a:extLst>
              <a:ext uri="{FF2B5EF4-FFF2-40B4-BE49-F238E27FC236}">
                <a16:creationId xmlns:a16="http://schemas.microsoft.com/office/drawing/2014/main" id="{9EF3FFB7-578E-F22D-5B89-20710CE4C87A}"/>
              </a:ext>
            </a:extLst>
          </p:cNvPr>
          <p:cNvPicPr>
            <a:picLocks noChangeAspect="1"/>
          </p:cNvPicPr>
          <p:nvPr/>
        </p:nvPicPr>
        <p:blipFill>
          <a:blip r:embed="rId3">
            <a:biLevel thresh="75000"/>
          </a:blip>
          <a:stretch>
            <a:fillRect/>
          </a:stretch>
        </p:blipFill>
        <p:spPr>
          <a:xfrm>
            <a:off x="1336975" y="2237449"/>
            <a:ext cx="1639489" cy="1639489"/>
          </a:xfrm>
          <a:prstGeom prst="rect">
            <a:avLst/>
          </a:prstGeom>
        </p:spPr>
      </p:pic>
      <p:pic>
        <p:nvPicPr>
          <p:cNvPr id="7" name="Picture 6">
            <a:extLst>
              <a:ext uri="{FF2B5EF4-FFF2-40B4-BE49-F238E27FC236}">
                <a16:creationId xmlns:a16="http://schemas.microsoft.com/office/drawing/2014/main" id="{CA3C86A7-8639-EF44-5B03-F295EE645C66}"/>
              </a:ext>
            </a:extLst>
          </p:cNvPr>
          <p:cNvPicPr>
            <a:picLocks noChangeAspect="1"/>
          </p:cNvPicPr>
          <p:nvPr/>
        </p:nvPicPr>
        <p:blipFill>
          <a:blip r:embed="rId4">
            <a:duotone>
              <a:prstClr val="black"/>
              <a:schemeClr val="tx1">
                <a:tint val="45000"/>
                <a:satMod val="400000"/>
              </a:schemeClr>
            </a:duotone>
          </a:blip>
          <a:stretch>
            <a:fillRect/>
          </a:stretch>
        </p:blipFill>
        <p:spPr>
          <a:xfrm>
            <a:off x="4340245" y="2321767"/>
            <a:ext cx="1639489" cy="1639489"/>
          </a:xfrm>
          <a:prstGeom prst="rect">
            <a:avLst/>
          </a:prstGeom>
        </p:spPr>
      </p:pic>
      <p:pic>
        <p:nvPicPr>
          <p:cNvPr id="9" name="Picture 8">
            <a:extLst>
              <a:ext uri="{FF2B5EF4-FFF2-40B4-BE49-F238E27FC236}">
                <a16:creationId xmlns:a16="http://schemas.microsoft.com/office/drawing/2014/main" id="{E90F8DF6-7104-4CFA-B01B-F3C9798E622D}"/>
              </a:ext>
            </a:extLst>
          </p:cNvPr>
          <p:cNvPicPr>
            <a:picLocks noChangeAspect="1"/>
          </p:cNvPicPr>
          <p:nvPr/>
        </p:nvPicPr>
        <p:blipFill>
          <a:blip r:embed="rId5">
            <a:biLevel thresh="75000"/>
          </a:blip>
          <a:stretch>
            <a:fillRect/>
          </a:stretch>
        </p:blipFill>
        <p:spPr>
          <a:xfrm>
            <a:off x="7635140" y="2335420"/>
            <a:ext cx="1443546" cy="1443546"/>
          </a:xfrm>
          <a:prstGeom prst="rect">
            <a:avLst/>
          </a:prstGeom>
        </p:spPr>
      </p:pic>
      <p:sp>
        <p:nvSpPr>
          <p:cNvPr id="10" name="TextBox 9">
            <a:extLst>
              <a:ext uri="{FF2B5EF4-FFF2-40B4-BE49-F238E27FC236}">
                <a16:creationId xmlns:a16="http://schemas.microsoft.com/office/drawing/2014/main" id="{6FE2DF06-AB11-DCF6-F287-493B5FAFC5E5}"/>
              </a:ext>
            </a:extLst>
          </p:cNvPr>
          <p:cNvSpPr txBox="1"/>
          <p:nvPr/>
        </p:nvSpPr>
        <p:spPr>
          <a:xfrm>
            <a:off x="980710" y="4009075"/>
            <a:ext cx="2716719" cy="646331"/>
          </a:xfrm>
          <a:prstGeom prst="rect">
            <a:avLst/>
          </a:prstGeom>
          <a:noFill/>
        </p:spPr>
        <p:txBody>
          <a:bodyPr wrap="square" rtlCol="0">
            <a:spAutoFit/>
          </a:bodyPr>
          <a:lstStyle/>
          <a:p>
            <a:r>
              <a:rPr lang="en-IN" b="1"/>
              <a:t>FRONTEND:</a:t>
            </a:r>
          </a:p>
          <a:p>
            <a:r>
              <a:rPr lang="en-IN" b="1"/>
              <a:t>HTML,CSS,JAVASCRIPT</a:t>
            </a:r>
          </a:p>
        </p:txBody>
      </p:sp>
      <p:sp>
        <p:nvSpPr>
          <p:cNvPr id="11" name="TextBox 10">
            <a:extLst>
              <a:ext uri="{FF2B5EF4-FFF2-40B4-BE49-F238E27FC236}">
                <a16:creationId xmlns:a16="http://schemas.microsoft.com/office/drawing/2014/main" id="{34F08A7C-5C06-F52B-64AF-42B9348F7B96}"/>
              </a:ext>
            </a:extLst>
          </p:cNvPr>
          <p:cNvSpPr txBox="1"/>
          <p:nvPr/>
        </p:nvSpPr>
        <p:spPr>
          <a:xfrm>
            <a:off x="4534678" y="4009075"/>
            <a:ext cx="1983670" cy="646331"/>
          </a:xfrm>
          <a:prstGeom prst="rect">
            <a:avLst/>
          </a:prstGeom>
          <a:noFill/>
        </p:spPr>
        <p:txBody>
          <a:bodyPr wrap="square" rtlCol="0">
            <a:spAutoFit/>
          </a:bodyPr>
          <a:lstStyle/>
          <a:p>
            <a:r>
              <a:rPr lang="en-IN" b="1"/>
              <a:t>DATABASE:</a:t>
            </a:r>
          </a:p>
          <a:p>
            <a:r>
              <a:rPr lang="en-IN" b="1"/>
              <a:t>JDBC,SQL</a:t>
            </a:r>
          </a:p>
        </p:txBody>
      </p:sp>
      <p:sp>
        <p:nvSpPr>
          <p:cNvPr id="12" name="TextBox 11">
            <a:extLst>
              <a:ext uri="{FF2B5EF4-FFF2-40B4-BE49-F238E27FC236}">
                <a16:creationId xmlns:a16="http://schemas.microsoft.com/office/drawing/2014/main" id="{B57984B6-4E1D-9008-CDFA-94C1B364C881}"/>
              </a:ext>
            </a:extLst>
          </p:cNvPr>
          <p:cNvSpPr txBox="1"/>
          <p:nvPr/>
        </p:nvSpPr>
        <p:spPr>
          <a:xfrm>
            <a:off x="7483151" y="4060880"/>
            <a:ext cx="3144416" cy="646331"/>
          </a:xfrm>
          <a:prstGeom prst="rect">
            <a:avLst/>
          </a:prstGeom>
          <a:noFill/>
        </p:spPr>
        <p:txBody>
          <a:bodyPr wrap="square" rtlCol="0">
            <a:spAutoFit/>
          </a:bodyPr>
          <a:lstStyle/>
          <a:p>
            <a:r>
              <a:rPr lang="en-IN" b="1"/>
              <a:t>PROGRAMMING LANGUAGE:  JAVA</a:t>
            </a:r>
          </a:p>
        </p:txBody>
      </p:sp>
    </p:spTree>
    <p:extLst>
      <p:ext uri="{BB962C8B-B14F-4D97-AF65-F5344CB8AC3E}">
        <p14:creationId xmlns:p14="http://schemas.microsoft.com/office/powerpoint/2010/main" val="121017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07129" y="906623"/>
            <a:ext cx="4229982" cy="875523"/>
          </a:xfrm>
        </p:spPr>
        <p:txBody>
          <a:bodyPr vert="horz" lIns="91440" tIns="45720" rIns="91440" bIns="45720" rtlCol="0" anchor="t">
            <a:normAutofit/>
          </a:bodyPr>
          <a:lstStyle/>
          <a:p>
            <a:r>
              <a:rPr lang="en-US" sz="3200" b="1">
                <a:ln w="9525">
                  <a:solidFill>
                    <a:schemeClr val="bg1"/>
                  </a:solidFill>
                  <a:prstDash val="solid"/>
                </a:ln>
                <a:effectLst>
                  <a:outerShdw blurRad="12700" dist="38100" dir="2700000" algn="tl" rotWithShape="0">
                    <a:schemeClr val="bg1">
                      <a:lumMod val="50000"/>
                    </a:schemeClr>
                  </a:outerShdw>
                </a:effectLst>
              </a:rPr>
              <a:t>OBJECTIVE</a:t>
            </a:r>
          </a:p>
        </p:txBody>
      </p:sp>
      <p:sp>
        <p:nvSpPr>
          <p:cNvPr id="3" name="Subtitle 2"/>
          <p:cNvSpPr>
            <a:spLocks noGrp="1"/>
          </p:cNvSpPr>
          <p:nvPr>
            <p:ph type="subTitle" idx="1"/>
          </p:nvPr>
        </p:nvSpPr>
        <p:spPr>
          <a:xfrm>
            <a:off x="1023154" y="1557869"/>
            <a:ext cx="9913160" cy="3517986"/>
          </a:xfrm>
        </p:spPr>
        <p:txBody>
          <a:bodyPr vert="horz" lIns="91440" tIns="45720" rIns="91440" bIns="45720" rtlCol="0" anchor="t">
            <a:noAutofit/>
          </a:bodyPr>
          <a:lstStyle/>
          <a:p>
            <a:pPr algn="just">
              <a:lnSpc>
                <a:spcPct val="150000"/>
              </a:lnSpc>
              <a:buFont typeface="Wingdings 3" charset="2"/>
              <a:buChar char=""/>
            </a:pPr>
            <a:r>
              <a:rPr lang="en-US" sz="1800">
                <a:solidFill>
                  <a:schemeClr val="tx1"/>
                </a:solidFill>
                <a:latin typeface="+mj-lt"/>
                <a:ea typeface="+mj-lt"/>
                <a:cs typeface="+mj-lt"/>
              </a:rPr>
              <a:t>The objective of our Order Processing System project is to develop a robust and user-friendly web-based application that simplifies the process of ordering the products .The customers will be able to browse the products ,order them and get the invoice for the products whose orders are accepted by the company.</a:t>
            </a:r>
          </a:p>
          <a:p>
            <a:pPr algn="just">
              <a:lnSpc>
                <a:spcPct val="150000"/>
              </a:lnSpc>
              <a:buFont typeface="Wingdings 3" charset="2"/>
              <a:buChar char=""/>
            </a:pPr>
            <a:r>
              <a:rPr lang="en-US">
                <a:latin typeface="+mj-lt"/>
                <a:ea typeface="+mj-lt"/>
                <a:cs typeface="+mj-lt"/>
              </a:rPr>
              <a:t>Additionally, the customers will be able to import or export the products in the form of XML/JSON file .</a:t>
            </a:r>
          </a:p>
          <a:p>
            <a:pPr algn="just">
              <a:lnSpc>
                <a:spcPct val="150000"/>
              </a:lnSpc>
              <a:buFont typeface="Wingdings 3" charset="2"/>
              <a:buChar char=""/>
            </a:pPr>
            <a:r>
              <a:rPr lang="en-US" sz="1800">
                <a:solidFill>
                  <a:schemeClr val="tx1"/>
                </a:solidFill>
                <a:latin typeface="+mj-lt"/>
                <a:ea typeface="+mj-lt"/>
                <a:cs typeface="+mj-lt"/>
              </a:rPr>
              <a:t>The </a:t>
            </a:r>
            <a:r>
              <a:rPr lang="en-US">
                <a:latin typeface="+mj-lt"/>
                <a:ea typeface="+mj-lt"/>
                <a:cs typeface="+mj-lt"/>
              </a:rPr>
              <a:t>Employee of the company will be able to login to the system where they have a separate interface to track the orders of the customers and accept the order requests of the customers.</a:t>
            </a:r>
          </a:p>
          <a:p>
            <a:pPr algn="just">
              <a:lnSpc>
                <a:spcPct val="150000"/>
              </a:lnSpc>
              <a:buFont typeface="Wingdings 3" charset="2"/>
              <a:buChar char=""/>
            </a:pPr>
            <a:r>
              <a:rPr lang="en-US" sz="1800">
                <a:solidFill>
                  <a:schemeClr val="tx1"/>
                </a:solidFill>
                <a:latin typeface="+mj-lt"/>
                <a:ea typeface="+mj-lt"/>
                <a:cs typeface="+mj-lt"/>
              </a:rPr>
              <a:t>Once the order is accepted the customer will get the invoice for the</a:t>
            </a:r>
            <a:r>
              <a:rPr lang="en-US">
                <a:latin typeface="+mj-lt"/>
                <a:ea typeface="+mj-lt"/>
                <a:cs typeface="+mj-lt"/>
              </a:rPr>
              <a:t>ir orders.</a:t>
            </a:r>
            <a:endParaRPr lang="en-US" sz="1800">
              <a:solidFill>
                <a:schemeClr val="tx1"/>
              </a:solidFill>
              <a:latin typeface="+mj-lt"/>
              <a:cs typeface="Times New Roman"/>
            </a:endParaRPr>
          </a:p>
          <a:p>
            <a:pPr>
              <a:lnSpc>
                <a:spcPct val="90000"/>
              </a:lnSpc>
              <a:buFont typeface="Wingdings 3" charset="2"/>
              <a:buChar char=""/>
            </a:pPr>
            <a:endParaRPr lang="en-US" sz="1400">
              <a:solidFill>
                <a:schemeClr val="tx1"/>
              </a:solidFill>
            </a:endParaRPr>
          </a:p>
        </p:txBody>
      </p:sp>
    </p:spTree>
    <p:extLst>
      <p:ext uri="{BB962C8B-B14F-4D97-AF65-F5344CB8AC3E}">
        <p14:creationId xmlns:p14="http://schemas.microsoft.com/office/powerpoint/2010/main" val="155619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16225" y="834022"/>
            <a:ext cx="6226732" cy="875523"/>
          </a:xfrm>
        </p:spPr>
        <p:txBody>
          <a:bodyPr vert="horz" lIns="91440" tIns="45720" rIns="91440" bIns="45720" rtlCol="0" anchor="t">
            <a:normAutofit/>
          </a:bodyPr>
          <a:lstStyle/>
          <a:p>
            <a:r>
              <a:rPr lang="en-US" sz="3200" b="1">
                <a:ln w="9525">
                  <a:solidFill>
                    <a:prstClr val="white"/>
                  </a:solidFill>
                  <a:prstDash val="solid"/>
                </a:ln>
                <a:effectLst>
                  <a:outerShdw blurRad="12700" dist="38100" dir="2700000" algn="tl" rotWithShape="0">
                    <a:prstClr val="white">
                      <a:lumMod val="50000"/>
                    </a:prstClr>
                  </a:outerShdw>
                </a:effectLst>
              </a:rPr>
              <a:t>MODULES &amp; DESCRIPTION</a:t>
            </a:r>
            <a:r>
              <a:rPr lang="en-US" sz="4000" b="1">
                <a:ln w="9525">
                  <a:solidFill>
                    <a:prstClr val="white"/>
                  </a:solidFill>
                  <a:prstDash val="solid"/>
                </a:ln>
                <a:effectLst>
                  <a:outerShdw blurRad="12700" dist="38100" dir="2700000" algn="tl" rotWithShape="0">
                    <a:prstClr val="white">
                      <a:lumMod val="50000"/>
                    </a:prstClr>
                  </a:outerShdw>
                </a:effectLst>
              </a:rPr>
              <a:t> </a:t>
            </a:r>
            <a:endParaRPr lang="en-US" sz="4000" b="1">
              <a:ln w="9525">
                <a:solidFill>
                  <a:schemeClr val="bg1"/>
                </a:solidFill>
                <a:prstDash val="solid"/>
              </a:ln>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1193601" y="1189297"/>
            <a:ext cx="9782818" cy="4490537"/>
          </a:xfrm>
        </p:spPr>
        <p:txBody>
          <a:bodyPr vert="horz" lIns="91440" tIns="45720" rIns="91440" bIns="45720" rtlCol="0" anchor="t">
            <a:noAutofit/>
          </a:bodyPr>
          <a:lstStyle/>
          <a:p>
            <a:pPr>
              <a:lnSpc>
                <a:spcPct val="90000"/>
              </a:lnSpc>
            </a:pPr>
            <a:endParaRPr lang="en-US" sz="1400">
              <a:solidFill>
                <a:schemeClr val="tx1"/>
              </a:solidFill>
            </a:endParaRPr>
          </a:p>
          <a:p>
            <a:pPr>
              <a:lnSpc>
                <a:spcPct val="90000"/>
              </a:lnSpc>
            </a:pPr>
            <a:r>
              <a:rPr lang="en-US" b="1"/>
              <a:t>CUSTOMER MODULE:</a:t>
            </a:r>
          </a:p>
          <a:p>
            <a:pPr marL="285750" indent="-285750" algn="just">
              <a:lnSpc>
                <a:spcPct val="90000"/>
              </a:lnSpc>
              <a:buFont typeface="Wingdings" panose="020B0604020202020204" pitchFamily="34" charset="0"/>
              <a:buChar char="Ø"/>
            </a:pPr>
            <a:r>
              <a:rPr lang="en-US" sz="1400"/>
              <a:t>Purpose: </a:t>
            </a:r>
            <a:r>
              <a:rPr lang="en-US" sz="1400">
                <a:ea typeface="+mn-lt"/>
                <a:cs typeface="+mn-lt"/>
              </a:rPr>
              <a:t>The customer module manages customer-related functionalities and data. It deals with user authentication and profile. </a:t>
            </a:r>
          </a:p>
          <a:p>
            <a:pPr marL="285750" indent="-285750" algn="just">
              <a:buFont typeface="Wingdings" panose="020B0604020202020204" pitchFamily="34" charset="0"/>
              <a:buChar char="Ø"/>
            </a:pPr>
            <a:r>
              <a:rPr lang="en-US" sz="1400">
                <a:ea typeface="+mn-lt"/>
                <a:cs typeface="+mn-lt"/>
              </a:rPr>
              <a:t>Key functionalities: </a:t>
            </a:r>
            <a:endParaRPr lang="en-US" sz="1400"/>
          </a:p>
          <a:p>
            <a:pPr algn="just"/>
            <a:r>
              <a:rPr lang="en-US" sz="1400">
                <a:ea typeface="+mn-lt"/>
                <a:cs typeface="+mn-lt"/>
              </a:rPr>
              <a:t>Customer authentication: Allows customers to log in securely. </a:t>
            </a:r>
            <a:endParaRPr lang="en-US" sz="1400"/>
          </a:p>
          <a:p>
            <a:pPr algn="just"/>
            <a:r>
              <a:rPr lang="en-US" sz="1400">
                <a:ea typeface="+mn-lt"/>
                <a:cs typeface="+mn-lt"/>
              </a:rPr>
              <a:t>Customer profile: Manages personal information of customer. </a:t>
            </a:r>
            <a:endParaRPr lang="en-US" sz="1400"/>
          </a:p>
          <a:p>
            <a:pPr algn="just"/>
            <a:r>
              <a:rPr lang="en-US" sz="1400">
                <a:ea typeface="+mn-lt"/>
                <a:cs typeface="+mn-lt"/>
              </a:rPr>
              <a:t>Product ordering: Allows to order the products.</a:t>
            </a:r>
            <a:endParaRPr lang="en-US" sz="1400"/>
          </a:p>
          <a:p>
            <a:pPr algn="just"/>
            <a:r>
              <a:rPr lang="en-US" sz="1400">
                <a:ea typeface="+mn-lt"/>
                <a:cs typeface="+mn-lt"/>
              </a:rPr>
              <a:t>Export/Import products: Allows the customers to export or import the products details to their system.</a:t>
            </a:r>
          </a:p>
          <a:p>
            <a:pPr algn="just"/>
            <a:r>
              <a:rPr lang="en-US" sz="1400">
                <a:ea typeface="+mn-lt"/>
                <a:cs typeface="+mn-lt"/>
              </a:rPr>
              <a:t>Invoice generation: Allows customer to get the invoice as soon as the order gets accepted.</a:t>
            </a:r>
          </a:p>
          <a:p>
            <a:pPr algn="just"/>
            <a:r>
              <a:rPr lang="en-US" sz="1400">
                <a:ea typeface="+mn-lt"/>
                <a:cs typeface="+mn-lt"/>
              </a:rPr>
              <a:t>Permission and roles: Defines user roles (customer and employee) and their respective permissions within the system. </a:t>
            </a:r>
            <a:endParaRPr lang="en-US">
              <a:ea typeface="+mn-lt"/>
              <a:cs typeface="+mn-lt"/>
            </a:endParaRPr>
          </a:p>
          <a:p>
            <a:pPr marL="285750" indent="-285750" algn="just">
              <a:buFont typeface="Wingdings" panose="020B0604020202020204" pitchFamily="34" charset="0"/>
              <a:buChar char="Ø"/>
            </a:pPr>
            <a:r>
              <a:rPr lang="en-US" sz="1400">
                <a:ea typeface="+mn-lt"/>
                <a:cs typeface="+mn-lt"/>
              </a:rPr>
              <a:t>Use case: </a:t>
            </a:r>
            <a:endParaRPr lang="en-US" sz="1400"/>
          </a:p>
          <a:p>
            <a:pPr algn="just">
              <a:lnSpc>
                <a:spcPct val="90000"/>
              </a:lnSpc>
            </a:pPr>
            <a:r>
              <a:rPr lang="en-US" sz="1400">
                <a:ea typeface="+mn-lt"/>
                <a:cs typeface="+mn-lt"/>
              </a:rPr>
              <a:t>When a customer logs in, the module ensures they have appropriate permissions and displays the content accordingly.</a:t>
            </a:r>
          </a:p>
          <a:p>
            <a:pPr>
              <a:lnSpc>
                <a:spcPct val="90000"/>
              </a:lnSpc>
            </a:pPr>
            <a:endParaRPr lang="en-US" b="1"/>
          </a:p>
        </p:txBody>
      </p:sp>
    </p:spTree>
    <p:extLst>
      <p:ext uri="{BB962C8B-B14F-4D97-AF65-F5344CB8AC3E}">
        <p14:creationId xmlns:p14="http://schemas.microsoft.com/office/powerpoint/2010/main" val="3105568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3154" y="1079007"/>
            <a:ext cx="9913160" cy="4490537"/>
          </a:xfrm>
        </p:spPr>
        <p:txBody>
          <a:bodyPr vert="horz" lIns="91440" tIns="45720" rIns="91440" bIns="45720" rtlCol="0" anchor="t">
            <a:noAutofit/>
          </a:bodyPr>
          <a:lstStyle/>
          <a:p>
            <a:pPr>
              <a:lnSpc>
                <a:spcPct val="90000"/>
              </a:lnSpc>
            </a:pPr>
            <a:endParaRPr lang="en-US" sz="1400">
              <a:solidFill>
                <a:schemeClr val="tx1"/>
              </a:solidFill>
            </a:endParaRPr>
          </a:p>
          <a:p>
            <a:pPr>
              <a:lnSpc>
                <a:spcPct val="90000"/>
              </a:lnSpc>
            </a:pPr>
            <a:r>
              <a:rPr lang="en-US" b="1"/>
              <a:t>EMPLOYEE MODULE:</a:t>
            </a:r>
          </a:p>
          <a:p>
            <a:pPr>
              <a:lnSpc>
                <a:spcPct val="90000"/>
              </a:lnSpc>
            </a:pPr>
            <a:endParaRPr lang="en-US" b="1"/>
          </a:p>
          <a:p>
            <a:pPr marL="285750" indent="-285750" algn="just">
              <a:lnSpc>
                <a:spcPct val="90000"/>
              </a:lnSpc>
              <a:buFont typeface="Wingdings" panose="020B0604020202020204" pitchFamily="34" charset="0"/>
              <a:buChar char="Ø"/>
            </a:pPr>
            <a:r>
              <a:rPr lang="en-US" sz="1400" b="1"/>
              <a:t>Purpose</a:t>
            </a:r>
            <a:r>
              <a:rPr lang="en-US" sz="1400"/>
              <a:t>: The</a:t>
            </a:r>
            <a:r>
              <a:rPr lang="en-US" sz="1400">
                <a:ea typeface="+mn-lt"/>
                <a:cs typeface="+mn-lt"/>
              </a:rPr>
              <a:t> employee module manages the product of the company and also manages the order related information. </a:t>
            </a:r>
          </a:p>
          <a:p>
            <a:pPr marL="285750" indent="-285750" algn="just">
              <a:buFont typeface="Wingdings" panose="020B0604020202020204" pitchFamily="34" charset="0"/>
              <a:buChar char="Ø"/>
            </a:pPr>
            <a:r>
              <a:rPr lang="en-US" sz="1400" b="1">
                <a:ea typeface="+mn-lt"/>
                <a:cs typeface="+mn-lt"/>
              </a:rPr>
              <a:t>Key functionalities</a:t>
            </a:r>
            <a:r>
              <a:rPr lang="en-US" sz="1400">
                <a:ea typeface="+mn-lt"/>
                <a:cs typeface="+mn-lt"/>
              </a:rPr>
              <a:t>: </a:t>
            </a:r>
            <a:endParaRPr lang="en-US" sz="1400"/>
          </a:p>
          <a:p>
            <a:pPr algn="just"/>
            <a:r>
              <a:rPr lang="en-US" sz="1400">
                <a:ea typeface="+mn-lt"/>
                <a:cs typeface="+mn-lt"/>
              </a:rPr>
              <a:t>Employee authentication: Allows employees to log in securely. </a:t>
            </a:r>
            <a:endParaRPr lang="en-US" sz="1400"/>
          </a:p>
          <a:p>
            <a:pPr algn="just"/>
            <a:r>
              <a:rPr lang="en-US" sz="1400">
                <a:ea typeface="+mn-lt"/>
                <a:cs typeface="+mn-lt"/>
              </a:rPr>
              <a:t>Adding Product : Allows the employees to add the products.</a:t>
            </a:r>
            <a:endParaRPr lang="en-US" sz="1400"/>
          </a:p>
          <a:p>
            <a:pPr algn="just"/>
            <a:r>
              <a:rPr lang="en-US" sz="1400">
                <a:ea typeface="+mn-lt"/>
                <a:cs typeface="+mn-lt"/>
              </a:rPr>
              <a:t>Tracking of orders: Allows the employees to track the orders of the customers and accept the order requests</a:t>
            </a:r>
          </a:p>
          <a:p>
            <a:pPr algn="just"/>
            <a:r>
              <a:rPr lang="en-US" sz="1400">
                <a:ea typeface="+mn-lt"/>
                <a:cs typeface="+mn-lt"/>
              </a:rPr>
              <a:t>Invoice generation: As the order request is accepted ,invoice for the order will be generated.</a:t>
            </a:r>
          </a:p>
          <a:p>
            <a:pPr marL="285750" indent="-285750" algn="just">
              <a:buFont typeface="Wingdings" panose="020B0604020202020204" pitchFamily="34" charset="0"/>
              <a:buChar char="Ø"/>
            </a:pPr>
            <a:r>
              <a:rPr lang="en-US" sz="1400" b="1">
                <a:ea typeface="+mn-lt"/>
                <a:cs typeface="+mn-lt"/>
              </a:rPr>
              <a:t>Use case</a:t>
            </a:r>
            <a:r>
              <a:rPr lang="en-US" sz="1400">
                <a:ea typeface="+mn-lt"/>
                <a:cs typeface="+mn-lt"/>
              </a:rPr>
              <a:t>: </a:t>
            </a:r>
            <a:endParaRPr lang="en-US" sz="1400"/>
          </a:p>
          <a:p>
            <a:pPr algn="just">
              <a:lnSpc>
                <a:spcPct val="90000"/>
              </a:lnSpc>
            </a:pPr>
            <a:r>
              <a:rPr lang="en-US" sz="1400">
                <a:ea typeface="+mn-lt"/>
                <a:cs typeface="+mn-lt"/>
              </a:rPr>
              <a:t>When the employee logs in, the module ensures they have appropriate permissions and displays the content accordingly.</a:t>
            </a:r>
          </a:p>
          <a:p>
            <a:pPr>
              <a:lnSpc>
                <a:spcPct val="90000"/>
              </a:lnSpc>
            </a:pPr>
            <a:endParaRPr lang="en-US" b="1"/>
          </a:p>
        </p:txBody>
      </p:sp>
    </p:spTree>
    <p:extLst>
      <p:ext uri="{BB962C8B-B14F-4D97-AF65-F5344CB8AC3E}">
        <p14:creationId xmlns:p14="http://schemas.microsoft.com/office/powerpoint/2010/main" val="273659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3154" y="1079007"/>
            <a:ext cx="9913160" cy="4490537"/>
          </a:xfrm>
        </p:spPr>
        <p:txBody>
          <a:bodyPr vert="horz" lIns="91440" tIns="45720" rIns="91440" bIns="45720" rtlCol="0" anchor="t">
            <a:noAutofit/>
          </a:bodyPr>
          <a:lstStyle/>
          <a:p>
            <a:pPr>
              <a:lnSpc>
                <a:spcPct val="90000"/>
              </a:lnSpc>
            </a:pPr>
            <a:endParaRPr lang="en-US" sz="1400">
              <a:solidFill>
                <a:schemeClr val="tx1"/>
              </a:solidFill>
            </a:endParaRPr>
          </a:p>
          <a:p>
            <a:pPr>
              <a:lnSpc>
                <a:spcPct val="90000"/>
              </a:lnSpc>
            </a:pPr>
            <a:r>
              <a:rPr lang="en-US" b="1"/>
              <a:t>PRODUCT MODULE:</a:t>
            </a:r>
          </a:p>
          <a:p>
            <a:pPr>
              <a:lnSpc>
                <a:spcPct val="90000"/>
              </a:lnSpc>
            </a:pPr>
            <a:endParaRPr lang="en-US" b="1"/>
          </a:p>
          <a:p>
            <a:pPr marL="285750" indent="-285750" algn="just">
              <a:lnSpc>
                <a:spcPct val="90000"/>
              </a:lnSpc>
              <a:buFont typeface="Wingdings" panose="020B0604020202020204" pitchFamily="34" charset="0"/>
              <a:buChar char="Ø"/>
            </a:pPr>
            <a:r>
              <a:rPr lang="en-US" sz="1400" b="1"/>
              <a:t>Purpose</a:t>
            </a:r>
            <a:r>
              <a:rPr lang="en-US" sz="1400"/>
              <a:t>: The</a:t>
            </a:r>
            <a:r>
              <a:rPr lang="en-US" sz="1400">
                <a:ea typeface="+mn-lt"/>
                <a:cs typeface="+mn-lt"/>
              </a:rPr>
              <a:t> product module has the product details .</a:t>
            </a:r>
          </a:p>
          <a:p>
            <a:pPr marL="285750" indent="-285750" algn="just">
              <a:lnSpc>
                <a:spcPct val="90000"/>
              </a:lnSpc>
              <a:buFont typeface="Wingdings" panose="020B0604020202020204" pitchFamily="34" charset="0"/>
              <a:buChar char="Ø"/>
            </a:pPr>
            <a:r>
              <a:rPr lang="en-US" sz="1400" b="1">
                <a:ea typeface="+mn-lt"/>
                <a:cs typeface="+mn-lt"/>
              </a:rPr>
              <a:t>Key functionalities</a:t>
            </a:r>
            <a:r>
              <a:rPr lang="en-US" sz="1400">
                <a:ea typeface="+mn-lt"/>
                <a:cs typeface="+mn-lt"/>
              </a:rPr>
              <a:t>: </a:t>
            </a:r>
            <a:endParaRPr lang="en-US" sz="1400"/>
          </a:p>
          <a:p>
            <a:pPr algn="just"/>
            <a:r>
              <a:rPr lang="en-US" sz="1400">
                <a:ea typeface="+mn-lt"/>
                <a:cs typeface="+mn-lt"/>
              </a:rPr>
              <a:t>Adding Product : Allows the employees to add the products.</a:t>
            </a:r>
            <a:endParaRPr lang="en-US" sz="1400"/>
          </a:p>
          <a:p>
            <a:pPr algn="just"/>
            <a:r>
              <a:rPr lang="en-US" sz="1400">
                <a:ea typeface="+mn-lt"/>
                <a:cs typeface="+mn-lt"/>
              </a:rPr>
              <a:t>Order the product: Customers will be able to order the product.</a:t>
            </a:r>
          </a:p>
          <a:p>
            <a:pPr marL="285750" indent="-285750" algn="just">
              <a:buFont typeface="Wingdings" panose="020B0604020202020204" pitchFamily="34" charset="0"/>
              <a:buChar char="Ø"/>
            </a:pPr>
            <a:r>
              <a:rPr lang="en-US" sz="1400" b="1">
                <a:ea typeface="+mn-lt"/>
                <a:cs typeface="+mn-lt"/>
              </a:rPr>
              <a:t>Use case</a:t>
            </a:r>
            <a:r>
              <a:rPr lang="en-US" sz="1400">
                <a:ea typeface="+mn-lt"/>
                <a:cs typeface="+mn-lt"/>
              </a:rPr>
              <a:t>: </a:t>
            </a:r>
            <a:endParaRPr lang="en-US" sz="1400"/>
          </a:p>
          <a:p>
            <a:pPr algn="just">
              <a:lnSpc>
                <a:spcPct val="150000"/>
              </a:lnSpc>
            </a:pPr>
            <a:r>
              <a:rPr lang="en-US" sz="1400">
                <a:ea typeface="+mn-lt"/>
                <a:cs typeface="+mn-lt"/>
              </a:rPr>
              <a:t>When the products are imported or exported by the customer as XML/JSON file, it will be validated and the status will be displayed as completed, failed or partial. The screen will also show the number of products imported and also those that are not imported.</a:t>
            </a:r>
            <a:endParaRPr lang="en-US" sz="1400"/>
          </a:p>
        </p:txBody>
      </p:sp>
    </p:spTree>
    <p:extLst>
      <p:ext uri="{BB962C8B-B14F-4D97-AF65-F5344CB8AC3E}">
        <p14:creationId xmlns:p14="http://schemas.microsoft.com/office/powerpoint/2010/main" val="4181854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Gallery</vt:lpstr>
      <vt:lpstr>                             </vt:lpstr>
      <vt:lpstr>CONTENTS</vt:lpstr>
      <vt:lpstr>ABSTRACT</vt:lpstr>
      <vt:lpstr>INTRODUCTION </vt:lpstr>
      <vt:lpstr>IMPLEMENTATION</vt:lpstr>
      <vt:lpstr>OBJECTIVE</vt:lpstr>
      <vt:lpstr>MODULES &amp; DESCRIPTION </vt:lpstr>
      <vt:lpstr>PowerPoint Presentation</vt:lpstr>
      <vt:lpstr>PowerPoint Presentation</vt:lpstr>
      <vt:lpstr>PowerPoint Presentation</vt:lpstr>
      <vt:lpstr> DIAGRAMS</vt:lpstr>
      <vt:lpstr>ER DIAGRAM </vt:lpstr>
      <vt:lpstr>USECASE DIAGRAM </vt:lpstr>
      <vt:lpstr>CLASS DIAGRAM </vt:lpstr>
      <vt:lpstr>SNAPSHOTS </vt:lpstr>
      <vt:lpstr>PowerPoint Presentation</vt:lpstr>
      <vt:lpstr>PowerPoint Presentation</vt:lpstr>
      <vt:lpstr>PowerPoint Presentation</vt:lpstr>
      <vt:lpstr>Snapshots of Frontend</vt:lpstr>
      <vt:lpstr>Employee</vt:lpstr>
      <vt:lpstr>PowerPoint Presentation</vt:lpstr>
      <vt:lpstr>PowerPoint Presentation</vt:lpstr>
      <vt:lpstr>PowerPoint Presentation</vt:lpstr>
      <vt:lpstr>CONCLUSION </vt:lpstr>
      <vt:lpstr>FUTURE SCOPE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2023-09-13T20:12:24Z</dcterms:created>
  <dcterms:modified xsi:type="dcterms:W3CDTF">2023-09-14T19:43:07Z</dcterms:modified>
</cp:coreProperties>
</file>