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iyaguThenu\Desktop\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iyaguThenu\Desktop\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15"/>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4F5-4B8C-B064-74E2647B489C}"/>
            </c:ext>
          </c:extLst>
        </c:ser>
        <c:ser>
          <c:idx val="1"/>
          <c:order val="1"/>
          <c:tx>
            <c:strRef>
              <c:f>Sheet1!$C$3:$C$4</c:f>
              <c:strCache>
                <c:ptCount val="1"/>
                <c:pt idx="0">
                  <c:v>LOW</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4F5-4B8C-B064-74E2647B489C}"/>
            </c:ext>
          </c:extLst>
        </c:ser>
        <c:ser>
          <c:idx val="2"/>
          <c:order val="2"/>
          <c:tx>
            <c:strRef>
              <c:f>Sheet1!$D$3:$D$4</c:f>
              <c:strCache>
                <c:ptCount val="1"/>
                <c:pt idx="0">
                  <c:v>MED</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4F5-4B8C-B064-74E2647B489C}"/>
            </c:ext>
          </c:extLst>
        </c:ser>
        <c:ser>
          <c:idx val="3"/>
          <c:order val="3"/>
          <c:tx>
            <c:strRef>
              <c:f>Sheet1!$E$3:$E$4</c:f>
              <c:strCache>
                <c:ptCount val="1"/>
                <c:pt idx="0">
                  <c:v>VERY HIGH</c:v>
                </c:pt>
              </c:strCache>
            </c:strRef>
          </c:tx>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4F5-4B8C-B064-74E2647B489C}"/>
            </c:ext>
          </c:extLst>
        </c:ser>
        <c:dLbls>
          <c:showLegendKey val="0"/>
          <c:showVal val="0"/>
          <c:showCatName val="0"/>
          <c:showSerName val="0"/>
          <c:showPercent val="0"/>
          <c:showBubbleSize val="0"/>
        </c:dLbls>
        <c:gapWidth val="100"/>
        <c:overlap val="-24"/>
        <c:axId val="1021942207"/>
        <c:axId val="1021942687"/>
      </c:barChart>
      <c:catAx>
        <c:axId val="102194220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21942687"/>
        <c:crosses val="autoZero"/>
        <c:auto val="1"/>
        <c:lblAlgn val="ctr"/>
        <c:lblOffset val="100"/>
        <c:noMultiLvlLbl val="0"/>
      </c:catAx>
      <c:valAx>
        <c:axId val="10219426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21942207"/>
        <c:crosses val="autoZero"/>
        <c:crossBetween val="between"/>
      </c:valAx>
      <c:spPr>
        <a:noFill/>
        <a:ln>
          <a:noFill/>
        </a:ln>
        <a:effectLst/>
      </c:spPr>
    </c:plotArea>
    <c:legend>
      <c:legendPos val="r"/>
      <c:layout>
        <c:manualLayout>
          <c:xMode val="edge"/>
          <c:yMode val="edge"/>
          <c:x val="0.72060283149860316"/>
          <c:y val="7.380161395909442E-3"/>
          <c:w val="0.24791666666666667"/>
          <c:h val="0.345389473684210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18"/>
  </c:pivotSource>
  <c:chart>
    <c:title>
      <c:overlay val="0"/>
      <c:spPr>
        <a:noFill/>
        <a:ln>
          <a:noFill/>
        </a:ln>
        <a:effectLst/>
      </c:spPr>
      <c:txPr>
        <a:bodyPr rot="0" spcFirstLastPara="1" vertOverflow="ellipsis" vert="horz" wrap="square" anchor="ctr" anchorCtr="1"/>
        <a:lstStyle/>
        <a:p>
          <a:pPr>
            <a:defRPr sz="1800" b="0" i="0" u="heavy"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a:sp3d contourW="25400">
            <a:contourClr>
              <a:schemeClr val="lt1"/>
            </a:contourClr>
          </a:sp3d>
        </c:spPr>
      </c:pivotFmt>
      <c:pivotFmt>
        <c:idx val="5"/>
        <c:spPr>
          <a:solidFill>
            <a:schemeClr val="accent6"/>
          </a:solidFill>
          <a:ln w="19050">
            <a:solidFill>
              <a:schemeClr val="lt1"/>
            </a:solidFill>
          </a:ln>
          <a:effectLst/>
          <a:sp3d contourW="25400">
            <a:contourClr>
              <a:schemeClr val="lt1"/>
            </a:contourClr>
          </a:sp3d>
        </c:spPr>
      </c:pivotFmt>
      <c:pivotFmt>
        <c:idx val="6"/>
        <c:spPr>
          <a:solidFill>
            <a:schemeClr val="accent6"/>
          </a:solidFill>
          <a:ln w="19050">
            <a:solidFill>
              <a:schemeClr val="lt1"/>
            </a:solidFill>
          </a:ln>
          <a:effectLst/>
          <a:sp3d contourW="25400">
            <a:contourClr>
              <a:schemeClr val="lt1"/>
            </a:contourClr>
          </a:sp3d>
        </c:spPr>
      </c:pivotFmt>
      <c:pivotFmt>
        <c:idx val="7"/>
        <c:spPr>
          <a:solidFill>
            <a:schemeClr val="accent6"/>
          </a:solidFill>
          <a:ln w="19050">
            <a:solidFill>
              <a:schemeClr val="lt1"/>
            </a:solidFill>
          </a:ln>
          <a:effectLst/>
          <a:sp3d contourW="25400">
            <a:contourClr>
              <a:schemeClr val="lt1"/>
            </a:contourClr>
          </a:sp3d>
        </c:spPr>
      </c:pivotFmt>
      <c:pivotFmt>
        <c:idx val="8"/>
        <c:spPr>
          <a:solidFill>
            <a:schemeClr val="accent6"/>
          </a:solidFill>
          <a:ln w="19050">
            <a:solidFill>
              <a:schemeClr val="lt1"/>
            </a:solidFill>
          </a:ln>
          <a:effectLst/>
          <a:sp3d contourW="25400">
            <a:contourClr>
              <a:schemeClr val="lt1"/>
            </a:contourClr>
          </a:sp3d>
        </c:spPr>
      </c:pivotFmt>
      <c:pivotFmt>
        <c:idx val="9"/>
        <c:spPr>
          <a:solidFill>
            <a:schemeClr val="accent6"/>
          </a:solidFill>
          <a:ln w="19050">
            <a:solidFill>
              <a:schemeClr val="lt1"/>
            </a:solidFill>
          </a:ln>
          <a:effectLst/>
          <a:sp3d contourW="25400">
            <a:contourClr>
              <a:schemeClr val="lt1"/>
            </a:contourClr>
          </a:sp3d>
        </c:spPr>
      </c:pivotFmt>
      <c:pivotFmt>
        <c:idx val="10"/>
        <c:spPr>
          <a:solidFill>
            <a:schemeClr val="accent6"/>
          </a:solidFill>
          <a:ln w="19050">
            <a:solidFill>
              <a:schemeClr val="lt1"/>
            </a:solidFill>
          </a:ln>
          <a:effectLst/>
          <a:sp3d contourW="25400">
            <a:contourClr>
              <a:schemeClr val="lt1"/>
            </a:contourClr>
          </a:sp3d>
        </c:spPr>
      </c:pivotFmt>
      <c:pivotFmt>
        <c:idx val="11"/>
        <c:spPr>
          <a:solidFill>
            <a:schemeClr val="accent6"/>
          </a:solidFill>
          <a:ln w="19050">
            <a:solidFill>
              <a:schemeClr val="lt1"/>
            </a:solidFill>
          </a:ln>
          <a:effectLst/>
          <a:sp3d contourW="25400">
            <a:contourClr>
              <a:schemeClr val="lt1"/>
            </a:contourClr>
          </a:sp3d>
        </c:spPr>
      </c:pivotFmt>
      <c:pivotFmt>
        <c:idx val="12"/>
        <c:spPr>
          <a:solidFill>
            <a:schemeClr val="accent6"/>
          </a:solidFill>
          <a:ln w="19050">
            <a:solidFill>
              <a:schemeClr val="lt1"/>
            </a:solidFill>
          </a:ln>
          <a:effectLst/>
          <a:sp3d contourW="25400">
            <a:contourClr>
              <a:schemeClr val="lt1"/>
            </a:contourClr>
          </a:sp3d>
        </c:spPr>
      </c:pivotFmt>
      <c:pivotFmt>
        <c:idx val="13"/>
        <c:spPr>
          <a:solidFill>
            <a:schemeClr val="accent6"/>
          </a:solidFill>
          <a:ln w="19050">
            <a:solidFill>
              <a:schemeClr val="lt1"/>
            </a:solidFill>
          </a:ln>
          <a:effectLst/>
          <a:sp3d contourW="25400">
            <a:contourClr>
              <a:schemeClr val="lt1"/>
            </a:contourClr>
          </a:sp3d>
        </c:spPr>
      </c:pivotFmt>
      <c:pivotFmt>
        <c:idx val="14"/>
        <c:spPr>
          <a:solidFill>
            <a:schemeClr val="accent6"/>
          </a:solidFill>
          <a:ln w="19050">
            <a:solidFill>
              <a:schemeClr val="lt1"/>
            </a:solidFill>
          </a:ln>
          <a:effectLst/>
          <a:sp3d contourW="25400">
            <a:contourClr>
              <a:schemeClr val="lt1"/>
            </a:contourClr>
          </a:sp3d>
        </c:spPr>
      </c:pivotFmt>
      <c:pivotFmt>
        <c:idx val="15"/>
        <c:spPr>
          <a:solidFill>
            <a:schemeClr val="accent6"/>
          </a:solidFill>
          <a:ln w="19050">
            <a:solidFill>
              <a:schemeClr val="lt1"/>
            </a:solidFill>
          </a:ln>
          <a:effectLst/>
          <a:sp3d contourW="25400">
            <a:contourClr>
              <a:schemeClr val="lt1"/>
            </a:contourClr>
          </a:sp3d>
        </c:spPr>
      </c:pivotFmt>
      <c:pivotFmt>
        <c:idx val="16"/>
        <c:spPr>
          <a:solidFill>
            <a:schemeClr val="accent6"/>
          </a:solidFill>
          <a:ln w="19050">
            <a:solidFill>
              <a:schemeClr val="lt1"/>
            </a:solidFill>
          </a:ln>
          <a:effectLst/>
          <a:sp3d contourW="25400">
            <a:contourClr>
              <a:schemeClr val="lt1"/>
            </a:contourClr>
          </a:sp3d>
        </c:spPr>
      </c:pivotFmt>
      <c:pivotFmt>
        <c:idx val="17"/>
        <c:spPr>
          <a:solidFill>
            <a:schemeClr val="accent6"/>
          </a:solidFill>
          <a:ln w="19050">
            <a:solidFill>
              <a:schemeClr val="lt1"/>
            </a:solidFill>
          </a:ln>
          <a:effectLst/>
          <a:sp3d contourW="25400">
            <a:contourClr>
              <a:schemeClr val="lt1"/>
            </a:contourClr>
          </a:sp3d>
        </c:spPr>
      </c:pivotFmt>
      <c:pivotFmt>
        <c:idx val="18"/>
        <c:spPr>
          <a:solidFill>
            <a:schemeClr val="accent6"/>
          </a:solidFill>
          <a:ln w="19050">
            <a:solidFill>
              <a:schemeClr val="lt1"/>
            </a:solidFill>
          </a:ln>
          <a:effectLst/>
          <a:sp3d contourW="25400">
            <a:contourClr>
              <a:schemeClr val="lt1"/>
            </a:contourClr>
          </a:sp3d>
        </c:spPr>
      </c:pivotFmt>
      <c:pivotFmt>
        <c:idx val="19"/>
        <c:spPr>
          <a:solidFill>
            <a:schemeClr val="accent6"/>
          </a:solidFill>
          <a:ln w="19050">
            <a:solidFill>
              <a:schemeClr val="lt1"/>
            </a:solidFill>
          </a:ln>
          <a:effectLst/>
          <a:sp3d contourW="25400">
            <a:contourClr>
              <a:schemeClr val="lt1"/>
            </a:contourClr>
          </a:sp3d>
        </c:spPr>
      </c:pivotFmt>
      <c:pivotFmt>
        <c:idx val="20"/>
        <c:spPr>
          <a:solidFill>
            <a:schemeClr val="accent6"/>
          </a:solidFill>
          <a:ln w="19050">
            <a:solidFill>
              <a:schemeClr val="lt1"/>
            </a:solidFill>
          </a:ln>
          <a:effectLst/>
          <a:sp3d contourW="25400">
            <a:contourClr>
              <a:schemeClr val="lt1"/>
            </a:contourClr>
          </a:sp3d>
        </c:spPr>
      </c:pivotFmt>
      <c:pivotFmt>
        <c:idx val="21"/>
        <c:spPr>
          <a:solidFill>
            <a:schemeClr val="accent6"/>
          </a:solidFill>
          <a:ln w="19050">
            <a:solidFill>
              <a:schemeClr val="lt1"/>
            </a:solidFill>
          </a:ln>
          <a:effectLst/>
          <a:sp3d contourW="25400">
            <a:contourClr>
              <a:schemeClr val="lt1"/>
            </a:contourClr>
          </a:sp3d>
        </c:spPr>
      </c:pivotFmt>
      <c:pivotFmt>
        <c:idx val="22"/>
        <c:spPr>
          <a:solidFill>
            <a:schemeClr val="accent6"/>
          </a:solidFill>
          <a:ln w="19050">
            <a:solidFill>
              <a:schemeClr val="lt1"/>
            </a:solidFill>
          </a:ln>
          <a:effectLst/>
          <a:sp3d contourW="25400">
            <a:contourClr>
              <a:schemeClr val="lt1"/>
            </a:contourClr>
          </a:sp3d>
        </c:spPr>
      </c:pivotFmt>
      <c:pivotFmt>
        <c:idx val="23"/>
        <c:spPr>
          <a:solidFill>
            <a:schemeClr val="accent6"/>
          </a:solidFill>
          <a:ln w="19050">
            <a:solidFill>
              <a:schemeClr val="lt1"/>
            </a:solidFill>
          </a:ln>
          <a:effectLst/>
          <a:sp3d contourW="25400">
            <a:contourClr>
              <a:schemeClr val="lt1"/>
            </a:contourClr>
          </a:sp3d>
        </c:spPr>
      </c:pivotFmt>
      <c:pivotFmt>
        <c:idx val="24"/>
        <c:spPr>
          <a:solidFill>
            <a:schemeClr val="accent6"/>
          </a:solidFill>
          <a:ln w="19050">
            <a:solidFill>
              <a:schemeClr val="lt1"/>
            </a:solidFill>
          </a:ln>
          <a:effectLst/>
          <a:sp3d contourW="25400">
            <a:contourClr>
              <a:schemeClr val="lt1"/>
            </a:contourClr>
          </a:sp3d>
        </c:spPr>
      </c:pivotFmt>
      <c:pivotFmt>
        <c:idx val="25"/>
        <c:spPr>
          <a:solidFill>
            <a:schemeClr val="accent6"/>
          </a:solidFill>
          <a:ln w="19050">
            <a:solidFill>
              <a:schemeClr val="lt1"/>
            </a:solidFill>
          </a:ln>
          <a:effectLst/>
          <a:sp3d contourW="25400">
            <a:contourClr>
              <a:schemeClr val="lt1"/>
            </a:contourClr>
          </a:sp3d>
        </c:spPr>
      </c:pivotFmt>
      <c:pivotFmt>
        <c:idx val="26"/>
        <c:spPr>
          <a:solidFill>
            <a:schemeClr val="accent6"/>
          </a:solidFill>
          <a:ln w="19050">
            <a:solidFill>
              <a:schemeClr val="lt1"/>
            </a:solidFill>
          </a:ln>
          <a:effectLst/>
          <a:sp3d contourW="25400">
            <a:contourClr>
              <a:schemeClr val="lt1"/>
            </a:contourClr>
          </a:sp3d>
        </c:spPr>
      </c:pivotFmt>
      <c:pivotFmt>
        <c:idx val="27"/>
        <c:spPr>
          <a:solidFill>
            <a:schemeClr val="accent6"/>
          </a:solidFill>
          <a:ln w="19050">
            <a:solidFill>
              <a:schemeClr val="lt1"/>
            </a:solidFill>
          </a:ln>
          <a:effectLst/>
          <a:sp3d contourW="25400">
            <a:contourClr>
              <a:schemeClr val="lt1"/>
            </a:contourClr>
          </a:sp3d>
        </c:spPr>
      </c:pivotFmt>
      <c:pivotFmt>
        <c:idx val="28"/>
        <c:spPr>
          <a:solidFill>
            <a:schemeClr val="accent6"/>
          </a:solidFill>
          <a:ln w="19050">
            <a:solidFill>
              <a:schemeClr val="lt1"/>
            </a:solidFill>
          </a:ln>
          <a:effectLst/>
          <a:sp3d contourW="25400">
            <a:contourClr>
              <a:schemeClr val="lt1"/>
            </a:contourClr>
          </a:sp3d>
        </c:spPr>
      </c:pivotFmt>
      <c:pivotFmt>
        <c:idx val="29"/>
        <c:spPr>
          <a:solidFill>
            <a:schemeClr val="accent6"/>
          </a:solidFill>
          <a:ln w="19050">
            <a:solidFill>
              <a:schemeClr val="lt1"/>
            </a:solidFill>
          </a:ln>
          <a:effectLst/>
          <a:sp3d contourW="25400">
            <a:contourClr>
              <a:schemeClr val="lt1"/>
            </a:contourClr>
          </a:sp3d>
        </c:spPr>
      </c:pivotFmt>
      <c:pivotFmt>
        <c:idx val="30"/>
        <c:spPr>
          <a:solidFill>
            <a:schemeClr val="accent6"/>
          </a:solidFill>
          <a:ln w="19050">
            <a:solidFill>
              <a:schemeClr val="lt1"/>
            </a:solidFill>
          </a:ln>
          <a:effectLst/>
          <a:sp3d contourW="25400">
            <a:contourClr>
              <a:schemeClr val="lt1"/>
            </a:contourClr>
          </a:sp3d>
        </c:spPr>
      </c:pivotFmt>
      <c:pivotFmt>
        <c:idx val="31"/>
        <c:spPr>
          <a:solidFill>
            <a:schemeClr val="accent6"/>
          </a:solidFill>
          <a:ln w="19050">
            <a:solidFill>
              <a:schemeClr val="lt1"/>
            </a:solidFill>
          </a:ln>
          <a:effectLst/>
          <a:sp3d contourW="25400">
            <a:contourClr>
              <a:schemeClr val="lt1"/>
            </a:contourClr>
          </a:sp3d>
        </c:spPr>
      </c:pivotFmt>
      <c:pivotFmt>
        <c:idx val="32"/>
        <c:spPr>
          <a:solidFill>
            <a:schemeClr val="accent6"/>
          </a:solidFill>
          <a:ln w="19050">
            <a:solidFill>
              <a:schemeClr val="lt1"/>
            </a:solidFill>
          </a:ln>
          <a:effectLst/>
          <a:sp3d contourW="25400">
            <a:contourClr>
              <a:schemeClr val="lt1"/>
            </a:contourClr>
          </a:sp3d>
        </c:spPr>
      </c:pivotFmt>
      <c:pivotFmt>
        <c:idx val="33"/>
        <c:spPr>
          <a:solidFill>
            <a:schemeClr val="accent6"/>
          </a:solidFill>
          <a:ln w="19050">
            <a:solidFill>
              <a:schemeClr val="lt1"/>
            </a:solidFill>
          </a:ln>
          <a:effectLst/>
          <a:sp3d contourW="25400">
            <a:contourClr>
              <a:schemeClr val="lt1"/>
            </a:contourClr>
          </a:sp3d>
        </c:spPr>
      </c:pivotFmt>
      <c:pivotFmt>
        <c:idx val="34"/>
        <c:spPr>
          <a:solidFill>
            <a:schemeClr val="accent6"/>
          </a:solidFill>
          <a:ln w="19050">
            <a:solidFill>
              <a:schemeClr val="lt1"/>
            </a:solidFill>
          </a:ln>
          <a:effectLst/>
          <a:sp3d contourW="25400">
            <a:contourClr>
              <a:schemeClr val="lt1"/>
            </a:contourClr>
          </a:sp3d>
        </c:spPr>
      </c:pivotFmt>
      <c:pivotFmt>
        <c:idx val="35"/>
        <c:spPr>
          <a:solidFill>
            <a:schemeClr val="accent6"/>
          </a:solidFill>
          <a:ln w="19050">
            <a:solidFill>
              <a:schemeClr val="lt1"/>
            </a:solidFill>
          </a:ln>
          <a:effectLst/>
          <a:sp3d contourW="25400">
            <a:contourClr>
              <a:schemeClr val="lt1"/>
            </a:contourClr>
          </a:sp3d>
        </c:spPr>
      </c:pivotFmt>
      <c:pivotFmt>
        <c:idx val="36"/>
        <c:spPr>
          <a:solidFill>
            <a:schemeClr val="accent6"/>
          </a:solidFill>
          <a:ln w="19050">
            <a:solidFill>
              <a:schemeClr val="lt1"/>
            </a:solidFill>
          </a:ln>
          <a:effectLst/>
          <a:sp3d contourW="25400">
            <a:contourClr>
              <a:schemeClr val="lt1"/>
            </a:contourClr>
          </a:sp3d>
        </c:spPr>
      </c:pivotFmt>
      <c:pivotFmt>
        <c:idx val="37"/>
        <c:spPr>
          <a:solidFill>
            <a:schemeClr val="accent6"/>
          </a:solidFill>
          <a:ln w="19050">
            <a:solidFill>
              <a:schemeClr val="lt1"/>
            </a:solidFill>
          </a:ln>
          <a:effectLst/>
          <a:sp3d contourW="25400">
            <a:contourClr>
              <a:schemeClr val="lt1"/>
            </a:contourClr>
          </a:sp3d>
        </c:spPr>
      </c:pivotFmt>
      <c:pivotFmt>
        <c:idx val="38"/>
        <c:spPr>
          <a:solidFill>
            <a:schemeClr val="accent6"/>
          </a:solidFill>
          <a:ln w="19050">
            <a:solidFill>
              <a:schemeClr val="lt1"/>
            </a:solidFill>
          </a:ln>
          <a:effectLst/>
          <a:sp3d contourW="25400">
            <a:contourClr>
              <a:schemeClr val="lt1"/>
            </a:contourClr>
          </a:sp3d>
        </c:spPr>
      </c:pivotFmt>
      <c:pivotFmt>
        <c:idx val="39"/>
        <c:spPr>
          <a:solidFill>
            <a:schemeClr val="accent6"/>
          </a:solidFill>
          <a:ln w="19050">
            <a:solidFill>
              <a:schemeClr val="lt1"/>
            </a:solidFill>
          </a:ln>
          <a:effectLst/>
          <a:sp3d contourW="25400">
            <a:contourClr>
              <a:schemeClr val="lt1"/>
            </a:contourClr>
          </a:sp3d>
        </c:spPr>
      </c:pivotFmt>
      <c:pivotFmt>
        <c:idx val="40"/>
        <c:spPr>
          <a:solidFill>
            <a:schemeClr val="accent6"/>
          </a:solidFill>
          <a:ln w="19050">
            <a:solidFill>
              <a:schemeClr val="lt1"/>
            </a:solidFill>
          </a:ln>
          <a:effectLst/>
          <a:sp3d contourW="25400">
            <a:contourClr>
              <a:schemeClr val="lt1"/>
            </a:contourClr>
          </a:sp3d>
        </c:spPr>
      </c:pivotFmt>
      <c:pivotFmt>
        <c:idx val="41"/>
        <c:spPr>
          <a:solidFill>
            <a:schemeClr val="accent6"/>
          </a:solidFill>
          <a:ln w="19050">
            <a:solidFill>
              <a:schemeClr val="lt1"/>
            </a:solidFill>
          </a:ln>
          <a:effectLst/>
          <a:sp3d contourW="25400">
            <a:contourClr>
              <a:schemeClr val="lt1"/>
            </a:contourClr>
          </a:sp3d>
        </c:spPr>
      </c:pivotFmt>
      <c:pivotFmt>
        <c:idx val="42"/>
        <c:spPr>
          <a:solidFill>
            <a:schemeClr val="accent6"/>
          </a:solidFill>
          <a:ln w="19050">
            <a:solidFill>
              <a:schemeClr val="lt1"/>
            </a:solidFill>
          </a:ln>
          <a:effectLst/>
          <a:sp3d contourW="25400">
            <a:contourClr>
              <a:schemeClr val="lt1"/>
            </a:contourClr>
          </a:sp3d>
        </c:spPr>
      </c:pivotFmt>
      <c:pivotFmt>
        <c:idx val="43"/>
        <c:spPr>
          <a:solidFill>
            <a:schemeClr val="accent6"/>
          </a:solidFill>
          <a:ln w="19050">
            <a:solidFill>
              <a:schemeClr val="lt1"/>
            </a:solidFill>
          </a:ln>
          <a:effectLst/>
          <a:sp3d contourW="25400">
            <a:contourClr>
              <a:schemeClr val="lt1"/>
            </a:contourClr>
          </a:sp3d>
        </c:spPr>
      </c:pivotFmt>
      <c:pivotFmt>
        <c:idx val="44"/>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6"/>
          </a:solidFill>
          <a:ln w="19050">
            <a:solidFill>
              <a:schemeClr val="lt1"/>
            </a:solidFill>
          </a:ln>
          <a:effectLst/>
          <a:sp3d contourW="25400">
            <a:contourClr>
              <a:schemeClr val="lt1"/>
            </a:contourClr>
          </a:sp3d>
        </c:spPr>
      </c:pivotFmt>
      <c:pivotFmt>
        <c:idx val="46"/>
        <c:spPr>
          <a:solidFill>
            <a:schemeClr val="accent6"/>
          </a:solidFill>
          <a:ln w="19050">
            <a:solidFill>
              <a:schemeClr val="lt1"/>
            </a:solidFill>
          </a:ln>
          <a:effectLst/>
          <a:sp3d contourW="25400">
            <a:contourClr>
              <a:schemeClr val="lt1"/>
            </a:contourClr>
          </a:sp3d>
        </c:spPr>
      </c:pivotFmt>
      <c:pivotFmt>
        <c:idx val="47"/>
        <c:spPr>
          <a:solidFill>
            <a:schemeClr val="accent6"/>
          </a:solidFill>
          <a:ln w="19050">
            <a:solidFill>
              <a:schemeClr val="lt1"/>
            </a:solidFill>
          </a:ln>
          <a:effectLst/>
          <a:sp3d contourW="25400">
            <a:contourClr>
              <a:schemeClr val="lt1"/>
            </a:contourClr>
          </a:sp3d>
        </c:spPr>
      </c:pivotFmt>
      <c:pivotFmt>
        <c:idx val="48"/>
        <c:spPr>
          <a:solidFill>
            <a:schemeClr val="accent6"/>
          </a:solidFill>
          <a:ln w="19050">
            <a:solidFill>
              <a:schemeClr val="lt1"/>
            </a:solidFill>
          </a:ln>
          <a:effectLst/>
          <a:sp3d contourW="25400">
            <a:contourClr>
              <a:schemeClr val="lt1"/>
            </a:contourClr>
          </a:sp3d>
        </c:spPr>
      </c:pivotFmt>
      <c:pivotFmt>
        <c:idx val="49"/>
        <c:spPr>
          <a:solidFill>
            <a:schemeClr val="accent6"/>
          </a:solidFill>
          <a:ln w="19050">
            <a:solidFill>
              <a:schemeClr val="lt1"/>
            </a:solidFill>
          </a:ln>
          <a:effectLst/>
          <a:sp3d contourW="25400">
            <a:contourClr>
              <a:schemeClr val="lt1"/>
            </a:contourClr>
          </a:sp3d>
        </c:spPr>
      </c:pivotFmt>
      <c:pivotFmt>
        <c:idx val="50"/>
        <c:spPr>
          <a:solidFill>
            <a:schemeClr val="accent6"/>
          </a:solidFill>
          <a:ln w="19050">
            <a:solidFill>
              <a:schemeClr val="lt1"/>
            </a:solidFill>
          </a:ln>
          <a:effectLst/>
          <a:sp3d contourW="25400">
            <a:contourClr>
              <a:schemeClr val="lt1"/>
            </a:contourClr>
          </a:sp3d>
        </c:spPr>
      </c:pivotFmt>
      <c:pivotFmt>
        <c:idx val="51"/>
        <c:spPr>
          <a:solidFill>
            <a:schemeClr val="accent6"/>
          </a:solidFill>
          <a:ln w="19050">
            <a:solidFill>
              <a:schemeClr val="lt1"/>
            </a:solidFill>
          </a:ln>
          <a:effectLst/>
          <a:sp3d contourW="25400">
            <a:contourClr>
              <a:schemeClr val="lt1"/>
            </a:contourClr>
          </a:sp3d>
        </c:spPr>
      </c:pivotFmt>
      <c:pivotFmt>
        <c:idx val="52"/>
        <c:spPr>
          <a:solidFill>
            <a:schemeClr val="accent6"/>
          </a:solidFill>
          <a:ln w="19050">
            <a:solidFill>
              <a:schemeClr val="lt1"/>
            </a:solidFill>
          </a:ln>
          <a:effectLst/>
          <a:sp3d contourW="25400">
            <a:contourClr>
              <a:schemeClr val="lt1"/>
            </a:contourClr>
          </a:sp3d>
        </c:spPr>
      </c:pivotFmt>
      <c:pivotFmt>
        <c:idx val="53"/>
        <c:spPr>
          <a:solidFill>
            <a:schemeClr val="accent6"/>
          </a:solidFill>
          <a:ln w="19050">
            <a:solidFill>
              <a:schemeClr val="lt1"/>
            </a:solidFill>
          </a:ln>
          <a:effectLst/>
          <a:sp3d contourW="25400">
            <a:contourClr>
              <a:schemeClr val="lt1"/>
            </a:contourClr>
          </a:sp3d>
        </c:spPr>
      </c:pivotFmt>
      <c:pivotFmt>
        <c:idx val="54"/>
        <c:spPr>
          <a:solidFill>
            <a:schemeClr val="accent6"/>
          </a:solidFill>
          <a:ln w="19050">
            <a:solidFill>
              <a:schemeClr val="lt1"/>
            </a:solidFill>
          </a:ln>
          <a:effectLst/>
          <a:sp3d contourW="25400">
            <a:contourClr>
              <a:schemeClr val="lt1"/>
            </a:contourClr>
          </a:sp3d>
        </c:spPr>
      </c:pivotFmt>
      <c:pivotFmt>
        <c:idx val="55"/>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6"/>
          </a:solidFill>
          <a:ln w="19050">
            <a:solidFill>
              <a:schemeClr val="lt1"/>
            </a:solidFill>
          </a:ln>
          <a:effectLst/>
          <a:sp3d contourW="25400">
            <a:contourClr>
              <a:schemeClr val="lt1"/>
            </a:contourClr>
          </a:sp3d>
        </c:spPr>
      </c:pivotFmt>
      <c:pivotFmt>
        <c:idx val="57"/>
        <c:spPr>
          <a:solidFill>
            <a:schemeClr val="accent6"/>
          </a:solidFill>
          <a:ln w="19050">
            <a:solidFill>
              <a:schemeClr val="lt1"/>
            </a:solidFill>
          </a:ln>
          <a:effectLst/>
          <a:sp3d contourW="25400">
            <a:contourClr>
              <a:schemeClr val="lt1"/>
            </a:contourClr>
          </a:sp3d>
        </c:spPr>
      </c:pivotFmt>
      <c:pivotFmt>
        <c:idx val="58"/>
        <c:spPr>
          <a:solidFill>
            <a:schemeClr val="accent6"/>
          </a:solidFill>
          <a:ln w="19050">
            <a:solidFill>
              <a:schemeClr val="lt1"/>
            </a:solidFill>
          </a:ln>
          <a:effectLst/>
          <a:sp3d contourW="25400">
            <a:contourClr>
              <a:schemeClr val="lt1"/>
            </a:contourClr>
          </a:sp3d>
        </c:spPr>
      </c:pivotFmt>
      <c:pivotFmt>
        <c:idx val="59"/>
        <c:spPr>
          <a:solidFill>
            <a:schemeClr val="accent6"/>
          </a:solidFill>
          <a:ln w="19050">
            <a:solidFill>
              <a:schemeClr val="lt1"/>
            </a:solidFill>
          </a:ln>
          <a:effectLst/>
          <a:sp3d contourW="25400">
            <a:contourClr>
              <a:schemeClr val="lt1"/>
            </a:contourClr>
          </a:sp3d>
        </c:spPr>
      </c:pivotFmt>
      <c:pivotFmt>
        <c:idx val="60"/>
        <c:spPr>
          <a:solidFill>
            <a:schemeClr val="accent6"/>
          </a:solidFill>
          <a:ln w="19050">
            <a:solidFill>
              <a:schemeClr val="lt1"/>
            </a:solidFill>
          </a:ln>
          <a:effectLst/>
          <a:sp3d contourW="25400">
            <a:contourClr>
              <a:schemeClr val="lt1"/>
            </a:contourClr>
          </a:sp3d>
        </c:spPr>
      </c:pivotFmt>
      <c:pivotFmt>
        <c:idx val="61"/>
        <c:spPr>
          <a:solidFill>
            <a:schemeClr val="accent6"/>
          </a:solidFill>
          <a:ln w="19050">
            <a:solidFill>
              <a:schemeClr val="lt1"/>
            </a:solidFill>
          </a:ln>
          <a:effectLst/>
          <a:sp3d contourW="25400">
            <a:contourClr>
              <a:schemeClr val="lt1"/>
            </a:contourClr>
          </a:sp3d>
        </c:spPr>
      </c:pivotFmt>
      <c:pivotFmt>
        <c:idx val="62"/>
        <c:spPr>
          <a:solidFill>
            <a:schemeClr val="accent6"/>
          </a:solidFill>
          <a:ln w="19050">
            <a:solidFill>
              <a:schemeClr val="lt1"/>
            </a:solidFill>
          </a:ln>
          <a:effectLst/>
          <a:sp3d contourW="25400">
            <a:contourClr>
              <a:schemeClr val="lt1"/>
            </a:contourClr>
          </a:sp3d>
        </c:spPr>
      </c:pivotFmt>
      <c:pivotFmt>
        <c:idx val="63"/>
        <c:spPr>
          <a:solidFill>
            <a:schemeClr val="accent6"/>
          </a:solidFill>
          <a:ln w="19050">
            <a:solidFill>
              <a:schemeClr val="lt1"/>
            </a:solidFill>
          </a:ln>
          <a:effectLst/>
          <a:sp3d contourW="25400">
            <a:contourClr>
              <a:schemeClr val="lt1"/>
            </a:contourClr>
          </a:sp3d>
        </c:spPr>
      </c:pivotFmt>
      <c:pivotFmt>
        <c:idx val="64"/>
        <c:spPr>
          <a:solidFill>
            <a:schemeClr val="accent6"/>
          </a:solidFill>
          <a:ln w="19050">
            <a:solidFill>
              <a:schemeClr val="lt1"/>
            </a:solidFill>
          </a:ln>
          <a:effectLst/>
          <a:sp3d contourW="25400">
            <a:contourClr>
              <a:schemeClr val="lt1"/>
            </a:contourClr>
          </a:sp3d>
        </c:spPr>
      </c:pivotFmt>
      <c:pivotFmt>
        <c:idx val="65"/>
        <c:spPr>
          <a:solidFill>
            <a:schemeClr val="accent6"/>
          </a:solidFill>
          <a:ln w="19050">
            <a:solidFill>
              <a:schemeClr val="lt1"/>
            </a:solidFill>
          </a:ln>
          <a:effectLst/>
          <a:sp3d contourW="25400">
            <a:contourClr>
              <a:schemeClr val="lt1"/>
            </a:contourClr>
          </a:sp3d>
        </c:spPr>
      </c:pivotFmt>
      <c:pivotFmt>
        <c:idx val="66"/>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6"/>
          </a:solidFill>
          <a:ln w="19050">
            <a:solidFill>
              <a:schemeClr val="lt1"/>
            </a:solidFill>
          </a:ln>
          <a:effectLst/>
          <a:sp3d contourW="25400">
            <a:contourClr>
              <a:schemeClr val="lt1"/>
            </a:contourClr>
          </a:sp3d>
        </c:spPr>
      </c:pivotFmt>
      <c:pivotFmt>
        <c:idx val="68"/>
        <c:spPr>
          <a:solidFill>
            <a:schemeClr val="accent6"/>
          </a:solidFill>
          <a:ln w="19050">
            <a:solidFill>
              <a:schemeClr val="lt1"/>
            </a:solidFill>
          </a:ln>
          <a:effectLst/>
          <a:sp3d contourW="25400">
            <a:contourClr>
              <a:schemeClr val="lt1"/>
            </a:contourClr>
          </a:sp3d>
        </c:spPr>
      </c:pivotFmt>
      <c:pivotFmt>
        <c:idx val="69"/>
        <c:spPr>
          <a:solidFill>
            <a:schemeClr val="accent6"/>
          </a:solidFill>
          <a:ln w="19050">
            <a:solidFill>
              <a:schemeClr val="lt1"/>
            </a:solidFill>
          </a:ln>
          <a:effectLst/>
          <a:sp3d contourW="25400">
            <a:contourClr>
              <a:schemeClr val="lt1"/>
            </a:contourClr>
          </a:sp3d>
        </c:spPr>
      </c:pivotFmt>
      <c:pivotFmt>
        <c:idx val="70"/>
        <c:spPr>
          <a:solidFill>
            <a:schemeClr val="accent6"/>
          </a:solidFill>
          <a:ln w="19050">
            <a:solidFill>
              <a:schemeClr val="lt1"/>
            </a:solidFill>
          </a:ln>
          <a:effectLst/>
          <a:sp3d contourW="25400">
            <a:contourClr>
              <a:schemeClr val="lt1"/>
            </a:contourClr>
          </a:sp3d>
        </c:spPr>
      </c:pivotFmt>
      <c:pivotFmt>
        <c:idx val="71"/>
        <c:spPr>
          <a:solidFill>
            <a:schemeClr val="accent6"/>
          </a:solidFill>
          <a:ln w="19050">
            <a:solidFill>
              <a:schemeClr val="lt1"/>
            </a:solidFill>
          </a:ln>
          <a:effectLst/>
          <a:sp3d contourW="25400">
            <a:contourClr>
              <a:schemeClr val="lt1"/>
            </a:contourClr>
          </a:sp3d>
        </c:spPr>
      </c:pivotFmt>
      <c:pivotFmt>
        <c:idx val="72"/>
        <c:spPr>
          <a:solidFill>
            <a:schemeClr val="accent6"/>
          </a:solidFill>
          <a:ln w="19050">
            <a:solidFill>
              <a:schemeClr val="lt1"/>
            </a:solidFill>
          </a:ln>
          <a:effectLst/>
          <a:sp3d contourW="25400">
            <a:contourClr>
              <a:schemeClr val="lt1"/>
            </a:contourClr>
          </a:sp3d>
        </c:spPr>
      </c:pivotFmt>
      <c:pivotFmt>
        <c:idx val="73"/>
        <c:spPr>
          <a:solidFill>
            <a:schemeClr val="accent6"/>
          </a:solidFill>
          <a:ln w="19050">
            <a:solidFill>
              <a:schemeClr val="lt1"/>
            </a:solidFill>
          </a:ln>
          <a:effectLst/>
          <a:sp3d contourW="25400">
            <a:contourClr>
              <a:schemeClr val="lt1"/>
            </a:contourClr>
          </a:sp3d>
        </c:spPr>
      </c:pivotFmt>
      <c:pivotFmt>
        <c:idx val="74"/>
        <c:spPr>
          <a:solidFill>
            <a:schemeClr val="accent6"/>
          </a:solidFill>
          <a:ln w="19050">
            <a:solidFill>
              <a:schemeClr val="lt1"/>
            </a:solidFill>
          </a:ln>
          <a:effectLst/>
          <a:sp3d contourW="25400">
            <a:contourClr>
              <a:schemeClr val="lt1"/>
            </a:contourClr>
          </a:sp3d>
        </c:spPr>
      </c:pivotFmt>
      <c:pivotFmt>
        <c:idx val="75"/>
        <c:spPr>
          <a:solidFill>
            <a:schemeClr val="accent6"/>
          </a:solidFill>
          <a:ln w="19050">
            <a:solidFill>
              <a:schemeClr val="lt1"/>
            </a:solidFill>
          </a:ln>
          <a:effectLst/>
          <a:sp3d contourW="25400">
            <a:contourClr>
              <a:schemeClr val="lt1"/>
            </a:contourClr>
          </a:sp3d>
        </c:spPr>
      </c:pivotFmt>
      <c:pivotFmt>
        <c:idx val="76"/>
        <c:spPr>
          <a:solidFill>
            <a:schemeClr val="accent6"/>
          </a:solidFill>
          <a:ln w="19050">
            <a:solidFill>
              <a:schemeClr val="lt1"/>
            </a:solidFill>
          </a:ln>
          <a:effectLst/>
          <a:sp3d contourW="25400">
            <a:contourClr>
              <a:schemeClr val="lt1"/>
            </a:contourClr>
          </a:sp3d>
        </c:spPr>
      </c:pivotFmt>
      <c:pivotFmt>
        <c:idx val="77"/>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6"/>
          </a:solidFill>
          <a:ln w="19050">
            <a:solidFill>
              <a:schemeClr val="lt1"/>
            </a:solidFill>
          </a:ln>
          <a:effectLst/>
          <a:sp3d contourW="25400">
            <a:contourClr>
              <a:schemeClr val="lt1"/>
            </a:contourClr>
          </a:sp3d>
        </c:spPr>
      </c:pivotFmt>
      <c:pivotFmt>
        <c:idx val="79"/>
        <c:spPr>
          <a:solidFill>
            <a:schemeClr val="accent6"/>
          </a:solidFill>
          <a:ln w="19050">
            <a:solidFill>
              <a:schemeClr val="lt1"/>
            </a:solidFill>
          </a:ln>
          <a:effectLst/>
          <a:sp3d contourW="25400">
            <a:contourClr>
              <a:schemeClr val="lt1"/>
            </a:contourClr>
          </a:sp3d>
        </c:spPr>
      </c:pivotFmt>
      <c:pivotFmt>
        <c:idx val="80"/>
        <c:spPr>
          <a:solidFill>
            <a:schemeClr val="accent6"/>
          </a:solidFill>
          <a:ln w="19050">
            <a:solidFill>
              <a:schemeClr val="lt1"/>
            </a:solidFill>
          </a:ln>
          <a:effectLst/>
          <a:sp3d contourW="25400">
            <a:contourClr>
              <a:schemeClr val="lt1"/>
            </a:contourClr>
          </a:sp3d>
        </c:spPr>
      </c:pivotFmt>
      <c:pivotFmt>
        <c:idx val="81"/>
        <c:spPr>
          <a:solidFill>
            <a:schemeClr val="accent6"/>
          </a:solidFill>
          <a:ln w="19050">
            <a:solidFill>
              <a:schemeClr val="lt1"/>
            </a:solidFill>
          </a:ln>
          <a:effectLst/>
          <a:sp3d contourW="25400">
            <a:contourClr>
              <a:schemeClr val="lt1"/>
            </a:contourClr>
          </a:sp3d>
        </c:spPr>
      </c:pivotFmt>
      <c:pivotFmt>
        <c:idx val="82"/>
        <c:spPr>
          <a:solidFill>
            <a:schemeClr val="accent6"/>
          </a:solidFill>
          <a:ln w="19050">
            <a:solidFill>
              <a:schemeClr val="lt1"/>
            </a:solidFill>
          </a:ln>
          <a:effectLst/>
          <a:sp3d contourW="25400">
            <a:contourClr>
              <a:schemeClr val="lt1"/>
            </a:contourClr>
          </a:sp3d>
        </c:spPr>
      </c:pivotFmt>
      <c:pivotFmt>
        <c:idx val="83"/>
        <c:spPr>
          <a:solidFill>
            <a:schemeClr val="accent6"/>
          </a:solidFill>
          <a:ln w="19050">
            <a:solidFill>
              <a:schemeClr val="lt1"/>
            </a:solidFill>
          </a:ln>
          <a:effectLst/>
          <a:sp3d contourW="25400">
            <a:contourClr>
              <a:schemeClr val="lt1"/>
            </a:contourClr>
          </a:sp3d>
        </c:spPr>
      </c:pivotFmt>
      <c:pivotFmt>
        <c:idx val="84"/>
        <c:spPr>
          <a:solidFill>
            <a:schemeClr val="accent6"/>
          </a:solidFill>
          <a:ln w="19050">
            <a:solidFill>
              <a:schemeClr val="lt1"/>
            </a:solidFill>
          </a:ln>
          <a:effectLst/>
          <a:sp3d contourW="25400">
            <a:contourClr>
              <a:schemeClr val="lt1"/>
            </a:contourClr>
          </a:sp3d>
        </c:spPr>
      </c:pivotFmt>
      <c:pivotFmt>
        <c:idx val="85"/>
        <c:spPr>
          <a:solidFill>
            <a:schemeClr val="accent6"/>
          </a:solidFill>
          <a:ln w="19050">
            <a:solidFill>
              <a:schemeClr val="lt1"/>
            </a:solidFill>
          </a:ln>
          <a:effectLst/>
          <a:sp3d contourW="25400">
            <a:contourClr>
              <a:schemeClr val="lt1"/>
            </a:contourClr>
          </a:sp3d>
        </c:spPr>
      </c:pivotFmt>
      <c:pivotFmt>
        <c:idx val="86"/>
        <c:spPr>
          <a:solidFill>
            <a:schemeClr val="accent6"/>
          </a:solidFill>
          <a:ln w="19050">
            <a:solidFill>
              <a:schemeClr val="lt1"/>
            </a:solidFill>
          </a:ln>
          <a:effectLst/>
          <a:sp3d contourW="25400">
            <a:contourClr>
              <a:schemeClr val="lt1"/>
            </a:contourClr>
          </a:sp3d>
        </c:spPr>
      </c:pivotFmt>
      <c:pivotFmt>
        <c:idx val="87"/>
        <c:spPr>
          <a:solidFill>
            <a:schemeClr val="accent6"/>
          </a:solidFill>
          <a:ln w="19050">
            <a:solidFill>
              <a:schemeClr val="lt1"/>
            </a:solidFill>
          </a:ln>
          <a:effectLst/>
          <a:sp3d contourW="25400">
            <a:contourClr>
              <a:schemeClr val="lt1"/>
            </a:contourClr>
          </a:sp3d>
        </c:spPr>
      </c:pivotFmt>
      <c:pivotFmt>
        <c:idx val="88"/>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6"/>
          </a:solidFill>
          <a:ln w="19050">
            <a:solidFill>
              <a:schemeClr val="lt1"/>
            </a:solidFill>
          </a:ln>
          <a:effectLst/>
          <a:sp3d contourW="25400">
            <a:contourClr>
              <a:schemeClr val="lt1"/>
            </a:contourClr>
          </a:sp3d>
        </c:spPr>
      </c:pivotFmt>
      <c:pivotFmt>
        <c:idx val="90"/>
        <c:spPr>
          <a:solidFill>
            <a:schemeClr val="accent6"/>
          </a:solidFill>
          <a:ln w="19050">
            <a:solidFill>
              <a:schemeClr val="lt1"/>
            </a:solidFill>
          </a:ln>
          <a:effectLst/>
          <a:sp3d contourW="25400">
            <a:contourClr>
              <a:schemeClr val="lt1"/>
            </a:contourClr>
          </a:sp3d>
        </c:spPr>
      </c:pivotFmt>
      <c:pivotFmt>
        <c:idx val="91"/>
        <c:spPr>
          <a:solidFill>
            <a:schemeClr val="accent6"/>
          </a:solidFill>
          <a:ln w="19050">
            <a:solidFill>
              <a:schemeClr val="lt1"/>
            </a:solidFill>
          </a:ln>
          <a:effectLst/>
          <a:sp3d contourW="25400">
            <a:contourClr>
              <a:schemeClr val="lt1"/>
            </a:contourClr>
          </a:sp3d>
        </c:spPr>
      </c:pivotFmt>
      <c:pivotFmt>
        <c:idx val="92"/>
        <c:spPr>
          <a:solidFill>
            <a:schemeClr val="accent6"/>
          </a:solidFill>
          <a:ln w="19050">
            <a:solidFill>
              <a:schemeClr val="lt1"/>
            </a:solidFill>
          </a:ln>
          <a:effectLst/>
          <a:sp3d contourW="25400">
            <a:contourClr>
              <a:schemeClr val="lt1"/>
            </a:contourClr>
          </a:sp3d>
        </c:spPr>
      </c:pivotFmt>
      <c:pivotFmt>
        <c:idx val="93"/>
        <c:spPr>
          <a:solidFill>
            <a:schemeClr val="accent6"/>
          </a:solidFill>
          <a:ln w="19050">
            <a:solidFill>
              <a:schemeClr val="lt1"/>
            </a:solidFill>
          </a:ln>
          <a:effectLst/>
          <a:sp3d contourW="25400">
            <a:contourClr>
              <a:schemeClr val="lt1"/>
            </a:contourClr>
          </a:sp3d>
        </c:spPr>
      </c:pivotFmt>
      <c:pivotFmt>
        <c:idx val="94"/>
        <c:spPr>
          <a:solidFill>
            <a:schemeClr val="accent6"/>
          </a:solidFill>
          <a:ln w="19050">
            <a:solidFill>
              <a:schemeClr val="lt1"/>
            </a:solidFill>
          </a:ln>
          <a:effectLst/>
          <a:sp3d contourW="25400">
            <a:contourClr>
              <a:schemeClr val="lt1"/>
            </a:contourClr>
          </a:sp3d>
        </c:spPr>
      </c:pivotFmt>
      <c:pivotFmt>
        <c:idx val="95"/>
        <c:spPr>
          <a:solidFill>
            <a:schemeClr val="accent6"/>
          </a:solidFill>
          <a:ln w="19050">
            <a:solidFill>
              <a:schemeClr val="lt1"/>
            </a:solidFill>
          </a:ln>
          <a:effectLst/>
          <a:sp3d contourW="25400">
            <a:contourClr>
              <a:schemeClr val="lt1"/>
            </a:contourClr>
          </a:sp3d>
        </c:spPr>
      </c:pivotFmt>
      <c:pivotFmt>
        <c:idx val="96"/>
        <c:spPr>
          <a:solidFill>
            <a:schemeClr val="accent6"/>
          </a:solidFill>
          <a:ln w="19050">
            <a:solidFill>
              <a:schemeClr val="lt1"/>
            </a:solidFill>
          </a:ln>
          <a:effectLst/>
          <a:sp3d contourW="25400">
            <a:contourClr>
              <a:schemeClr val="lt1"/>
            </a:contourClr>
          </a:sp3d>
        </c:spPr>
      </c:pivotFmt>
      <c:pivotFmt>
        <c:idx val="97"/>
        <c:spPr>
          <a:solidFill>
            <a:schemeClr val="accent6"/>
          </a:solidFill>
          <a:ln w="19050">
            <a:solidFill>
              <a:schemeClr val="lt1"/>
            </a:solidFill>
          </a:ln>
          <a:effectLst/>
          <a:sp3d contourW="25400">
            <a:contourClr>
              <a:schemeClr val="lt1"/>
            </a:contourClr>
          </a:sp3d>
        </c:spPr>
      </c:pivotFmt>
      <c:pivotFmt>
        <c:idx val="98"/>
        <c:spPr>
          <a:solidFill>
            <a:schemeClr val="accent6"/>
          </a:solidFill>
          <a:ln w="19050">
            <a:solidFill>
              <a:schemeClr val="lt1"/>
            </a:solidFill>
          </a:ln>
          <a:effectLst/>
          <a:sp3d contourW="25400">
            <a:contourClr>
              <a:schemeClr val="lt1"/>
            </a:contourClr>
          </a:sp3d>
        </c:spPr>
      </c:pivotFmt>
      <c:pivotFmt>
        <c:idx val="99"/>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6"/>
          </a:solidFill>
          <a:ln w="19050">
            <a:solidFill>
              <a:schemeClr val="lt1"/>
            </a:solidFill>
          </a:ln>
          <a:effectLst/>
          <a:sp3d contourW="25400">
            <a:contourClr>
              <a:schemeClr val="lt1"/>
            </a:contourClr>
          </a:sp3d>
        </c:spPr>
      </c:pivotFmt>
      <c:pivotFmt>
        <c:idx val="101"/>
        <c:spPr>
          <a:solidFill>
            <a:schemeClr val="accent6"/>
          </a:solidFill>
          <a:ln w="19050">
            <a:solidFill>
              <a:schemeClr val="lt1"/>
            </a:solidFill>
          </a:ln>
          <a:effectLst/>
          <a:sp3d contourW="25400">
            <a:contourClr>
              <a:schemeClr val="lt1"/>
            </a:contourClr>
          </a:sp3d>
        </c:spPr>
      </c:pivotFmt>
      <c:pivotFmt>
        <c:idx val="102"/>
        <c:spPr>
          <a:solidFill>
            <a:schemeClr val="accent6"/>
          </a:solidFill>
          <a:ln w="19050">
            <a:solidFill>
              <a:schemeClr val="lt1"/>
            </a:solidFill>
          </a:ln>
          <a:effectLst/>
          <a:sp3d contourW="25400">
            <a:contourClr>
              <a:schemeClr val="lt1"/>
            </a:contourClr>
          </a:sp3d>
        </c:spPr>
      </c:pivotFmt>
      <c:pivotFmt>
        <c:idx val="103"/>
        <c:spPr>
          <a:solidFill>
            <a:schemeClr val="accent6"/>
          </a:solidFill>
          <a:ln w="19050">
            <a:solidFill>
              <a:schemeClr val="lt1"/>
            </a:solidFill>
          </a:ln>
          <a:effectLst/>
          <a:sp3d contourW="25400">
            <a:contourClr>
              <a:schemeClr val="lt1"/>
            </a:contourClr>
          </a:sp3d>
        </c:spPr>
      </c:pivotFmt>
      <c:pivotFmt>
        <c:idx val="104"/>
        <c:spPr>
          <a:solidFill>
            <a:schemeClr val="accent6"/>
          </a:solidFill>
          <a:ln w="19050">
            <a:solidFill>
              <a:schemeClr val="lt1"/>
            </a:solidFill>
          </a:ln>
          <a:effectLst/>
          <a:sp3d contourW="25400">
            <a:contourClr>
              <a:schemeClr val="lt1"/>
            </a:contourClr>
          </a:sp3d>
        </c:spPr>
      </c:pivotFmt>
      <c:pivotFmt>
        <c:idx val="105"/>
        <c:spPr>
          <a:solidFill>
            <a:schemeClr val="accent6"/>
          </a:solidFill>
          <a:ln w="19050">
            <a:solidFill>
              <a:schemeClr val="lt1"/>
            </a:solidFill>
          </a:ln>
          <a:effectLst/>
          <a:sp3d contourW="25400">
            <a:contourClr>
              <a:schemeClr val="lt1"/>
            </a:contourClr>
          </a:sp3d>
        </c:spPr>
      </c:pivotFmt>
      <c:pivotFmt>
        <c:idx val="106"/>
        <c:spPr>
          <a:solidFill>
            <a:schemeClr val="accent6"/>
          </a:solidFill>
          <a:ln w="19050">
            <a:solidFill>
              <a:schemeClr val="lt1"/>
            </a:solidFill>
          </a:ln>
          <a:effectLst/>
          <a:sp3d contourW="25400">
            <a:contourClr>
              <a:schemeClr val="lt1"/>
            </a:contourClr>
          </a:sp3d>
        </c:spPr>
      </c:pivotFmt>
      <c:pivotFmt>
        <c:idx val="107"/>
        <c:spPr>
          <a:solidFill>
            <a:schemeClr val="accent6"/>
          </a:solidFill>
          <a:ln w="19050">
            <a:solidFill>
              <a:schemeClr val="lt1"/>
            </a:solidFill>
          </a:ln>
          <a:effectLst/>
          <a:sp3d contourW="25400">
            <a:contourClr>
              <a:schemeClr val="lt1"/>
            </a:contourClr>
          </a:sp3d>
        </c:spPr>
      </c:pivotFmt>
      <c:pivotFmt>
        <c:idx val="108"/>
        <c:spPr>
          <a:solidFill>
            <a:schemeClr val="accent6"/>
          </a:solidFill>
          <a:ln w="19050">
            <a:solidFill>
              <a:schemeClr val="lt1"/>
            </a:solidFill>
          </a:ln>
          <a:effectLst/>
          <a:sp3d contourW="25400">
            <a:contourClr>
              <a:schemeClr val="lt1"/>
            </a:contourClr>
          </a:sp3d>
        </c:spPr>
      </c:pivotFmt>
      <c:pivotFmt>
        <c:idx val="109"/>
        <c:spPr>
          <a:solidFill>
            <a:schemeClr val="accent6"/>
          </a:solidFill>
          <a:ln w="19050">
            <a:solidFill>
              <a:schemeClr val="lt1"/>
            </a:solidFill>
          </a:ln>
          <a:effectLst/>
          <a:sp3d contourW="25400">
            <a:contourClr>
              <a:schemeClr val="lt1"/>
            </a:contourClr>
          </a:sp3d>
        </c:spPr>
      </c:pivotFmt>
      <c:pivotFmt>
        <c:idx val="110"/>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6"/>
          </a:solidFill>
          <a:ln w="19050">
            <a:solidFill>
              <a:schemeClr val="lt1"/>
            </a:solidFill>
          </a:ln>
          <a:effectLst/>
          <a:sp3d contourW="25400">
            <a:contourClr>
              <a:schemeClr val="lt1"/>
            </a:contourClr>
          </a:sp3d>
        </c:spPr>
      </c:pivotFmt>
      <c:pivotFmt>
        <c:idx val="112"/>
        <c:spPr>
          <a:solidFill>
            <a:schemeClr val="accent6"/>
          </a:solidFill>
          <a:ln w="19050">
            <a:solidFill>
              <a:schemeClr val="lt1"/>
            </a:solidFill>
          </a:ln>
          <a:effectLst/>
          <a:sp3d contourW="25400">
            <a:contourClr>
              <a:schemeClr val="lt1"/>
            </a:contourClr>
          </a:sp3d>
        </c:spPr>
      </c:pivotFmt>
      <c:pivotFmt>
        <c:idx val="113"/>
        <c:spPr>
          <a:solidFill>
            <a:schemeClr val="accent6"/>
          </a:solidFill>
          <a:ln w="19050">
            <a:solidFill>
              <a:schemeClr val="lt1"/>
            </a:solidFill>
          </a:ln>
          <a:effectLst/>
          <a:sp3d contourW="25400">
            <a:contourClr>
              <a:schemeClr val="lt1"/>
            </a:contourClr>
          </a:sp3d>
        </c:spPr>
      </c:pivotFmt>
      <c:pivotFmt>
        <c:idx val="114"/>
        <c:spPr>
          <a:solidFill>
            <a:schemeClr val="accent6"/>
          </a:solidFill>
          <a:ln w="19050">
            <a:solidFill>
              <a:schemeClr val="lt1"/>
            </a:solidFill>
          </a:ln>
          <a:effectLst/>
          <a:sp3d contourW="25400">
            <a:contourClr>
              <a:schemeClr val="lt1"/>
            </a:contourClr>
          </a:sp3d>
        </c:spPr>
      </c:pivotFmt>
      <c:pivotFmt>
        <c:idx val="115"/>
        <c:spPr>
          <a:solidFill>
            <a:schemeClr val="accent6"/>
          </a:solidFill>
          <a:ln w="19050">
            <a:solidFill>
              <a:schemeClr val="lt1"/>
            </a:solidFill>
          </a:ln>
          <a:effectLst/>
          <a:sp3d contourW="25400">
            <a:contourClr>
              <a:schemeClr val="lt1"/>
            </a:contourClr>
          </a:sp3d>
        </c:spPr>
      </c:pivotFmt>
      <c:pivotFmt>
        <c:idx val="116"/>
        <c:spPr>
          <a:solidFill>
            <a:schemeClr val="accent6"/>
          </a:solidFill>
          <a:ln w="19050">
            <a:solidFill>
              <a:schemeClr val="lt1"/>
            </a:solidFill>
          </a:ln>
          <a:effectLst/>
          <a:sp3d contourW="25400">
            <a:contourClr>
              <a:schemeClr val="lt1"/>
            </a:contourClr>
          </a:sp3d>
        </c:spPr>
      </c:pivotFmt>
      <c:pivotFmt>
        <c:idx val="117"/>
        <c:spPr>
          <a:solidFill>
            <a:schemeClr val="accent6"/>
          </a:solidFill>
          <a:ln w="19050">
            <a:solidFill>
              <a:schemeClr val="lt1"/>
            </a:solidFill>
          </a:ln>
          <a:effectLst/>
          <a:sp3d contourW="25400">
            <a:contourClr>
              <a:schemeClr val="lt1"/>
            </a:contourClr>
          </a:sp3d>
        </c:spPr>
      </c:pivotFmt>
      <c:pivotFmt>
        <c:idx val="118"/>
        <c:spPr>
          <a:solidFill>
            <a:schemeClr val="accent6"/>
          </a:solidFill>
          <a:ln w="19050">
            <a:solidFill>
              <a:schemeClr val="lt1"/>
            </a:solidFill>
          </a:ln>
          <a:effectLst/>
          <a:sp3d contourW="25400">
            <a:contourClr>
              <a:schemeClr val="lt1"/>
            </a:contourClr>
          </a:sp3d>
        </c:spPr>
      </c:pivotFmt>
      <c:pivotFmt>
        <c:idx val="119"/>
        <c:spPr>
          <a:solidFill>
            <a:schemeClr val="accent6"/>
          </a:solidFill>
          <a:ln w="19050">
            <a:solidFill>
              <a:schemeClr val="lt1"/>
            </a:solidFill>
          </a:ln>
          <a:effectLst/>
          <a:sp3d contourW="25400">
            <a:contourClr>
              <a:schemeClr val="lt1"/>
            </a:contourClr>
          </a:sp3d>
        </c:spPr>
      </c:pivotFmt>
      <c:pivotFmt>
        <c:idx val="120"/>
        <c:spPr>
          <a:solidFill>
            <a:schemeClr val="accent6"/>
          </a:solidFill>
          <a:ln w="19050">
            <a:solidFill>
              <a:schemeClr val="lt1"/>
            </a:solidFill>
          </a:ln>
          <a:effectLst/>
          <a:sp3d contourW="25400">
            <a:contourClr>
              <a:schemeClr val="lt1"/>
            </a:contourClr>
          </a:sp3d>
        </c:spPr>
      </c:pivotFmt>
      <c:pivotFmt>
        <c:idx val="121"/>
        <c:spPr>
          <a:solidFill>
            <a:schemeClr val="accent6"/>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6"/>
          </a:solidFill>
          <a:ln w="19050">
            <a:solidFill>
              <a:schemeClr val="lt1"/>
            </a:solidFill>
          </a:ln>
          <a:effectLst/>
          <a:sp3d contourW="25400">
            <a:contourClr>
              <a:schemeClr val="lt1"/>
            </a:contourClr>
          </a:sp3d>
        </c:spPr>
      </c:pivotFmt>
      <c:pivotFmt>
        <c:idx val="123"/>
        <c:spPr>
          <a:solidFill>
            <a:schemeClr val="accent6"/>
          </a:solidFill>
          <a:ln w="19050">
            <a:solidFill>
              <a:schemeClr val="lt1"/>
            </a:solidFill>
          </a:ln>
          <a:effectLst/>
          <a:sp3d contourW="25400">
            <a:contourClr>
              <a:schemeClr val="lt1"/>
            </a:contourClr>
          </a:sp3d>
        </c:spPr>
      </c:pivotFmt>
      <c:pivotFmt>
        <c:idx val="124"/>
        <c:spPr>
          <a:solidFill>
            <a:schemeClr val="accent6"/>
          </a:solidFill>
          <a:ln w="19050">
            <a:solidFill>
              <a:schemeClr val="lt1"/>
            </a:solidFill>
          </a:ln>
          <a:effectLst/>
          <a:sp3d contourW="25400">
            <a:contourClr>
              <a:schemeClr val="lt1"/>
            </a:contourClr>
          </a:sp3d>
        </c:spPr>
      </c:pivotFmt>
      <c:pivotFmt>
        <c:idx val="125"/>
        <c:spPr>
          <a:solidFill>
            <a:schemeClr val="accent6"/>
          </a:solidFill>
          <a:ln w="19050">
            <a:solidFill>
              <a:schemeClr val="lt1"/>
            </a:solidFill>
          </a:ln>
          <a:effectLst/>
          <a:sp3d contourW="25400">
            <a:contourClr>
              <a:schemeClr val="lt1"/>
            </a:contourClr>
          </a:sp3d>
        </c:spPr>
      </c:pivotFmt>
      <c:pivotFmt>
        <c:idx val="126"/>
        <c:spPr>
          <a:solidFill>
            <a:schemeClr val="accent6"/>
          </a:solidFill>
          <a:ln w="19050">
            <a:solidFill>
              <a:schemeClr val="lt1"/>
            </a:solidFill>
          </a:ln>
          <a:effectLst/>
          <a:sp3d contourW="25400">
            <a:contourClr>
              <a:schemeClr val="lt1"/>
            </a:contourClr>
          </a:sp3d>
        </c:spPr>
      </c:pivotFmt>
      <c:pivotFmt>
        <c:idx val="127"/>
        <c:spPr>
          <a:solidFill>
            <a:schemeClr val="accent6"/>
          </a:solidFill>
          <a:ln w="19050">
            <a:solidFill>
              <a:schemeClr val="lt1"/>
            </a:solidFill>
          </a:ln>
          <a:effectLst/>
          <a:sp3d contourW="25400">
            <a:contourClr>
              <a:schemeClr val="lt1"/>
            </a:contourClr>
          </a:sp3d>
        </c:spPr>
      </c:pivotFmt>
      <c:pivotFmt>
        <c:idx val="128"/>
        <c:spPr>
          <a:solidFill>
            <a:schemeClr val="accent6"/>
          </a:solidFill>
          <a:ln w="19050">
            <a:solidFill>
              <a:schemeClr val="lt1"/>
            </a:solidFill>
          </a:ln>
          <a:effectLst/>
          <a:sp3d contourW="25400">
            <a:contourClr>
              <a:schemeClr val="lt1"/>
            </a:contourClr>
          </a:sp3d>
        </c:spPr>
      </c:pivotFmt>
      <c:pivotFmt>
        <c:idx val="129"/>
        <c:spPr>
          <a:solidFill>
            <a:schemeClr val="accent6"/>
          </a:solidFill>
          <a:ln w="19050">
            <a:solidFill>
              <a:schemeClr val="lt1"/>
            </a:solidFill>
          </a:ln>
          <a:effectLst/>
          <a:sp3d contourW="25400">
            <a:contourClr>
              <a:schemeClr val="lt1"/>
            </a:contourClr>
          </a:sp3d>
        </c:spPr>
      </c:pivotFmt>
      <c:pivotFmt>
        <c:idx val="130"/>
        <c:spPr>
          <a:solidFill>
            <a:schemeClr val="accent6"/>
          </a:solidFill>
          <a:ln w="19050">
            <a:solidFill>
              <a:schemeClr val="lt1"/>
            </a:solidFill>
          </a:ln>
          <a:effectLst/>
          <a:sp3d contourW="25400">
            <a:contourClr>
              <a:schemeClr val="lt1"/>
            </a:contourClr>
          </a:sp3d>
        </c:spPr>
      </c:pivotFmt>
      <c:pivotFmt>
        <c:idx val="131"/>
        <c:spPr>
          <a:solidFill>
            <a:schemeClr val="accent6"/>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A447-4D4D-8D6F-CA0900717944}"/>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A447-4D4D-8D6F-CA0900717944}"/>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A447-4D4D-8D6F-CA0900717944}"/>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A447-4D4D-8D6F-CA0900717944}"/>
              </c:ext>
            </c:extLst>
          </c:dPt>
          <c:dPt>
            <c:idx val="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A447-4D4D-8D6F-CA0900717944}"/>
              </c:ext>
            </c:extLst>
          </c:dPt>
          <c:dPt>
            <c:idx val="5"/>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A447-4D4D-8D6F-CA0900717944}"/>
              </c:ext>
            </c:extLst>
          </c:dPt>
          <c:dPt>
            <c:idx val="6"/>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447-4D4D-8D6F-CA0900717944}"/>
              </c:ext>
            </c:extLst>
          </c:dPt>
          <c:dPt>
            <c:idx val="7"/>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447-4D4D-8D6F-CA0900717944}"/>
              </c:ext>
            </c:extLst>
          </c:dPt>
          <c:dPt>
            <c:idx val="8"/>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447-4D4D-8D6F-CA0900717944}"/>
              </c:ext>
            </c:extLst>
          </c:dPt>
          <c:dPt>
            <c:idx val="9"/>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447-4D4D-8D6F-CA090071794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447-4D4D-8D6F-CA0900717944}"/>
            </c:ext>
          </c:extLst>
        </c:ser>
        <c:ser>
          <c:idx val="1"/>
          <c:order val="1"/>
          <c:tx>
            <c:strRef>
              <c:f>Sheet1!$C$3:$C$4</c:f>
              <c:strCache>
                <c:ptCount val="1"/>
                <c:pt idx="0">
                  <c:v>LOW</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6-A447-4D4D-8D6F-CA0900717944}"/>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8-A447-4D4D-8D6F-CA0900717944}"/>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A-A447-4D4D-8D6F-CA0900717944}"/>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C-A447-4D4D-8D6F-CA0900717944}"/>
              </c:ext>
            </c:extLst>
          </c:dPt>
          <c:dPt>
            <c:idx val="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E-A447-4D4D-8D6F-CA0900717944}"/>
              </c:ext>
            </c:extLst>
          </c:dPt>
          <c:dPt>
            <c:idx val="5"/>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0-A447-4D4D-8D6F-CA0900717944}"/>
              </c:ext>
            </c:extLst>
          </c:dPt>
          <c:dPt>
            <c:idx val="6"/>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447-4D4D-8D6F-CA0900717944}"/>
              </c:ext>
            </c:extLst>
          </c:dPt>
          <c:dPt>
            <c:idx val="7"/>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447-4D4D-8D6F-CA0900717944}"/>
              </c:ext>
            </c:extLst>
          </c:dPt>
          <c:dPt>
            <c:idx val="8"/>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447-4D4D-8D6F-CA0900717944}"/>
              </c:ext>
            </c:extLst>
          </c:dPt>
          <c:dPt>
            <c:idx val="9"/>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447-4D4D-8D6F-CA090071794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447-4D4D-8D6F-CA0900717944}"/>
            </c:ext>
          </c:extLst>
        </c:ser>
        <c:ser>
          <c:idx val="2"/>
          <c:order val="2"/>
          <c:tx>
            <c:strRef>
              <c:f>Sheet1!$D$3:$D$4</c:f>
              <c:strCache>
                <c:ptCount val="1"/>
                <c:pt idx="0">
                  <c:v>MED</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B-A447-4D4D-8D6F-CA0900717944}"/>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D-A447-4D4D-8D6F-CA0900717944}"/>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F-A447-4D4D-8D6F-CA0900717944}"/>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A447-4D4D-8D6F-CA0900717944}"/>
              </c:ext>
            </c:extLst>
          </c:dPt>
          <c:dPt>
            <c:idx val="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A447-4D4D-8D6F-CA0900717944}"/>
              </c:ext>
            </c:extLst>
          </c:dPt>
          <c:dPt>
            <c:idx val="5"/>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A447-4D4D-8D6F-CA0900717944}"/>
              </c:ext>
            </c:extLst>
          </c:dPt>
          <c:dPt>
            <c:idx val="6"/>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447-4D4D-8D6F-CA0900717944}"/>
              </c:ext>
            </c:extLst>
          </c:dPt>
          <c:dPt>
            <c:idx val="7"/>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447-4D4D-8D6F-CA0900717944}"/>
              </c:ext>
            </c:extLst>
          </c:dPt>
          <c:dPt>
            <c:idx val="8"/>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447-4D4D-8D6F-CA0900717944}"/>
              </c:ext>
            </c:extLst>
          </c:dPt>
          <c:dPt>
            <c:idx val="9"/>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447-4D4D-8D6F-CA090071794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447-4D4D-8D6F-CA0900717944}"/>
            </c:ext>
          </c:extLst>
        </c:ser>
        <c:ser>
          <c:idx val="3"/>
          <c:order val="3"/>
          <c:tx>
            <c:strRef>
              <c:f>Sheet1!$E$3:$E$4</c:f>
              <c:strCache>
                <c:ptCount val="1"/>
                <c:pt idx="0">
                  <c:v>VERY HIGH</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0-A447-4D4D-8D6F-CA0900717944}"/>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2-A447-4D4D-8D6F-CA0900717944}"/>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4-A447-4D4D-8D6F-CA0900717944}"/>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6-A447-4D4D-8D6F-CA0900717944}"/>
              </c:ext>
            </c:extLst>
          </c:dPt>
          <c:dPt>
            <c:idx val="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8-A447-4D4D-8D6F-CA0900717944}"/>
              </c:ext>
            </c:extLst>
          </c:dPt>
          <c:dPt>
            <c:idx val="5"/>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A-A447-4D4D-8D6F-CA0900717944}"/>
              </c:ext>
            </c:extLst>
          </c:dPt>
          <c:dPt>
            <c:idx val="6"/>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447-4D4D-8D6F-CA0900717944}"/>
              </c:ext>
            </c:extLst>
          </c:dPt>
          <c:dPt>
            <c:idx val="7"/>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447-4D4D-8D6F-CA0900717944}"/>
              </c:ext>
            </c:extLst>
          </c:dPt>
          <c:dPt>
            <c:idx val="8"/>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447-4D4D-8D6F-CA0900717944}"/>
              </c:ext>
            </c:extLst>
          </c:dPt>
          <c:dPt>
            <c:idx val="9"/>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447-4D4D-8D6F-CA090071794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447-4D4D-8D6F-CA09007179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62387" y="56673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1261" y="2968743"/>
            <a:ext cx="8610600" cy="2805320"/>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STUDENT NAME: </a:t>
            </a:r>
            <a:r>
              <a:rPr lang="en-US" sz="2000" b="1" dirty="0">
                <a:solidFill>
                  <a:srgbClr val="FF0000"/>
                </a:solidFill>
                <a:latin typeface="Arial" panose="020B0604020202020204" pitchFamily="34" charset="0"/>
                <a:cs typeface="Arial" panose="020B0604020202020204" pitchFamily="34" charset="0"/>
              </a:rPr>
              <a:t>SRI PRIYA R</a:t>
            </a:r>
          </a:p>
          <a:p>
            <a:pPr>
              <a:lnSpc>
                <a:spcPct val="150000"/>
              </a:lnSpc>
            </a:pPr>
            <a:r>
              <a:rPr lang="en-US" sz="2000" b="1" dirty="0">
                <a:latin typeface="Arial" panose="020B0604020202020204" pitchFamily="34" charset="0"/>
                <a:cs typeface="Arial" panose="020B0604020202020204" pitchFamily="34" charset="0"/>
              </a:rPr>
              <a:t>REGISTER NO: </a:t>
            </a:r>
            <a:r>
              <a:rPr lang="en-US" sz="2000" b="1" dirty="0">
                <a:solidFill>
                  <a:srgbClr val="FF0000"/>
                </a:solidFill>
                <a:latin typeface="Arial" panose="020B0604020202020204" pitchFamily="34" charset="0"/>
                <a:cs typeface="Arial" panose="020B0604020202020204" pitchFamily="34" charset="0"/>
              </a:rPr>
              <a:t>312219571</a:t>
            </a:r>
          </a:p>
          <a:p>
            <a:pPr>
              <a:lnSpc>
                <a:spcPct val="150000"/>
              </a:lnSpc>
            </a:pPr>
            <a:r>
              <a:rPr lang="en-US" sz="2000" b="1" dirty="0">
                <a:latin typeface="Arial" panose="020B0604020202020204" pitchFamily="34" charset="0"/>
                <a:cs typeface="Arial" panose="020B0604020202020204" pitchFamily="34" charset="0"/>
              </a:rPr>
              <a:t>DEPARTMENT: </a:t>
            </a:r>
            <a:r>
              <a:rPr lang="en-US" sz="2000" b="1" dirty="0" err="1">
                <a:solidFill>
                  <a:srgbClr val="FF0000"/>
                </a:solidFill>
                <a:latin typeface="Arial" panose="020B0604020202020204" pitchFamily="34" charset="0"/>
                <a:cs typeface="Arial" panose="020B0604020202020204" pitchFamily="34" charset="0"/>
              </a:rPr>
              <a:t>B.Com</a:t>
            </a:r>
            <a:r>
              <a:rPr lang="en-US" sz="2000" b="1" dirty="0">
                <a:solidFill>
                  <a:srgbClr val="FF0000"/>
                </a:solidFill>
                <a:latin typeface="Arial" panose="020B0604020202020204" pitchFamily="34" charset="0"/>
                <a:cs typeface="Arial" panose="020B0604020202020204" pitchFamily="34" charset="0"/>
              </a:rPr>
              <a:t> CA</a:t>
            </a:r>
          </a:p>
          <a:p>
            <a:pPr>
              <a:lnSpc>
                <a:spcPct val="150000"/>
              </a:lnSpc>
            </a:pPr>
            <a:r>
              <a:rPr lang="en-US" sz="2000" b="1" dirty="0">
                <a:latin typeface="Arial" panose="020B0604020202020204" pitchFamily="34" charset="0"/>
                <a:cs typeface="Arial" panose="020B0604020202020204" pitchFamily="34" charset="0"/>
              </a:rPr>
              <a:t>COLLEGE: </a:t>
            </a:r>
            <a:r>
              <a:rPr lang="en-US" sz="2000" b="1" dirty="0">
                <a:solidFill>
                  <a:srgbClr val="FF0000"/>
                </a:solidFill>
                <a:latin typeface="Arial" panose="020B0604020202020204" pitchFamily="34" charset="0"/>
                <a:cs typeface="Arial" panose="020B0604020202020204" pitchFamily="34" charset="0"/>
              </a:rPr>
              <a:t>SREE SASTHA ARTS AND SCIENCE COLLEGE</a:t>
            </a:r>
          </a:p>
          <a:p>
            <a:pPr>
              <a:lnSpc>
                <a:spcPct val="150000"/>
              </a:lnSpc>
            </a:pPr>
            <a:r>
              <a:rPr lang="en-US" sz="2000" b="1" dirty="0">
                <a:latin typeface="Arial" panose="020B0604020202020204" pitchFamily="34" charset="0"/>
                <a:cs typeface="Arial" panose="020B0604020202020204" pitchFamily="34" charset="0"/>
              </a:rPr>
              <a:t>NAAN MUDHALVAN ID: </a:t>
            </a:r>
            <a:r>
              <a:rPr lang="en-IN" sz="2000" b="1" i="0" dirty="0">
                <a:solidFill>
                  <a:srgbClr val="FF0000"/>
                </a:solidFill>
                <a:effectLst/>
                <a:latin typeface="Arial" panose="020B0604020202020204" pitchFamily="34" charset="0"/>
                <a:cs typeface="Arial" panose="020B0604020202020204" pitchFamily="34" charset="0"/>
              </a:rPr>
              <a:t>43B34F8AA7F48FB9FD544A77E8F96A35</a:t>
            </a:r>
            <a:endParaRPr lang="en-US" sz="2000" b="1" dirty="0">
              <a:solidFill>
                <a:srgbClr val="FF0000"/>
              </a:solidFill>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Placeholder 9">
            <a:extLst>
              <a:ext uri="{FF2B5EF4-FFF2-40B4-BE49-F238E27FC236}">
                <a16:creationId xmlns:a16="http://schemas.microsoft.com/office/drawing/2014/main" id="{AE1A2F48-8847-D587-70C7-06F242528B8A}"/>
              </a:ext>
            </a:extLst>
          </p:cNvPr>
          <p:cNvSpPr txBox="1">
            <a:spLocks/>
          </p:cNvSpPr>
          <p:nvPr/>
        </p:nvSpPr>
        <p:spPr>
          <a:xfrm>
            <a:off x="739775" y="1251616"/>
            <a:ext cx="9144000" cy="501967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b="1" kern="0" dirty="0">
                <a:solidFill>
                  <a:sysClr val="windowText" lastClr="000000"/>
                </a:solidFill>
                <a:latin typeface="Arial" panose="020B0604020202020204" pitchFamily="34" charset="0"/>
                <a:cs typeface="Arial" panose="020B0604020202020204" pitchFamily="34" charset="0"/>
              </a:rPr>
              <a:t>Data Collection </a:t>
            </a:r>
            <a:r>
              <a:rPr lang="en-US" kern="0" dirty="0">
                <a:solidFill>
                  <a:sysClr val="windowText" lastClr="000000"/>
                </a:solidFill>
                <a:latin typeface="Arial" panose="020B0604020202020204" pitchFamily="34" charset="0"/>
                <a:cs typeface="Arial" panose="020B0604020202020204" pitchFamily="34" charset="0"/>
              </a:rPr>
              <a:t>– Collection of dataset from Kaggle or collecting own data from real world.</a:t>
            </a:r>
          </a:p>
          <a:p>
            <a:pPr algn="just">
              <a:lnSpc>
                <a:spcPct val="150000"/>
              </a:lnSpc>
              <a:buFont typeface="Arial" pitchFamily="34" charset="0"/>
              <a:buChar char="•"/>
            </a:pPr>
            <a:r>
              <a:rPr lang="en-US" b="1" kern="0" dirty="0">
                <a:solidFill>
                  <a:sysClr val="windowText" lastClr="000000"/>
                </a:solidFill>
                <a:latin typeface="Arial" panose="020B0604020202020204" pitchFamily="34" charset="0"/>
                <a:cs typeface="Arial" panose="020B0604020202020204" pitchFamily="34" charset="0"/>
              </a:rPr>
              <a:t>Data Cleaning </a:t>
            </a:r>
            <a:r>
              <a:rPr lang="en-US" kern="0" dirty="0">
                <a:solidFill>
                  <a:sysClr val="windowText" lastClr="000000"/>
                </a:solidFill>
                <a:latin typeface="Arial" panose="020B0604020202020204" pitchFamily="34" charset="0"/>
                <a:cs typeface="Arial" panose="020B0604020202020204" pitchFamily="34" charset="0"/>
              </a:rPr>
              <a:t>– Cleaning the data by removing the missing values, Duplicate values and noisy data</a:t>
            </a:r>
          </a:p>
          <a:p>
            <a:pPr algn="just">
              <a:lnSpc>
                <a:spcPct val="150000"/>
              </a:lnSpc>
              <a:buFont typeface="Arial" pitchFamily="34" charset="0"/>
              <a:buChar char="•"/>
            </a:pPr>
            <a:r>
              <a:rPr lang="en-US" b="1" kern="0" dirty="0">
                <a:solidFill>
                  <a:sysClr val="windowText" lastClr="000000"/>
                </a:solidFill>
                <a:latin typeface="Arial" panose="020B0604020202020204" pitchFamily="34" charset="0"/>
                <a:cs typeface="Arial" panose="020B0604020202020204" pitchFamily="34" charset="0"/>
              </a:rPr>
              <a:t>Techniques </a:t>
            </a:r>
            <a:r>
              <a:rPr lang="en-US" kern="0" dirty="0">
                <a:solidFill>
                  <a:sysClr val="windowText" lastClr="000000"/>
                </a:solidFill>
                <a:latin typeface="Arial" panose="020B0604020202020204" pitchFamily="34" charset="0"/>
                <a:cs typeface="Arial" panose="020B0604020202020204" pitchFamily="34" charset="0"/>
              </a:rPr>
              <a:t>– </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Conditional Formatting</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IFS</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Sort and Filter</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Pivot Table and Charts</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Slicers</a:t>
            </a:r>
          </a:p>
          <a:p>
            <a:pPr algn="just">
              <a:lnSpc>
                <a:spcPct val="150000"/>
              </a:lnSpc>
              <a:buFont typeface="Arial" pitchFamily="34" charset="0"/>
              <a:buChar char="•"/>
            </a:pPr>
            <a:r>
              <a:rPr lang="en-US" b="1" kern="0" dirty="0">
                <a:solidFill>
                  <a:sysClr val="windowText" lastClr="000000"/>
                </a:solidFill>
                <a:latin typeface="Arial" panose="020B0604020202020204" pitchFamily="34" charset="0"/>
                <a:cs typeface="Arial" panose="020B0604020202020204" pitchFamily="34" charset="0"/>
              </a:rPr>
              <a:t>Results</a:t>
            </a:r>
            <a:r>
              <a:rPr lang="en-US" kern="0" dirty="0">
                <a:solidFill>
                  <a:sysClr val="windowText" lastClr="000000"/>
                </a:solidFill>
                <a:latin typeface="Arial" panose="020B0604020202020204" pitchFamily="34" charset="0"/>
                <a:cs typeface="Arial" panose="020B0604020202020204" pitchFamily="34" charset="0"/>
              </a:rPr>
              <a:t> – High level performing staffs is low compare to the medium level performing staffs.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47F517D-99E0-7DA7-0F83-06975A3DD8F2}"/>
              </a:ext>
            </a:extLst>
          </p:cNvPr>
          <p:cNvGraphicFramePr>
            <a:graphicFrameLocks/>
          </p:cNvGraphicFramePr>
          <p:nvPr>
            <p:extLst>
              <p:ext uri="{D42A27DB-BD31-4B8C-83A1-F6EECF244321}">
                <p14:modId xmlns:p14="http://schemas.microsoft.com/office/powerpoint/2010/main" val="3571963496"/>
              </p:ext>
            </p:extLst>
          </p:nvPr>
        </p:nvGraphicFramePr>
        <p:xfrm>
          <a:off x="1524000" y="1504950"/>
          <a:ext cx="7697408" cy="40862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0A377B7-136F-20AD-4170-7D2EAF5F9DA2}"/>
              </a:ext>
            </a:extLst>
          </p:cNvPr>
          <p:cNvGraphicFramePr>
            <a:graphicFrameLocks/>
          </p:cNvGraphicFramePr>
          <p:nvPr>
            <p:extLst>
              <p:ext uri="{D42A27DB-BD31-4B8C-83A1-F6EECF244321}">
                <p14:modId xmlns:p14="http://schemas.microsoft.com/office/powerpoint/2010/main" val="276867289"/>
              </p:ext>
            </p:extLst>
          </p:nvPr>
        </p:nvGraphicFramePr>
        <p:xfrm>
          <a:off x="3810000" y="2057400"/>
          <a:ext cx="5257800"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16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609600" y="1143000"/>
            <a:ext cx="9980676" cy="5554726"/>
          </a:xfrm>
          <a:prstGeom prst="rect">
            <a:avLst/>
          </a:prstGeom>
          <a:noFill/>
        </p:spPr>
        <p:txBody>
          <a:bodyPr wrap="square">
            <a:spAutoFit/>
          </a:bodyPr>
          <a:lstStyle/>
          <a:p>
            <a:pPr algn="just">
              <a:lnSpc>
                <a:spcPct val="200000"/>
              </a:lnSpc>
            </a:pPr>
            <a:r>
              <a:rPr lang="en-IN" dirty="0"/>
              <a:t>Employee Performance Analysis Conclusion:</a:t>
            </a:r>
          </a:p>
          <a:p>
            <a:pPr marL="342900" indent="-342900" algn="just">
              <a:lnSpc>
                <a:spcPct val="200000"/>
              </a:lnSpc>
              <a:buAutoNum type="arabicPeriod"/>
            </a:pPr>
            <a:r>
              <a:rPr lang="en-IN" dirty="0"/>
              <a:t>Performance Distribution: The analysis categorizes employees into four performance levels: High, Medium, Low, and Very High. From the chart, it is evident that performance varies significantly across different individuals or groups (represented by abbreviations such as BPC, CDR, EW, etc.).</a:t>
            </a:r>
          </a:p>
          <a:p>
            <a:pPr marL="342900" indent="-342900" algn="just">
              <a:lnSpc>
                <a:spcPct val="200000"/>
              </a:lnSpc>
              <a:buAutoNum type="arabicPeriod"/>
            </a:pPr>
            <a:r>
              <a:rPr lang="en-IN" dirty="0"/>
              <a:t>Top Performers: Employees or groups such as MSC, NEL, SVG, and WB show a higher frequency of Very High and High performance levels, indicating consistent superior output or contributions in these categories.</a:t>
            </a:r>
          </a:p>
          <a:p>
            <a:pPr marL="342900" indent="-342900" algn="just">
              <a:lnSpc>
                <a:spcPct val="200000"/>
              </a:lnSpc>
              <a:buAutoNum type="arabicPeriod"/>
            </a:pPr>
            <a:r>
              <a:rPr lang="en-IN" dirty="0"/>
              <a:t>Moderate Performers: Categories like CDR, PI, and PYZ display moderate performance, with a balanced distribution between Medium and High performance levels. This indicates room for growth and improvement but no critical performance issues.</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609600" y="1143000"/>
            <a:ext cx="9980676" cy="4446730"/>
          </a:xfrm>
          <a:prstGeom prst="rect">
            <a:avLst/>
          </a:prstGeom>
          <a:noFill/>
        </p:spPr>
        <p:txBody>
          <a:bodyPr wrap="square">
            <a:spAutoFit/>
          </a:bodyPr>
          <a:lstStyle/>
          <a:p>
            <a:pPr algn="just">
              <a:lnSpc>
                <a:spcPct val="200000"/>
              </a:lnSpc>
            </a:pPr>
            <a:r>
              <a:rPr lang="en-IN" dirty="0"/>
              <a:t>4. Low Performance: BPC and PI seem to show notable Low performance metrics compared to others. This suggests the need for targeted interventions such as training, coaching, or workload adjustments to enhance their productivity.</a:t>
            </a:r>
          </a:p>
          <a:p>
            <a:pPr algn="just">
              <a:lnSpc>
                <a:spcPct val="200000"/>
              </a:lnSpc>
            </a:pPr>
            <a:r>
              <a:rPr lang="en-IN" dirty="0"/>
              <a:t>5. Insights for Improvement: The analysis clearly highlights areas of success and concern. Focus should be placed on supporting low-performing individuals while maintaining and leveraging the strengths of high performers. Tailored development programs could be implemented to boost overall performance consistency across the </a:t>
            </a:r>
            <a:r>
              <a:rPr lang="en-IN" dirty="0" err="1"/>
              <a:t>board.By</a:t>
            </a:r>
            <a:r>
              <a:rPr lang="en-IN" dirty="0"/>
              <a:t> addressing the gaps in performance and nurturing high potential, this analysis offers a data-driven approach to optimize workforce productivity.</a:t>
            </a:r>
          </a:p>
        </p:txBody>
      </p:sp>
    </p:spTree>
    <p:extLst>
      <p:ext uri="{BB962C8B-B14F-4D97-AF65-F5344CB8AC3E}">
        <p14:creationId xmlns:p14="http://schemas.microsoft.com/office/powerpoint/2010/main" val="90740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533400" y="2057400"/>
            <a:ext cx="7924800" cy="2862322"/>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Performance evaluations provide a stepping-stone for the employee and supervisor to identify and discuss areas where performance can be improved. It can also be an important opportunity for employee and manager expectations to be reinforced or clarified.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Rectangle 8">
            <a:extLst>
              <a:ext uri="{FF2B5EF4-FFF2-40B4-BE49-F238E27FC236}">
                <a16:creationId xmlns:a16="http://schemas.microsoft.com/office/drawing/2014/main" id="{710EDA66-36B4-3E10-2CF9-760C2ECDCE27}"/>
              </a:ext>
            </a:extLst>
          </p:cNvPr>
          <p:cNvSpPr/>
          <p:nvPr/>
        </p:nvSpPr>
        <p:spPr>
          <a:xfrm>
            <a:off x="533400" y="2057400"/>
            <a:ext cx="7924800" cy="3347840"/>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The primary goal of this project is to analyze and evaluate the performance of employees within the organization using a comprehensive set of metrics. This analysis will help to identify strengths, weakness and areas for improvement facilitating data driven decisions in employee development, training and rewards.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1814512" y="2133600"/>
            <a:ext cx="5629275" cy="2450030"/>
          </a:xfrm>
        </p:spPr>
        <p:txBody>
          <a:bodyPr/>
          <a:lstStyle/>
          <a:p>
            <a:pPr algn="just">
              <a:lnSpc>
                <a:spcPct val="150000"/>
              </a:lnSpc>
              <a:buFont typeface="Arial" pitchFamily="34" charset="0"/>
              <a:buChar char="•"/>
            </a:pPr>
            <a:r>
              <a:rPr lang="en-US" b="1" dirty="0">
                <a:latin typeface="Arial" pitchFamily="34" charset="0"/>
                <a:cs typeface="Arial" pitchFamily="34" charset="0"/>
              </a:rPr>
              <a:t>Employees</a:t>
            </a:r>
          </a:p>
          <a:p>
            <a:pPr algn="just">
              <a:lnSpc>
                <a:spcPct val="150000"/>
              </a:lnSpc>
              <a:buFont typeface="Arial" pitchFamily="34" charset="0"/>
              <a:buChar char="•"/>
            </a:pPr>
            <a:r>
              <a:rPr lang="en-US" b="1" dirty="0">
                <a:latin typeface="Arial" pitchFamily="34" charset="0"/>
                <a:cs typeface="Arial" pitchFamily="34" charset="0"/>
              </a:rPr>
              <a:t>Organization</a:t>
            </a:r>
          </a:p>
          <a:p>
            <a:pPr algn="just">
              <a:lnSpc>
                <a:spcPct val="150000"/>
              </a:lnSpc>
              <a:buFont typeface="Arial" pitchFamily="34" charset="0"/>
              <a:buChar char="•"/>
            </a:pPr>
            <a:r>
              <a:rPr lang="en-US" b="1" dirty="0">
                <a:latin typeface="Arial" pitchFamily="34" charset="0"/>
                <a:cs typeface="Arial" pitchFamily="34" charset="0"/>
              </a:rPr>
              <a:t>HR</a:t>
            </a:r>
          </a:p>
          <a:p>
            <a:pPr algn="just">
              <a:lnSpc>
                <a:spcPct val="150000"/>
              </a:lnSpc>
              <a:buFont typeface="Arial" pitchFamily="34" charset="0"/>
              <a:buChar char="•"/>
            </a:pPr>
            <a:r>
              <a:rPr lang="en-US" b="1" dirty="0">
                <a:latin typeface="Arial" pitchFamily="34" charset="0"/>
                <a:cs typeface="Arial" pitchFamily="34" charset="0"/>
              </a:rPr>
              <a:t>Employers</a:t>
            </a:r>
          </a:p>
          <a:p>
            <a:pPr algn="just">
              <a:lnSpc>
                <a:spcPct val="150000"/>
              </a:lnSpc>
              <a:buFont typeface="Arial" pitchFamily="34" charset="0"/>
              <a:buChar char="•"/>
            </a:pPr>
            <a:r>
              <a:rPr lang="en-US" b="1" dirty="0">
                <a:latin typeface="Arial" pitchFamily="34" charset="0"/>
                <a:cs typeface="Arial" pitchFamily="34" charset="0"/>
              </a:rPr>
              <a:t>Different kind of Industries</a:t>
            </a:r>
          </a:p>
          <a:p>
            <a:pPr algn="just">
              <a:lnSpc>
                <a:spcPct val="150000"/>
              </a:lnSpc>
              <a:buFont typeface="Arial" pitchFamily="34" charset="0"/>
              <a:buChar char="•"/>
            </a:pPr>
            <a:r>
              <a:rPr lang="en-US" b="1" dirty="0">
                <a:latin typeface="Arial" pitchFamily="34" charset="0"/>
                <a:cs typeface="Arial" pitchFamily="34" charset="0"/>
              </a:rPr>
              <a:t>IT Sector</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486150" y="2290870"/>
            <a:ext cx="5867400" cy="1619033"/>
          </a:xfrm>
        </p:spPr>
        <p:txBody>
          <a:bodyPr/>
          <a:lstStyle/>
          <a:p>
            <a:pPr algn="just">
              <a:lnSpc>
                <a:spcPct val="150000"/>
              </a:lnSpc>
              <a:buFont typeface="Arial" pitchFamily="34" charset="0"/>
              <a:buChar char="•"/>
            </a:pPr>
            <a:r>
              <a:rPr lang="en-US" dirty="0">
                <a:latin typeface="Arial" panose="020B0604020202020204" pitchFamily="34" charset="0"/>
                <a:cs typeface="Arial" panose="020B0604020202020204" pitchFamily="34" charset="0"/>
              </a:rPr>
              <a:t>Filtering – Missing Values</a:t>
            </a:r>
          </a:p>
          <a:p>
            <a:pPr algn="just">
              <a:lnSpc>
                <a:spcPct val="150000"/>
              </a:lnSpc>
              <a:buFont typeface="Arial" pitchFamily="34" charset="0"/>
              <a:buChar char="•"/>
            </a:pPr>
            <a:r>
              <a:rPr lang="en-US" dirty="0">
                <a:latin typeface="Arial" panose="020B0604020202020204" pitchFamily="34" charset="0"/>
                <a:cs typeface="Arial" panose="020B0604020202020204" pitchFamily="34" charset="0"/>
              </a:rPr>
              <a:t>Conditional Formatting – To Highlight Blank Values</a:t>
            </a:r>
          </a:p>
          <a:p>
            <a:pPr algn="just">
              <a:lnSpc>
                <a:spcPct val="150000"/>
              </a:lnSpc>
              <a:buFont typeface="Arial" pitchFamily="34" charset="0"/>
              <a:buChar char="•"/>
            </a:pPr>
            <a:r>
              <a:rPr lang="en-US" dirty="0">
                <a:latin typeface="Arial" panose="020B0604020202020204" pitchFamily="34" charset="0"/>
                <a:cs typeface="Arial" panose="020B0604020202020204" pitchFamily="34" charset="0"/>
              </a:rPr>
              <a:t>Pivot Table</a:t>
            </a:r>
          </a:p>
          <a:p>
            <a:pPr algn="just">
              <a:lnSpc>
                <a:spcPct val="150000"/>
              </a:lnSpc>
              <a:buFont typeface="Arial" pitchFamily="34" charset="0"/>
              <a:buChar char="•"/>
            </a:pPr>
            <a:r>
              <a:rPr lang="en-US" dirty="0">
                <a:latin typeface="Arial" panose="020B0604020202020204" pitchFamily="34" charset="0"/>
                <a:cs typeface="Arial" panose="020B0604020202020204" pitchFamily="34" charset="0"/>
              </a:rPr>
              <a:t>Charts and Graph</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9"/>
          <p:cNvSpPr txBox="1">
            <a:spLocks/>
          </p:cNvSpPr>
          <p:nvPr/>
        </p:nvSpPr>
        <p:spPr>
          <a:xfrm>
            <a:off x="1295400" y="1447800"/>
            <a:ext cx="5867400" cy="4343400"/>
          </a:xfrm>
          <a:prstGeom prst="rect">
            <a:avLst/>
          </a:prstGeom>
        </p:spPr>
        <p:txBody>
          <a:bodyPr/>
          <a:lstStyle/>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Employee</a:t>
            </a:r>
            <a:r>
              <a:rPr kumimoji="0" lang="en-US" sz="1800" b="0" i="0" u="none" strike="noStrike" kern="0" cap="none" spc="0" normalizeH="0" noProof="0" dirty="0">
                <a:ln>
                  <a:noFill/>
                </a:ln>
                <a:solidFill>
                  <a:sysClr val="windowText" lastClr="000000"/>
                </a:solidFill>
                <a:effectLst/>
                <a:uLnTx/>
                <a:uFillTx/>
                <a:latin typeface="Arial" panose="020B0604020202020204" pitchFamily="34" charset="0"/>
                <a:cs typeface="Arial" pitchFamily="34" charset="0"/>
              </a:rPr>
              <a:t> Data set  we have 26 features</a:t>
            </a:r>
          </a:p>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lang="en-US" kern="0" baseline="0" dirty="0">
                <a:solidFill>
                  <a:sysClr val="windowText" lastClr="000000"/>
                </a:solidFill>
                <a:latin typeface="Arial" panose="020B0604020202020204" pitchFamily="34" charset="0"/>
                <a:cs typeface="Arial" pitchFamily="34" charset="0"/>
              </a:rPr>
              <a:t>In that </a:t>
            </a:r>
            <a:r>
              <a:rPr lang="en-US" kern="0" dirty="0">
                <a:solidFill>
                  <a:sysClr val="windowText" lastClr="000000"/>
                </a:solidFill>
                <a:latin typeface="Arial" panose="020B0604020202020204" pitchFamily="34" charset="0"/>
                <a:cs typeface="Arial" pitchFamily="34" charset="0"/>
              </a:rPr>
              <a:t>I</a:t>
            </a:r>
            <a:r>
              <a:rPr lang="en-US" kern="0" baseline="0" dirty="0">
                <a:solidFill>
                  <a:sysClr val="windowText" lastClr="000000"/>
                </a:solidFill>
                <a:latin typeface="Arial" panose="020B0604020202020204" pitchFamily="34" charset="0"/>
                <a:cs typeface="Arial" pitchFamily="34" charset="0"/>
              </a:rPr>
              <a:t> have selected the following</a:t>
            </a:r>
            <a:r>
              <a:rPr lang="en-US" kern="0" dirty="0">
                <a:solidFill>
                  <a:sysClr val="windowText" lastClr="000000"/>
                </a:solidFill>
                <a:latin typeface="Arial" panose="020B0604020202020204" pitchFamily="34" charset="0"/>
                <a:cs typeface="Arial" pitchFamily="34" charset="0"/>
              </a:rPr>
              <a:t> 9 Features</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EmpId</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GenderCode  - Male , Female</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Performance Score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BusinessUnit </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itchFamily="34" charset="0"/>
              </a:rPr>
              <a:t>Name – </a:t>
            </a:r>
            <a:r>
              <a:rPr lang="en-US" dirty="0">
                <a:latin typeface="Arial" panose="020B0604020202020204" pitchFamily="34" charset="0"/>
                <a:cs typeface="Arial" panose="020B0604020202020204" pitchFamily="34" charset="0"/>
              </a:rPr>
              <a:t>FirstName, LastName </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Rating - </a:t>
            </a:r>
            <a:r>
              <a:rPr lang="en-US" dirty="0">
                <a:latin typeface="Arial" panose="020B0604020202020204" pitchFamily="34" charset="0"/>
                <a:cs typeface="Arial" panose="020B0604020202020204" pitchFamily="34" charset="0"/>
              </a:rPr>
              <a:t>Current Employee Rating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EmployeeType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EmployeeStatus </a:t>
            </a:r>
            <a:endPar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DE635C08-E7E1-D512-41B7-1815C47F2107}"/>
              </a:ext>
            </a:extLst>
          </p:cNvPr>
          <p:cNvSpPr txBox="1">
            <a:spLocks/>
          </p:cNvSpPr>
          <p:nvPr/>
        </p:nvSpPr>
        <p:spPr>
          <a:xfrm>
            <a:off x="2295525" y="2252157"/>
            <a:ext cx="7600950" cy="352890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Executives or managers can get customized, on – the – fly insights into individual, team or department performance with a simple click on the slicers.</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Predict future performance trends for employees, allowing HR and managers to proactively support those at risk of declining productivity.</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Managers can instantly spot trends and focus on areas needing improvement, without diving into raw numbers.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642</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Thiyagu Thenu</cp:lastModifiedBy>
  <cp:revision>22</cp:revision>
  <dcterms:created xsi:type="dcterms:W3CDTF">2024-03-29T15:07:22Z</dcterms:created>
  <dcterms:modified xsi:type="dcterms:W3CDTF">2024-09-28T07:46:44Z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